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4" r:id="rId5"/>
    <p:sldMasterId id="2147483665" r:id="rId6"/>
    <p:sldMasterId id="2147483666" r:id="rId7"/>
    <p:sldMasterId id="214748366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Lst>
  <p:sldSz cy="6858000" cx="9144000"/>
  <p:notesSz cx="6858000" cy="9144000"/>
  <p:embeddedFontLst>
    <p:embeddedFont>
      <p:font typeface="Garamond"/>
      <p:regular r:id="rId83"/>
      <p:bold r:id="rId84"/>
      <p:italic r:id="rId85"/>
      <p:boldItalic r:id="rId86"/>
    </p:embeddedFont>
    <p:embeddedFont>
      <p:font typeface="Arial Narrow"/>
      <p:regular r:id="rId87"/>
      <p:bold r:id="rId88"/>
      <p:italic r:id="rId89"/>
      <p:boldItalic r:id="rId90"/>
    </p:embeddedFont>
    <p:embeddedFont>
      <p:font typeface="Palatino Linotype"/>
      <p:regular r:id="rId91"/>
      <p:bold r:id="rId92"/>
      <p:italic r:id="rId93"/>
      <p:boldItalic r:id="rId94"/>
    </p:embeddedFont>
    <p:embeddedFont>
      <p:font typeface="Book Antiqua"/>
      <p:regular r:id="rId95"/>
      <p:bold r:id="rId96"/>
      <p:italic r:id="rId97"/>
      <p:boldItalic r:id="rId98"/>
    </p:embeddedFont>
    <p:embeddedFont>
      <p:font typeface="Bell MT"/>
      <p:regular r:id="rId99"/>
      <p:bold r:id="rId100"/>
      <p:italic r:id="rId101"/>
      <p:boldItalic r:id="rId10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BE5FE2C-4DDE-4C35-8E9A-75680D1F0B24}">
  <a:tblStyle styleId="{8BE5FE2C-4DDE-4C35-8E9A-75680D1F0B2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102" Type="http://schemas.openxmlformats.org/officeDocument/2006/relationships/font" Target="fonts/BellMT-boldItalic.fntdata"/><Relationship Id="rId101" Type="http://schemas.openxmlformats.org/officeDocument/2006/relationships/font" Target="fonts/BellMT-italic.fntdata"/><Relationship Id="rId100" Type="http://schemas.openxmlformats.org/officeDocument/2006/relationships/font" Target="fonts/BellMT-bold.fntdata"/><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95" Type="http://schemas.openxmlformats.org/officeDocument/2006/relationships/font" Target="fonts/BookAntiqua-regular.fntdata"/><Relationship Id="rId94" Type="http://schemas.openxmlformats.org/officeDocument/2006/relationships/font" Target="fonts/PalatinoLinotype-boldItalic.fntdata"/><Relationship Id="rId97" Type="http://schemas.openxmlformats.org/officeDocument/2006/relationships/font" Target="fonts/BookAntiqua-italic.fntdata"/><Relationship Id="rId96" Type="http://schemas.openxmlformats.org/officeDocument/2006/relationships/font" Target="fonts/BookAntiqua-bold.fntdata"/><Relationship Id="rId11" Type="http://schemas.openxmlformats.org/officeDocument/2006/relationships/slide" Target="slides/slide2.xml"/><Relationship Id="rId99" Type="http://schemas.openxmlformats.org/officeDocument/2006/relationships/font" Target="fonts/BellMT-regular.fntdata"/><Relationship Id="rId10" Type="http://schemas.openxmlformats.org/officeDocument/2006/relationships/slide" Target="slides/slide1.xml"/><Relationship Id="rId98" Type="http://schemas.openxmlformats.org/officeDocument/2006/relationships/font" Target="fonts/BookAntiqua-boldItalic.fntdata"/><Relationship Id="rId13" Type="http://schemas.openxmlformats.org/officeDocument/2006/relationships/slide" Target="slides/slide4.xml"/><Relationship Id="rId12" Type="http://schemas.openxmlformats.org/officeDocument/2006/relationships/slide" Target="slides/slide3.xml"/><Relationship Id="rId91" Type="http://schemas.openxmlformats.org/officeDocument/2006/relationships/font" Target="fonts/PalatinoLinotype-regular.fntdata"/><Relationship Id="rId90" Type="http://schemas.openxmlformats.org/officeDocument/2006/relationships/font" Target="fonts/ArialNarrow-boldItalic.fntdata"/><Relationship Id="rId93" Type="http://schemas.openxmlformats.org/officeDocument/2006/relationships/font" Target="fonts/PalatinoLinotype-italic.fntdata"/><Relationship Id="rId92" Type="http://schemas.openxmlformats.org/officeDocument/2006/relationships/font" Target="fonts/PalatinoLinotype-bold.fntdata"/><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 Id="rId84" Type="http://schemas.openxmlformats.org/officeDocument/2006/relationships/font" Target="fonts/Garamond-bold.fntdata"/><Relationship Id="rId83" Type="http://schemas.openxmlformats.org/officeDocument/2006/relationships/font" Target="fonts/Garamond-regular.fntdata"/><Relationship Id="rId86" Type="http://schemas.openxmlformats.org/officeDocument/2006/relationships/font" Target="fonts/Garamond-boldItalic.fntdata"/><Relationship Id="rId85" Type="http://schemas.openxmlformats.org/officeDocument/2006/relationships/font" Target="fonts/Garamond-italic.fntdata"/><Relationship Id="rId88" Type="http://schemas.openxmlformats.org/officeDocument/2006/relationships/font" Target="fonts/ArialNarrow-bold.fntdata"/><Relationship Id="rId87" Type="http://schemas.openxmlformats.org/officeDocument/2006/relationships/font" Target="fonts/ArialNarrow-regular.fntdata"/><Relationship Id="rId89" Type="http://schemas.openxmlformats.org/officeDocument/2006/relationships/font" Target="fonts/ArialNarrow-italic.fntdata"/><Relationship Id="rId80" Type="http://schemas.openxmlformats.org/officeDocument/2006/relationships/slide" Target="slides/slide71.xml"/><Relationship Id="rId82" Type="http://schemas.openxmlformats.org/officeDocument/2006/relationships/slide" Target="slides/slide73.xml"/><Relationship Id="rId81" Type="http://schemas.openxmlformats.org/officeDocument/2006/relationships/slide" Target="slides/slide72.xml"/><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slide" Target="slides/slide64.xml"/><Relationship Id="rId72" Type="http://schemas.openxmlformats.org/officeDocument/2006/relationships/slide" Target="slides/slide63.xml"/><Relationship Id="rId75" Type="http://schemas.openxmlformats.org/officeDocument/2006/relationships/slide" Target="slides/slide66.xml"/><Relationship Id="rId74" Type="http://schemas.openxmlformats.org/officeDocument/2006/relationships/slide" Target="slides/slide65.xml"/><Relationship Id="rId77" Type="http://schemas.openxmlformats.org/officeDocument/2006/relationships/slide" Target="slides/slide68.xml"/><Relationship Id="rId76" Type="http://schemas.openxmlformats.org/officeDocument/2006/relationships/slide" Target="slides/slide67.xml"/><Relationship Id="rId79" Type="http://schemas.openxmlformats.org/officeDocument/2006/relationships/slide" Target="slides/slide70.xml"/><Relationship Id="rId78" Type="http://schemas.openxmlformats.org/officeDocument/2006/relationships/slide" Target="slides/slide69.xml"/><Relationship Id="rId71" Type="http://schemas.openxmlformats.org/officeDocument/2006/relationships/slide" Target="slides/slide62.xml"/><Relationship Id="rId70" Type="http://schemas.openxmlformats.org/officeDocument/2006/relationships/slide" Target="slides/slide61.xml"/><Relationship Id="rId62" Type="http://schemas.openxmlformats.org/officeDocument/2006/relationships/slide" Target="slides/slide53.xml"/><Relationship Id="rId61" Type="http://schemas.openxmlformats.org/officeDocument/2006/relationships/slide" Target="slides/slide52.xml"/><Relationship Id="rId64" Type="http://schemas.openxmlformats.org/officeDocument/2006/relationships/slide" Target="slides/slide55.xml"/><Relationship Id="rId63" Type="http://schemas.openxmlformats.org/officeDocument/2006/relationships/slide" Target="slides/slide54.xml"/><Relationship Id="rId66" Type="http://schemas.openxmlformats.org/officeDocument/2006/relationships/slide" Target="slides/slide57.xml"/><Relationship Id="rId65" Type="http://schemas.openxmlformats.org/officeDocument/2006/relationships/slide" Target="slides/slide56.xml"/><Relationship Id="rId68" Type="http://schemas.openxmlformats.org/officeDocument/2006/relationships/slide" Target="slides/slide59.xml"/><Relationship Id="rId67" Type="http://schemas.openxmlformats.org/officeDocument/2006/relationships/slide" Target="slides/slide58.xml"/><Relationship Id="rId60" Type="http://schemas.openxmlformats.org/officeDocument/2006/relationships/slide" Target="slides/slide51.xml"/><Relationship Id="rId69" Type="http://schemas.openxmlformats.org/officeDocument/2006/relationships/slide" Target="slides/slide6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55" Type="http://schemas.openxmlformats.org/officeDocument/2006/relationships/slide" Target="slides/slide46.xml"/><Relationship Id="rId54" Type="http://schemas.openxmlformats.org/officeDocument/2006/relationships/slide" Target="slides/slide45.xml"/><Relationship Id="rId57" Type="http://schemas.openxmlformats.org/officeDocument/2006/relationships/slide" Target="slides/slide48.xml"/><Relationship Id="rId56" Type="http://schemas.openxmlformats.org/officeDocument/2006/relationships/slide" Target="slides/slide47.xml"/><Relationship Id="rId59" Type="http://schemas.openxmlformats.org/officeDocument/2006/relationships/slide" Target="slides/slide50.xml"/><Relationship Id="rId58"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9pPr>
          </a:lstStyle>
          <a:p/>
        </p:txBody>
      </p:sp>
      <p:sp>
        <p:nvSpPr>
          <p:cNvPr id="4" name="Google Shape;4;n"/>
          <p:cNvSpPr txBox="1"/>
          <p:nvPr>
            <p:ph idx="10" type="dt"/>
          </p:nvPr>
        </p:nvSpPr>
        <p:spPr>
          <a:xfrm>
            <a:off x="3884612"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8685212"/>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9pPr>
          </a:lstStyle>
          <a:p/>
        </p:txBody>
      </p:sp>
      <p:sp>
        <p:nvSpPr>
          <p:cNvPr id="8" name="Google Shape;8;n"/>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1" name="Google Shape;401;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1" name="Google Shape;471;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1" name="Google Shape;521;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 name="Shape 546"/>
        <p:cNvGrpSpPr/>
        <p:nvPr/>
      </p:nvGrpSpPr>
      <p:grpSpPr>
        <a:xfrm>
          <a:off x="0" y="0"/>
          <a:ext cx="0" cy="0"/>
          <a:chOff x="0" y="0"/>
          <a:chExt cx="0" cy="0"/>
        </a:xfrm>
      </p:grpSpPr>
      <p:sp>
        <p:nvSpPr>
          <p:cNvPr id="547" name="Google Shape;547;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8" name="Google Shape;548;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Google Shape;578;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9" name="Google Shape;579;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Google Shape;588;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9" name="Google Shape;589;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 name="Shape 600"/>
        <p:cNvGrpSpPr/>
        <p:nvPr/>
      </p:nvGrpSpPr>
      <p:grpSpPr>
        <a:xfrm>
          <a:off x="0" y="0"/>
          <a:ext cx="0" cy="0"/>
          <a:chOff x="0" y="0"/>
          <a:chExt cx="0" cy="0"/>
        </a:xfrm>
      </p:grpSpPr>
      <p:sp>
        <p:nvSpPr>
          <p:cNvPr id="601" name="Google Shape;601;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2" name="Google Shape;602;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Google Shape;619;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0" name="Google Shape;620;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0" name="Shape 640"/>
        <p:cNvGrpSpPr/>
        <p:nvPr/>
      </p:nvGrpSpPr>
      <p:grpSpPr>
        <a:xfrm>
          <a:off x="0" y="0"/>
          <a:ext cx="0" cy="0"/>
          <a:chOff x="0" y="0"/>
          <a:chExt cx="0" cy="0"/>
        </a:xfrm>
      </p:grpSpPr>
      <p:sp>
        <p:nvSpPr>
          <p:cNvPr id="641" name="Google Shape;641;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2" name="Google Shape;642;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9" name="Shape 659"/>
        <p:cNvGrpSpPr/>
        <p:nvPr/>
      </p:nvGrpSpPr>
      <p:grpSpPr>
        <a:xfrm>
          <a:off x="0" y="0"/>
          <a:ext cx="0" cy="0"/>
          <a:chOff x="0" y="0"/>
          <a:chExt cx="0" cy="0"/>
        </a:xfrm>
      </p:grpSpPr>
      <p:sp>
        <p:nvSpPr>
          <p:cNvPr id="660" name="Google Shape;660;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1" name="Google Shape;661;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0" name="Shape 680"/>
        <p:cNvGrpSpPr/>
        <p:nvPr/>
      </p:nvGrpSpPr>
      <p:grpSpPr>
        <a:xfrm>
          <a:off x="0" y="0"/>
          <a:ext cx="0" cy="0"/>
          <a:chOff x="0" y="0"/>
          <a:chExt cx="0" cy="0"/>
        </a:xfrm>
      </p:grpSpPr>
      <p:sp>
        <p:nvSpPr>
          <p:cNvPr id="681" name="Google Shape;681;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2" name="Google Shape;682;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2" name="Shape 692"/>
        <p:cNvGrpSpPr/>
        <p:nvPr/>
      </p:nvGrpSpPr>
      <p:grpSpPr>
        <a:xfrm>
          <a:off x="0" y="0"/>
          <a:ext cx="0" cy="0"/>
          <a:chOff x="0" y="0"/>
          <a:chExt cx="0" cy="0"/>
        </a:xfrm>
      </p:grpSpPr>
      <p:sp>
        <p:nvSpPr>
          <p:cNvPr id="693" name="Google Shape;693;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4" name="Google Shape;694;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5" name="Shape 705"/>
        <p:cNvGrpSpPr/>
        <p:nvPr/>
      </p:nvGrpSpPr>
      <p:grpSpPr>
        <a:xfrm>
          <a:off x="0" y="0"/>
          <a:ext cx="0" cy="0"/>
          <a:chOff x="0" y="0"/>
          <a:chExt cx="0" cy="0"/>
        </a:xfrm>
      </p:grpSpPr>
      <p:sp>
        <p:nvSpPr>
          <p:cNvPr id="706" name="Google Shape;706;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7" name="Google Shape;707;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9" name="Shape 719"/>
        <p:cNvGrpSpPr/>
        <p:nvPr/>
      </p:nvGrpSpPr>
      <p:grpSpPr>
        <a:xfrm>
          <a:off x="0" y="0"/>
          <a:ext cx="0" cy="0"/>
          <a:chOff x="0" y="0"/>
          <a:chExt cx="0" cy="0"/>
        </a:xfrm>
      </p:grpSpPr>
      <p:sp>
        <p:nvSpPr>
          <p:cNvPr id="720" name="Google Shape;720;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1" name="Google Shape;721;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1" name="Shape 741"/>
        <p:cNvGrpSpPr/>
        <p:nvPr/>
      </p:nvGrpSpPr>
      <p:grpSpPr>
        <a:xfrm>
          <a:off x="0" y="0"/>
          <a:ext cx="0" cy="0"/>
          <a:chOff x="0" y="0"/>
          <a:chExt cx="0" cy="0"/>
        </a:xfrm>
      </p:grpSpPr>
      <p:sp>
        <p:nvSpPr>
          <p:cNvPr id="742" name="Google Shape;742;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3" name="Google Shape;743;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9" name="Shape 769"/>
        <p:cNvGrpSpPr/>
        <p:nvPr/>
      </p:nvGrpSpPr>
      <p:grpSpPr>
        <a:xfrm>
          <a:off x="0" y="0"/>
          <a:ext cx="0" cy="0"/>
          <a:chOff x="0" y="0"/>
          <a:chExt cx="0" cy="0"/>
        </a:xfrm>
      </p:grpSpPr>
      <p:sp>
        <p:nvSpPr>
          <p:cNvPr id="770" name="Google Shape;770;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1" name="Google Shape;771;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5" name="Shape 805"/>
        <p:cNvGrpSpPr/>
        <p:nvPr/>
      </p:nvGrpSpPr>
      <p:grpSpPr>
        <a:xfrm>
          <a:off x="0" y="0"/>
          <a:ext cx="0" cy="0"/>
          <a:chOff x="0" y="0"/>
          <a:chExt cx="0" cy="0"/>
        </a:xfrm>
      </p:grpSpPr>
      <p:sp>
        <p:nvSpPr>
          <p:cNvPr id="806" name="Google Shape;806;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7" name="Google Shape;807;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0" name="Shape 850"/>
        <p:cNvGrpSpPr/>
        <p:nvPr/>
      </p:nvGrpSpPr>
      <p:grpSpPr>
        <a:xfrm>
          <a:off x="0" y="0"/>
          <a:ext cx="0" cy="0"/>
          <a:chOff x="0" y="0"/>
          <a:chExt cx="0" cy="0"/>
        </a:xfrm>
      </p:grpSpPr>
      <p:sp>
        <p:nvSpPr>
          <p:cNvPr id="851" name="Google Shape;851;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2" name="Google Shape;852;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1" name="Shape 871"/>
        <p:cNvGrpSpPr/>
        <p:nvPr/>
      </p:nvGrpSpPr>
      <p:grpSpPr>
        <a:xfrm>
          <a:off x="0" y="0"/>
          <a:ext cx="0" cy="0"/>
          <a:chOff x="0" y="0"/>
          <a:chExt cx="0" cy="0"/>
        </a:xfrm>
      </p:grpSpPr>
      <p:sp>
        <p:nvSpPr>
          <p:cNvPr id="872" name="Google Shape;872;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3" name="Google Shape;873;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8" name="Shape 918"/>
        <p:cNvGrpSpPr/>
        <p:nvPr/>
      </p:nvGrpSpPr>
      <p:grpSpPr>
        <a:xfrm>
          <a:off x="0" y="0"/>
          <a:ext cx="0" cy="0"/>
          <a:chOff x="0" y="0"/>
          <a:chExt cx="0" cy="0"/>
        </a:xfrm>
      </p:grpSpPr>
      <p:sp>
        <p:nvSpPr>
          <p:cNvPr id="919" name="Google Shape;919;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0" name="Google Shape;920;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9" name="Shape 949"/>
        <p:cNvGrpSpPr/>
        <p:nvPr/>
      </p:nvGrpSpPr>
      <p:grpSpPr>
        <a:xfrm>
          <a:off x="0" y="0"/>
          <a:ext cx="0" cy="0"/>
          <a:chOff x="0" y="0"/>
          <a:chExt cx="0" cy="0"/>
        </a:xfrm>
      </p:grpSpPr>
      <p:sp>
        <p:nvSpPr>
          <p:cNvPr id="950" name="Google Shape;950;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1" name="Google Shape;951;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6" name="Shape 956"/>
        <p:cNvGrpSpPr/>
        <p:nvPr/>
      </p:nvGrpSpPr>
      <p:grpSpPr>
        <a:xfrm>
          <a:off x="0" y="0"/>
          <a:ext cx="0" cy="0"/>
          <a:chOff x="0" y="0"/>
          <a:chExt cx="0" cy="0"/>
        </a:xfrm>
      </p:grpSpPr>
      <p:sp>
        <p:nvSpPr>
          <p:cNvPr id="957" name="Google Shape;957;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8" name="Google Shape;958;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0" name="Shape 970"/>
        <p:cNvGrpSpPr/>
        <p:nvPr/>
      </p:nvGrpSpPr>
      <p:grpSpPr>
        <a:xfrm>
          <a:off x="0" y="0"/>
          <a:ext cx="0" cy="0"/>
          <a:chOff x="0" y="0"/>
          <a:chExt cx="0" cy="0"/>
        </a:xfrm>
      </p:grpSpPr>
      <p:sp>
        <p:nvSpPr>
          <p:cNvPr id="971" name="Google Shape;971;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2" name="Google Shape;972;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4" name="Shape 984"/>
        <p:cNvGrpSpPr/>
        <p:nvPr/>
      </p:nvGrpSpPr>
      <p:grpSpPr>
        <a:xfrm>
          <a:off x="0" y="0"/>
          <a:ext cx="0" cy="0"/>
          <a:chOff x="0" y="0"/>
          <a:chExt cx="0" cy="0"/>
        </a:xfrm>
      </p:grpSpPr>
      <p:sp>
        <p:nvSpPr>
          <p:cNvPr id="985" name="Google Shape;985;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6" name="Google Shape;986;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5" name="Shape 1005"/>
        <p:cNvGrpSpPr/>
        <p:nvPr/>
      </p:nvGrpSpPr>
      <p:grpSpPr>
        <a:xfrm>
          <a:off x="0" y="0"/>
          <a:ext cx="0" cy="0"/>
          <a:chOff x="0" y="0"/>
          <a:chExt cx="0" cy="0"/>
        </a:xfrm>
      </p:grpSpPr>
      <p:sp>
        <p:nvSpPr>
          <p:cNvPr id="1006" name="Google Shape;1006;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7" name="Google Shape;1007;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2" name="Shape 1032"/>
        <p:cNvGrpSpPr/>
        <p:nvPr/>
      </p:nvGrpSpPr>
      <p:grpSpPr>
        <a:xfrm>
          <a:off x="0" y="0"/>
          <a:ext cx="0" cy="0"/>
          <a:chOff x="0" y="0"/>
          <a:chExt cx="0" cy="0"/>
        </a:xfrm>
      </p:grpSpPr>
      <p:sp>
        <p:nvSpPr>
          <p:cNvPr id="1033" name="Google Shape;1033;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4" name="Google Shape;1034;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6" name="Shape 1046"/>
        <p:cNvGrpSpPr/>
        <p:nvPr/>
      </p:nvGrpSpPr>
      <p:grpSpPr>
        <a:xfrm>
          <a:off x="0" y="0"/>
          <a:ext cx="0" cy="0"/>
          <a:chOff x="0" y="0"/>
          <a:chExt cx="0" cy="0"/>
        </a:xfrm>
      </p:grpSpPr>
      <p:sp>
        <p:nvSpPr>
          <p:cNvPr id="1047" name="Google Shape;1047;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8" name="Google Shape;1048;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4" name="Shape 1084"/>
        <p:cNvGrpSpPr/>
        <p:nvPr/>
      </p:nvGrpSpPr>
      <p:grpSpPr>
        <a:xfrm>
          <a:off x="0" y="0"/>
          <a:ext cx="0" cy="0"/>
          <a:chOff x="0" y="0"/>
          <a:chExt cx="0" cy="0"/>
        </a:xfrm>
      </p:grpSpPr>
      <p:sp>
        <p:nvSpPr>
          <p:cNvPr id="1085" name="Google Shape;1085;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6" name="Google Shape;1086;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0" name="Shape 1120"/>
        <p:cNvGrpSpPr/>
        <p:nvPr/>
      </p:nvGrpSpPr>
      <p:grpSpPr>
        <a:xfrm>
          <a:off x="0" y="0"/>
          <a:ext cx="0" cy="0"/>
          <a:chOff x="0" y="0"/>
          <a:chExt cx="0" cy="0"/>
        </a:xfrm>
      </p:grpSpPr>
      <p:sp>
        <p:nvSpPr>
          <p:cNvPr id="1121" name="Google Shape;1121;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2" name="Google Shape;1122;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7" name="Shape 1127"/>
        <p:cNvGrpSpPr/>
        <p:nvPr/>
      </p:nvGrpSpPr>
      <p:grpSpPr>
        <a:xfrm>
          <a:off x="0" y="0"/>
          <a:ext cx="0" cy="0"/>
          <a:chOff x="0" y="0"/>
          <a:chExt cx="0" cy="0"/>
        </a:xfrm>
      </p:grpSpPr>
      <p:sp>
        <p:nvSpPr>
          <p:cNvPr id="1128" name="Google Shape;1128;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9" name="Google Shape;1129;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0" name="Shape 1140"/>
        <p:cNvGrpSpPr/>
        <p:nvPr/>
      </p:nvGrpSpPr>
      <p:grpSpPr>
        <a:xfrm>
          <a:off x="0" y="0"/>
          <a:ext cx="0" cy="0"/>
          <a:chOff x="0" y="0"/>
          <a:chExt cx="0" cy="0"/>
        </a:xfrm>
      </p:grpSpPr>
      <p:sp>
        <p:nvSpPr>
          <p:cNvPr id="1141" name="Google Shape;1141;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2" name="Google Shape;1142;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5" name="Shape 1155"/>
        <p:cNvGrpSpPr/>
        <p:nvPr/>
      </p:nvGrpSpPr>
      <p:grpSpPr>
        <a:xfrm>
          <a:off x="0" y="0"/>
          <a:ext cx="0" cy="0"/>
          <a:chOff x="0" y="0"/>
          <a:chExt cx="0" cy="0"/>
        </a:xfrm>
      </p:grpSpPr>
      <p:sp>
        <p:nvSpPr>
          <p:cNvPr id="1156" name="Google Shape;1156;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7" name="Google Shape;1157;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2" name="Shape 1172"/>
        <p:cNvGrpSpPr/>
        <p:nvPr/>
      </p:nvGrpSpPr>
      <p:grpSpPr>
        <a:xfrm>
          <a:off x="0" y="0"/>
          <a:ext cx="0" cy="0"/>
          <a:chOff x="0" y="0"/>
          <a:chExt cx="0" cy="0"/>
        </a:xfrm>
      </p:grpSpPr>
      <p:sp>
        <p:nvSpPr>
          <p:cNvPr id="1173" name="Google Shape;1173;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4" name="Google Shape;1174;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0" name="Shape 1180"/>
        <p:cNvGrpSpPr/>
        <p:nvPr/>
      </p:nvGrpSpPr>
      <p:grpSpPr>
        <a:xfrm>
          <a:off x="0" y="0"/>
          <a:ext cx="0" cy="0"/>
          <a:chOff x="0" y="0"/>
          <a:chExt cx="0" cy="0"/>
        </a:xfrm>
      </p:grpSpPr>
      <p:sp>
        <p:nvSpPr>
          <p:cNvPr id="1181" name="Google Shape;1181;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2" name="Google Shape;1182;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5" name="Shape 1195"/>
        <p:cNvGrpSpPr/>
        <p:nvPr/>
      </p:nvGrpSpPr>
      <p:grpSpPr>
        <a:xfrm>
          <a:off x="0" y="0"/>
          <a:ext cx="0" cy="0"/>
          <a:chOff x="0" y="0"/>
          <a:chExt cx="0" cy="0"/>
        </a:xfrm>
      </p:grpSpPr>
      <p:sp>
        <p:nvSpPr>
          <p:cNvPr id="1196" name="Google Shape;1196;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7" name="Google Shape;1197;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9" name="Shape 1219"/>
        <p:cNvGrpSpPr/>
        <p:nvPr/>
      </p:nvGrpSpPr>
      <p:grpSpPr>
        <a:xfrm>
          <a:off x="0" y="0"/>
          <a:ext cx="0" cy="0"/>
          <a:chOff x="0" y="0"/>
          <a:chExt cx="0" cy="0"/>
        </a:xfrm>
      </p:grpSpPr>
      <p:sp>
        <p:nvSpPr>
          <p:cNvPr id="1220" name="Google Shape;1220;p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1" name="Google Shape;1221;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6" name="Shape 1236"/>
        <p:cNvGrpSpPr/>
        <p:nvPr/>
      </p:nvGrpSpPr>
      <p:grpSpPr>
        <a:xfrm>
          <a:off x="0" y="0"/>
          <a:ext cx="0" cy="0"/>
          <a:chOff x="0" y="0"/>
          <a:chExt cx="0" cy="0"/>
        </a:xfrm>
      </p:grpSpPr>
      <p:sp>
        <p:nvSpPr>
          <p:cNvPr id="1237" name="Google Shape;1237;p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8" name="Google Shape;1238;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5" name="Shape 1245"/>
        <p:cNvGrpSpPr/>
        <p:nvPr/>
      </p:nvGrpSpPr>
      <p:grpSpPr>
        <a:xfrm>
          <a:off x="0" y="0"/>
          <a:ext cx="0" cy="0"/>
          <a:chOff x="0" y="0"/>
          <a:chExt cx="0" cy="0"/>
        </a:xfrm>
      </p:grpSpPr>
      <p:sp>
        <p:nvSpPr>
          <p:cNvPr id="1246" name="Google Shape;1246;p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7" name="Google Shape;1247;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5" name="Shape 1255"/>
        <p:cNvGrpSpPr/>
        <p:nvPr/>
      </p:nvGrpSpPr>
      <p:grpSpPr>
        <a:xfrm>
          <a:off x="0" y="0"/>
          <a:ext cx="0" cy="0"/>
          <a:chOff x="0" y="0"/>
          <a:chExt cx="0" cy="0"/>
        </a:xfrm>
      </p:grpSpPr>
      <p:sp>
        <p:nvSpPr>
          <p:cNvPr id="1256" name="Google Shape;1256;p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7" name="Google Shape;1257;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8" name="Shape 1298"/>
        <p:cNvGrpSpPr/>
        <p:nvPr/>
      </p:nvGrpSpPr>
      <p:grpSpPr>
        <a:xfrm>
          <a:off x="0" y="0"/>
          <a:ext cx="0" cy="0"/>
          <a:chOff x="0" y="0"/>
          <a:chExt cx="0" cy="0"/>
        </a:xfrm>
      </p:grpSpPr>
      <p:sp>
        <p:nvSpPr>
          <p:cNvPr id="1299" name="Google Shape;1299;p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0" name="Google Shape;1300;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8" name="Shape 1308"/>
        <p:cNvGrpSpPr/>
        <p:nvPr/>
      </p:nvGrpSpPr>
      <p:grpSpPr>
        <a:xfrm>
          <a:off x="0" y="0"/>
          <a:ext cx="0" cy="0"/>
          <a:chOff x="0" y="0"/>
          <a:chExt cx="0" cy="0"/>
        </a:xfrm>
      </p:grpSpPr>
      <p:sp>
        <p:nvSpPr>
          <p:cNvPr id="1309" name="Google Shape;1309;p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0" name="Google Shape;1310;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1" name="Shape 1321"/>
        <p:cNvGrpSpPr/>
        <p:nvPr/>
      </p:nvGrpSpPr>
      <p:grpSpPr>
        <a:xfrm>
          <a:off x="0" y="0"/>
          <a:ext cx="0" cy="0"/>
          <a:chOff x="0" y="0"/>
          <a:chExt cx="0" cy="0"/>
        </a:xfrm>
      </p:grpSpPr>
      <p:sp>
        <p:nvSpPr>
          <p:cNvPr id="1322" name="Google Shape;1322;p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3" name="Google Shape;1323;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3" name="Shape 1333"/>
        <p:cNvGrpSpPr/>
        <p:nvPr/>
      </p:nvGrpSpPr>
      <p:grpSpPr>
        <a:xfrm>
          <a:off x="0" y="0"/>
          <a:ext cx="0" cy="0"/>
          <a:chOff x="0" y="0"/>
          <a:chExt cx="0" cy="0"/>
        </a:xfrm>
      </p:grpSpPr>
      <p:sp>
        <p:nvSpPr>
          <p:cNvPr id="1334" name="Google Shape;1334;p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5" name="Google Shape;1335;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7" name="Shape 1347"/>
        <p:cNvGrpSpPr/>
        <p:nvPr/>
      </p:nvGrpSpPr>
      <p:grpSpPr>
        <a:xfrm>
          <a:off x="0" y="0"/>
          <a:ext cx="0" cy="0"/>
          <a:chOff x="0" y="0"/>
          <a:chExt cx="0" cy="0"/>
        </a:xfrm>
      </p:grpSpPr>
      <p:sp>
        <p:nvSpPr>
          <p:cNvPr id="1348" name="Google Shape;1348;p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9" name="Google Shape;1349;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4" name="Shape 1354"/>
        <p:cNvGrpSpPr/>
        <p:nvPr/>
      </p:nvGrpSpPr>
      <p:grpSpPr>
        <a:xfrm>
          <a:off x="0" y="0"/>
          <a:ext cx="0" cy="0"/>
          <a:chOff x="0" y="0"/>
          <a:chExt cx="0" cy="0"/>
        </a:xfrm>
      </p:grpSpPr>
      <p:sp>
        <p:nvSpPr>
          <p:cNvPr id="1355" name="Google Shape;1355;p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6" name="Google Shape;1356;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1" name="Shape 1361"/>
        <p:cNvGrpSpPr/>
        <p:nvPr/>
      </p:nvGrpSpPr>
      <p:grpSpPr>
        <a:xfrm>
          <a:off x="0" y="0"/>
          <a:ext cx="0" cy="0"/>
          <a:chOff x="0" y="0"/>
          <a:chExt cx="0" cy="0"/>
        </a:xfrm>
      </p:grpSpPr>
      <p:sp>
        <p:nvSpPr>
          <p:cNvPr id="1362" name="Google Shape;1362;p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3" name="Google Shape;1363;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8" name="Shape 1368"/>
        <p:cNvGrpSpPr/>
        <p:nvPr/>
      </p:nvGrpSpPr>
      <p:grpSpPr>
        <a:xfrm>
          <a:off x="0" y="0"/>
          <a:ext cx="0" cy="0"/>
          <a:chOff x="0" y="0"/>
          <a:chExt cx="0" cy="0"/>
        </a:xfrm>
      </p:grpSpPr>
      <p:sp>
        <p:nvSpPr>
          <p:cNvPr id="1369" name="Google Shape;1369;p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0" name="Google Shape;1370;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4" name="Shape 1384"/>
        <p:cNvGrpSpPr/>
        <p:nvPr/>
      </p:nvGrpSpPr>
      <p:grpSpPr>
        <a:xfrm>
          <a:off x="0" y="0"/>
          <a:ext cx="0" cy="0"/>
          <a:chOff x="0" y="0"/>
          <a:chExt cx="0" cy="0"/>
        </a:xfrm>
      </p:grpSpPr>
      <p:sp>
        <p:nvSpPr>
          <p:cNvPr id="1385" name="Google Shape;1385;p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6" name="Google Shape;1386;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5" name="Shape 1435"/>
        <p:cNvGrpSpPr/>
        <p:nvPr/>
      </p:nvGrpSpPr>
      <p:grpSpPr>
        <a:xfrm>
          <a:off x="0" y="0"/>
          <a:ext cx="0" cy="0"/>
          <a:chOff x="0" y="0"/>
          <a:chExt cx="0" cy="0"/>
        </a:xfrm>
      </p:grpSpPr>
      <p:sp>
        <p:nvSpPr>
          <p:cNvPr id="1436" name="Google Shape;1436;p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7" name="Google Shape;1437;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6" name="Shape 1446"/>
        <p:cNvGrpSpPr/>
        <p:nvPr/>
      </p:nvGrpSpPr>
      <p:grpSpPr>
        <a:xfrm>
          <a:off x="0" y="0"/>
          <a:ext cx="0" cy="0"/>
          <a:chOff x="0" y="0"/>
          <a:chExt cx="0" cy="0"/>
        </a:xfrm>
      </p:grpSpPr>
      <p:sp>
        <p:nvSpPr>
          <p:cNvPr id="1447" name="Google Shape;1447;p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8" name="Google Shape;1448;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7" name="Shape 1457"/>
        <p:cNvGrpSpPr/>
        <p:nvPr/>
      </p:nvGrpSpPr>
      <p:grpSpPr>
        <a:xfrm>
          <a:off x="0" y="0"/>
          <a:ext cx="0" cy="0"/>
          <a:chOff x="0" y="0"/>
          <a:chExt cx="0" cy="0"/>
        </a:xfrm>
      </p:grpSpPr>
      <p:sp>
        <p:nvSpPr>
          <p:cNvPr id="1458" name="Google Shape;1458;p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9" name="Google Shape;1459;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0" name="Shape 1470"/>
        <p:cNvGrpSpPr/>
        <p:nvPr/>
      </p:nvGrpSpPr>
      <p:grpSpPr>
        <a:xfrm>
          <a:off x="0" y="0"/>
          <a:ext cx="0" cy="0"/>
          <a:chOff x="0" y="0"/>
          <a:chExt cx="0" cy="0"/>
        </a:xfrm>
      </p:grpSpPr>
      <p:sp>
        <p:nvSpPr>
          <p:cNvPr id="1471" name="Google Shape;1471;p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2" name="Google Shape;1472;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0" name="Shape 1490"/>
        <p:cNvGrpSpPr/>
        <p:nvPr/>
      </p:nvGrpSpPr>
      <p:grpSpPr>
        <a:xfrm>
          <a:off x="0" y="0"/>
          <a:ext cx="0" cy="0"/>
          <a:chOff x="0" y="0"/>
          <a:chExt cx="0" cy="0"/>
        </a:xfrm>
      </p:grpSpPr>
      <p:sp>
        <p:nvSpPr>
          <p:cNvPr id="1491" name="Google Shape;1491;p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2" name="Google Shape;1492;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6" name="Shape 1516"/>
        <p:cNvGrpSpPr/>
        <p:nvPr/>
      </p:nvGrpSpPr>
      <p:grpSpPr>
        <a:xfrm>
          <a:off x="0" y="0"/>
          <a:ext cx="0" cy="0"/>
          <a:chOff x="0" y="0"/>
          <a:chExt cx="0" cy="0"/>
        </a:xfrm>
      </p:grpSpPr>
      <p:sp>
        <p:nvSpPr>
          <p:cNvPr id="1517" name="Google Shape;1517;p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8" name="Google Shape;1518;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6" name="Shape 16"/>
        <p:cNvGrpSpPr/>
        <p:nvPr/>
      </p:nvGrpSpPr>
      <p:grpSpPr>
        <a:xfrm>
          <a:off x="0" y="0"/>
          <a:ext cx="0" cy="0"/>
          <a:chOff x="0" y="0"/>
          <a:chExt cx="0" cy="0"/>
        </a:xfrm>
      </p:grpSpPr>
      <p:sp>
        <p:nvSpPr>
          <p:cNvPr id="17" name="Google Shape;17;p2"/>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 name="Google Shape;18;p2"/>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 name="Google Shape;19;p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2"/>
          <p:cNvSpPr txBox="1"/>
          <p:nvPr>
            <p:ph idx="12" type="sldNum"/>
          </p:nvPr>
        </p:nvSpPr>
        <p:spPr>
          <a:xfrm>
            <a:off x="107950" y="6345237"/>
            <a:ext cx="576262" cy="376237"/>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87" name="Shape 87"/>
        <p:cNvGrpSpPr/>
        <p:nvPr/>
      </p:nvGrpSpPr>
      <p:grpSpPr>
        <a:xfrm>
          <a:off x="0" y="0"/>
          <a:ext cx="0" cy="0"/>
          <a:chOff x="0" y="0"/>
          <a:chExt cx="0" cy="0"/>
        </a:xfrm>
      </p:grpSpPr>
      <p:sp>
        <p:nvSpPr>
          <p:cNvPr id="88" name="Google Shape;88;p14"/>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9" name="Google Shape;89;p14"/>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0" name="Google Shape;90;p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14"/>
          <p:cNvSpPr txBox="1"/>
          <p:nvPr>
            <p:ph idx="12" type="sldNum"/>
          </p:nvPr>
        </p:nvSpPr>
        <p:spPr>
          <a:xfrm>
            <a:off x="2879725" y="6345237"/>
            <a:ext cx="1198562" cy="376237"/>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93" name="Shape 93"/>
        <p:cNvGrpSpPr/>
        <p:nvPr/>
      </p:nvGrpSpPr>
      <p:grpSpPr>
        <a:xfrm>
          <a:off x="0" y="0"/>
          <a:ext cx="0" cy="0"/>
          <a:chOff x="0" y="0"/>
          <a:chExt cx="0" cy="0"/>
        </a:xfrm>
      </p:grpSpPr>
      <p:sp>
        <p:nvSpPr>
          <p:cNvPr id="94" name="Google Shape;94;p15"/>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 name="Google Shape;95;p15"/>
          <p:cNvSpPr txBox="1"/>
          <p:nvPr>
            <p:ph idx="1" type="body"/>
          </p:nvPr>
        </p:nvSpPr>
        <p:spPr>
          <a:xfrm rot="5400000">
            <a:off x="2309019" y="-251619"/>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6" name="Google Shape;96;p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15"/>
          <p:cNvSpPr txBox="1"/>
          <p:nvPr>
            <p:ph idx="12" type="sldNum"/>
          </p:nvPr>
        </p:nvSpPr>
        <p:spPr>
          <a:xfrm>
            <a:off x="2879725" y="6345237"/>
            <a:ext cx="1198562" cy="376237"/>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99" name="Shape 99"/>
        <p:cNvGrpSpPr/>
        <p:nvPr/>
      </p:nvGrpSpPr>
      <p:grpSpPr>
        <a:xfrm>
          <a:off x="0" y="0"/>
          <a:ext cx="0" cy="0"/>
          <a:chOff x="0" y="0"/>
          <a:chExt cx="0" cy="0"/>
        </a:xfrm>
      </p:grpSpPr>
      <p:sp>
        <p:nvSpPr>
          <p:cNvPr id="100" name="Google Shape;100;p1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1" name="Google Shape;101;p16"/>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02" name="Google Shape;102;p1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03" name="Google Shape;103;p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16"/>
          <p:cNvSpPr txBox="1"/>
          <p:nvPr>
            <p:ph idx="12" type="sldNum"/>
          </p:nvPr>
        </p:nvSpPr>
        <p:spPr>
          <a:xfrm>
            <a:off x="2879725" y="6345237"/>
            <a:ext cx="1198562" cy="376237"/>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06" name="Shape 106"/>
        <p:cNvGrpSpPr/>
        <p:nvPr/>
      </p:nvGrpSpPr>
      <p:grpSpPr>
        <a:xfrm>
          <a:off x="0" y="0"/>
          <a:ext cx="0" cy="0"/>
          <a:chOff x="0" y="0"/>
          <a:chExt cx="0" cy="0"/>
        </a:xfrm>
      </p:grpSpPr>
      <p:sp>
        <p:nvSpPr>
          <p:cNvPr id="107" name="Google Shape;107;p1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 name="Google Shape;108;p1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09" name="Google Shape;109;p1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10" name="Google Shape;110;p1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1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17"/>
          <p:cNvSpPr txBox="1"/>
          <p:nvPr>
            <p:ph idx="12" type="sldNum"/>
          </p:nvPr>
        </p:nvSpPr>
        <p:spPr>
          <a:xfrm>
            <a:off x="2879725" y="6345237"/>
            <a:ext cx="1198562" cy="376237"/>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3" name="Shape 113"/>
        <p:cNvGrpSpPr/>
        <p:nvPr/>
      </p:nvGrpSpPr>
      <p:grpSpPr>
        <a:xfrm>
          <a:off x="0" y="0"/>
          <a:ext cx="0" cy="0"/>
          <a:chOff x="0" y="0"/>
          <a:chExt cx="0" cy="0"/>
        </a:xfrm>
      </p:grpSpPr>
      <p:sp>
        <p:nvSpPr>
          <p:cNvPr id="114" name="Google Shape;114;p18"/>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 name="Google Shape;115;p1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1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18"/>
          <p:cNvSpPr txBox="1"/>
          <p:nvPr>
            <p:ph idx="12" type="sldNum"/>
          </p:nvPr>
        </p:nvSpPr>
        <p:spPr>
          <a:xfrm>
            <a:off x="2879725" y="6345237"/>
            <a:ext cx="1198562" cy="376237"/>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18" name="Shape 118"/>
        <p:cNvGrpSpPr/>
        <p:nvPr/>
      </p:nvGrpSpPr>
      <p:grpSpPr>
        <a:xfrm>
          <a:off x="0" y="0"/>
          <a:ext cx="0" cy="0"/>
          <a:chOff x="0" y="0"/>
          <a:chExt cx="0" cy="0"/>
        </a:xfrm>
      </p:grpSpPr>
      <p:sp>
        <p:nvSpPr>
          <p:cNvPr id="119" name="Google Shape;119;p19"/>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0" name="Google Shape;120;p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21" name="Google Shape;121;p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22" name="Google Shape;122;p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23" name="Google Shape;123;p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24" name="Google Shape;124;p1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1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19"/>
          <p:cNvSpPr txBox="1"/>
          <p:nvPr>
            <p:ph idx="12" type="sldNum"/>
          </p:nvPr>
        </p:nvSpPr>
        <p:spPr>
          <a:xfrm>
            <a:off x="2879725" y="6345237"/>
            <a:ext cx="1198562" cy="376237"/>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27" name="Shape 127"/>
        <p:cNvGrpSpPr/>
        <p:nvPr/>
      </p:nvGrpSpPr>
      <p:grpSpPr>
        <a:xfrm>
          <a:off x="0" y="0"/>
          <a:ext cx="0" cy="0"/>
          <a:chOff x="0" y="0"/>
          <a:chExt cx="0" cy="0"/>
        </a:xfrm>
      </p:grpSpPr>
      <p:sp>
        <p:nvSpPr>
          <p:cNvPr id="128" name="Google Shape;128;p2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9" name="Google Shape;129;p2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30" name="Google Shape;130;p2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2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20"/>
          <p:cNvSpPr txBox="1"/>
          <p:nvPr>
            <p:ph idx="12" type="sldNum"/>
          </p:nvPr>
        </p:nvSpPr>
        <p:spPr>
          <a:xfrm>
            <a:off x="2879725" y="6345237"/>
            <a:ext cx="1198562" cy="376237"/>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Slide" type="title">
  <p:cSld name="TITLE">
    <p:spTree>
      <p:nvGrpSpPr>
        <p:cNvPr id="26" name="Shape 2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4" name="Shape 34"/>
        <p:cNvGrpSpPr/>
        <p:nvPr/>
      </p:nvGrpSpPr>
      <p:grpSpPr>
        <a:xfrm>
          <a:off x="0" y="0"/>
          <a:ext cx="0" cy="0"/>
          <a:chOff x="0" y="0"/>
          <a:chExt cx="0" cy="0"/>
        </a:xfrm>
      </p:grpSpPr>
      <p:sp>
        <p:nvSpPr>
          <p:cNvPr id="35" name="Google Shape;35;p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6"/>
          <p:cNvSpPr txBox="1"/>
          <p:nvPr>
            <p:ph idx="12" type="sldNum"/>
          </p:nvPr>
        </p:nvSpPr>
        <p:spPr>
          <a:xfrm>
            <a:off x="142875" y="6381750"/>
            <a:ext cx="433387" cy="376237"/>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4 Content" type="fourObj">
  <p:cSld name="FOUR_OBJECTS">
    <p:spTree>
      <p:nvGrpSpPr>
        <p:cNvPr id="45" name="Shape 45"/>
        <p:cNvGrpSpPr/>
        <p:nvPr/>
      </p:nvGrpSpPr>
      <p:grpSpPr>
        <a:xfrm>
          <a:off x="0" y="0"/>
          <a:ext cx="0" cy="0"/>
          <a:chOff x="0" y="0"/>
          <a:chExt cx="0" cy="0"/>
        </a:xfrm>
      </p:grpSpPr>
      <p:sp>
        <p:nvSpPr>
          <p:cNvPr id="46" name="Google Shape;46;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 name="Google Shape;47;p8"/>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8" name="Google Shape;48;p8"/>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 name="Google Shape;49;p8"/>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0" name="Google Shape;50;p8"/>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1" name="Google Shape;51;p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2" type="sldNum"/>
          </p:nvPr>
        </p:nvSpPr>
        <p:spPr>
          <a:xfrm>
            <a:off x="2879725" y="6345237"/>
            <a:ext cx="1198562" cy="376237"/>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type="objOnly">
  <p:cSld name="OBJECT_ONLY">
    <p:spTree>
      <p:nvGrpSpPr>
        <p:cNvPr id="54" name="Shape 54"/>
        <p:cNvGrpSpPr/>
        <p:nvPr/>
      </p:nvGrpSpPr>
      <p:grpSpPr>
        <a:xfrm>
          <a:off x="0" y="0"/>
          <a:ext cx="0" cy="0"/>
          <a:chOff x="0" y="0"/>
          <a:chExt cx="0" cy="0"/>
        </a:xfrm>
      </p:grpSpPr>
      <p:sp>
        <p:nvSpPr>
          <p:cNvPr id="55" name="Google Shape;55;p9"/>
          <p:cNvSpPr txBox="1"/>
          <p:nvPr>
            <p:ph idx="1" type="body"/>
          </p:nvPr>
        </p:nvSpPr>
        <p:spPr>
          <a:xfrm>
            <a:off x="457200" y="274638"/>
            <a:ext cx="8229600" cy="58515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6" name="Google Shape;56;p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9"/>
          <p:cNvSpPr txBox="1"/>
          <p:nvPr>
            <p:ph idx="12" type="sldNum"/>
          </p:nvPr>
        </p:nvSpPr>
        <p:spPr>
          <a:xfrm>
            <a:off x="2879725" y="6345237"/>
            <a:ext cx="1198562" cy="376237"/>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59" name="Shape 59"/>
        <p:cNvGrpSpPr/>
        <p:nvPr/>
      </p:nvGrpSpPr>
      <p:grpSpPr>
        <a:xfrm>
          <a:off x="0" y="0"/>
          <a:ext cx="0" cy="0"/>
          <a:chOff x="0" y="0"/>
          <a:chExt cx="0" cy="0"/>
        </a:xfrm>
      </p:grpSpPr>
      <p:sp>
        <p:nvSpPr>
          <p:cNvPr id="60" name="Google Shape;60;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 name="Google Shape;61;p1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2" name="Google Shape;62;p10"/>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3" name="Google Shape;63;p10"/>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4" name="Google Shape;64;p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2" type="sldNum"/>
          </p:nvPr>
        </p:nvSpPr>
        <p:spPr>
          <a:xfrm>
            <a:off x="2879725" y="6345237"/>
            <a:ext cx="1198562" cy="376237"/>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67" name="Shape 67"/>
        <p:cNvGrpSpPr/>
        <p:nvPr/>
      </p:nvGrpSpPr>
      <p:grpSpPr>
        <a:xfrm>
          <a:off x="0" y="0"/>
          <a:ext cx="0" cy="0"/>
          <a:chOff x="0" y="0"/>
          <a:chExt cx="0" cy="0"/>
        </a:xfrm>
      </p:grpSpPr>
      <p:sp>
        <p:nvSpPr>
          <p:cNvPr id="68" name="Google Shape;68;p11"/>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 name="Google Shape;69;p1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0" name="Google Shape;70;p1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1" name="Google Shape;71;p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2879725" y="6345237"/>
            <a:ext cx="1198562" cy="376237"/>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Content" type="txAndObj">
  <p:cSld name="TEXT_AND_OBJECT">
    <p:spTree>
      <p:nvGrpSpPr>
        <p:cNvPr id="74" name="Shape 74"/>
        <p:cNvGrpSpPr/>
        <p:nvPr/>
      </p:nvGrpSpPr>
      <p:grpSpPr>
        <a:xfrm>
          <a:off x="0" y="0"/>
          <a:ext cx="0" cy="0"/>
          <a:chOff x="0" y="0"/>
          <a:chExt cx="0" cy="0"/>
        </a:xfrm>
      </p:grpSpPr>
      <p:sp>
        <p:nvSpPr>
          <p:cNvPr id="75" name="Google Shape;75;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 name="Google Shape;76;p1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8" name="Google Shape;78;p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2"/>
          <p:cNvSpPr txBox="1"/>
          <p:nvPr>
            <p:ph idx="12" type="sldNum"/>
          </p:nvPr>
        </p:nvSpPr>
        <p:spPr>
          <a:xfrm>
            <a:off x="2879725" y="6345237"/>
            <a:ext cx="1198562" cy="376237"/>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81" name="Shape 81"/>
        <p:cNvGrpSpPr/>
        <p:nvPr/>
      </p:nvGrpSpPr>
      <p:grpSpPr>
        <a:xfrm>
          <a:off x="0" y="0"/>
          <a:ext cx="0" cy="0"/>
          <a:chOff x="0" y="0"/>
          <a:chExt cx="0" cy="0"/>
        </a:xfrm>
      </p:grpSpPr>
      <p:sp>
        <p:nvSpPr>
          <p:cNvPr id="82" name="Google Shape;82;p1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3" name="Google Shape;83;p1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84" name="Google Shape;84;p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txBox="1"/>
          <p:nvPr>
            <p:ph idx="12" type="sldNum"/>
          </p:nvPr>
        </p:nvSpPr>
        <p:spPr>
          <a:xfrm>
            <a:off x="2879725" y="6345237"/>
            <a:ext cx="1198562" cy="376237"/>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theme" Target="../theme/theme5.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3.xml"/><Relationship Id="rId3"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13.xml"/><Relationship Id="rId10" Type="http://schemas.openxmlformats.org/officeDocument/2006/relationships/slideLayout" Target="../slideLayouts/slideLayout12.xml"/><Relationship Id="rId13" Type="http://schemas.openxmlformats.org/officeDocument/2006/relationships/slideLayout" Target="../slideLayouts/slideLayout15.xml"/><Relationship Id="rId12" Type="http://schemas.openxmlformats.org/officeDocument/2006/relationships/slideLayout" Target="../slideLayouts/slideLayout14.xml"/><Relationship Id="rId1" Type="http://schemas.openxmlformats.org/officeDocument/2006/relationships/image" Target="../media/image1.png"/><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15" Type="http://schemas.openxmlformats.org/officeDocument/2006/relationships/theme" Target="../theme/theme2.xml"/><Relationship Id="rId14" Type="http://schemas.openxmlformats.org/officeDocument/2006/relationships/slideLayout" Target="../slideLayouts/slideLayout16.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03956"/>
            </a:gs>
            <a:gs pos="100000">
              <a:srgbClr val="006699"/>
            </a:gs>
          </a:gsLst>
          <a:lin ang="5400000" scaled="0"/>
        </a:gradFill>
      </p:bgPr>
    </p:bg>
    <p:spTree>
      <p:nvGrpSpPr>
        <p:cNvPr id="9" name="Shape 9"/>
        <p:cNvGrpSpPr/>
        <p:nvPr/>
      </p:nvGrpSpPr>
      <p:grpSpPr>
        <a:xfrm>
          <a:off x="0" y="0"/>
          <a:ext cx="0" cy="0"/>
          <a:chOff x="0" y="0"/>
          <a:chExt cx="0" cy="0"/>
        </a:xfrm>
      </p:grpSpPr>
      <p:pic>
        <p:nvPicPr>
          <p:cNvPr descr="1" id="10" name="Google Shape;10;p1"/>
          <p:cNvPicPr preferRelativeResize="0"/>
          <p:nvPr/>
        </p:nvPicPr>
        <p:blipFill rotWithShape="1">
          <a:blip r:embed="rId1">
            <a:alphaModFix/>
          </a:blip>
          <a:srcRect b="0" l="0" r="0" t="0"/>
          <a:stretch/>
        </p:blipFill>
        <p:spPr>
          <a:xfrm>
            <a:off x="8604250" y="6308725"/>
            <a:ext cx="458787" cy="484187"/>
          </a:xfrm>
          <a:prstGeom prst="rect">
            <a:avLst/>
          </a:prstGeom>
          <a:noFill/>
          <a:ln>
            <a:noFill/>
          </a:ln>
        </p:spPr>
      </p:pic>
      <p:sp>
        <p:nvSpPr>
          <p:cNvPr id="11" name="Google Shape;11;p1"/>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 name="Google Shape;12;p1"/>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 name="Google Shape;13;p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9pPr>
          </a:lstStyle>
          <a:p/>
        </p:txBody>
      </p:sp>
      <p:sp>
        <p:nvSpPr>
          <p:cNvPr id="14" name="Google Shape;14;p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9pPr>
          </a:lstStyle>
          <a:p/>
        </p:txBody>
      </p:sp>
      <p:sp>
        <p:nvSpPr>
          <p:cNvPr id="15" name="Google Shape;15;p1"/>
          <p:cNvSpPr txBox="1"/>
          <p:nvPr>
            <p:ph idx="12" type="sldNum"/>
          </p:nvPr>
        </p:nvSpPr>
        <p:spPr>
          <a:xfrm>
            <a:off x="107950" y="6345237"/>
            <a:ext cx="576262" cy="376237"/>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03956"/>
            </a:gs>
            <a:gs pos="100000">
              <a:srgbClr val="006699"/>
            </a:gs>
          </a:gsLst>
          <a:lin ang="5400000" scaled="0"/>
        </a:gradFill>
      </p:bgPr>
    </p:bg>
    <p:spTree>
      <p:nvGrpSpPr>
        <p:cNvPr id="22" name="Shape 22"/>
        <p:cNvGrpSpPr/>
        <p:nvPr/>
      </p:nvGrpSpPr>
      <p:grpSpPr>
        <a:xfrm>
          <a:off x="0" y="0"/>
          <a:ext cx="0" cy="0"/>
          <a:chOff x="0" y="0"/>
          <a:chExt cx="0" cy="0"/>
        </a:xfrm>
      </p:grpSpPr>
      <p:sp>
        <p:nvSpPr>
          <p:cNvPr id="23" name="Google Shape;23;p3"/>
          <p:cNvSpPr txBox="1"/>
          <p:nvPr/>
        </p:nvSpPr>
        <p:spPr>
          <a:xfrm>
            <a:off x="1279525" y="6361112"/>
            <a:ext cx="1841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sp>
        <p:nvSpPr>
          <p:cNvPr id="24" name="Google Shape;24;p3"/>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5" name="Google Shape;25;p3"/>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03956"/>
            </a:gs>
            <a:gs pos="100000">
              <a:srgbClr val="006699"/>
            </a:gs>
          </a:gsLst>
          <a:lin ang="5400000" scaled="0"/>
        </a:gradFill>
      </p:bgPr>
    </p:bg>
    <p:spTree>
      <p:nvGrpSpPr>
        <p:cNvPr id="27" name="Shape 27"/>
        <p:cNvGrpSpPr/>
        <p:nvPr/>
      </p:nvGrpSpPr>
      <p:grpSpPr>
        <a:xfrm>
          <a:off x="0" y="0"/>
          <a:ext cx="0" cy="0"/>
          <a:chOff x="0" y="0"/>
          <a:chExt cx="0" cy="0"/>
        </a:xfrm>
      </p:grpSpPr>
      <p:pic>
        <p:nvPicPr>
          <p:cNvPr descr="1" id="28" name="Google Shape;28;p5"/>
          <p:cNvPicPr preferRelativeResize="0"/>
          <p:nvPr/>
        </p:nvPicPr>
        <p:blipFill rotWithShape="1">
          <a:blip r:embed="rId1">
            <a:alphaModFix/>
          </a:blip>
          <a:srcRect b="0" l="0" r="0" t="0"/>
          <a:stretch/>
        </p:blipFill>
        <p:spPr>
          <a:xfrm>
            <a:off x="8604250" y="6308725"/>
            <a:ext cx="458787" cy="484187"/>
          </a:xfrm>
          <a:prstGeom prst="rect">
            <a:avLst/>
          </a:prstGeom>
          <a:noFill/>
          <a:ln>
            <a:noFill/>
          </a:ln>
        </p:spPr>
      </p:pic>
      <p:sp>
        <p:nvSpPr>
          <p:cNvPr id="29" name="Google Shape;29;p5"/>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30" name="Google Shape;30;p5"/>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31" name="Google Shape;31;p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rgbClr val="FFFF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9pPr>
          </a:lstStyle>
          <a:p/>
        </p:txBody>
      </p:sp>
      <p:sp>
        <p:nvSpPr>
          <p:cNvPr id="32" name="Google Shape;32;p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rgbClr val="FFFF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9pPr>
          </a:lstStyle>
          <a:p/>
        </p:txBody>
      </p:sp>
      <p:sp>
        <p:nvSpPr>
          <p:cNvPr id="33" name="Google Shape;33;p5"/>
          <p:cNvSpPr txBox="1"/>
          <p:nvPr>
            <p:ph idx="12" type="sldNum"/>
          </p:nvPr>
        </p:nvSpPr>
        <p:spPr>
          <a:xfrm>
            <a:off x="142875" y="6381750"/>
            <a:ext cx="433387" cy="376237"/>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50"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03956"/>
            </a:gs>
            <a:gs pos="100000">
              <a:srgbClr val="006699"/>
            </a:gs>
          </a:gsLst>
          <a:lin ang="5400000" scaled="0"/>
        </a:gradFill>
      </p:bgPr>
    </p:bg>
    <p:spTree>
      <p:nvGrpSpPr>
        <p:cNvPr id="38" name="Shape 38"/>
        <p:cNvGrpSpPr/>
        <p:nvPr/>
      </p:nvGrpSpPr>
      <p:grpSpPr>
        <a:xfrm>
          <a:off x="0" y="0"/>
          <a:ext cx="0" cy="0"/>
          <a:chOff x="0" y="0"/>
          <a:chExt cx="0" cy="0"/>
        </a:xfrm>
      </p:grpSpPr>
      <p:sp>
        <p:nvSpPr>
          <p:cNvPr id="39" name="Google Shape;39;p7"/>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40" name="Google Shape;40;p7"/>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1" name="Google Shape;41;p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rgbClr val="FFFF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9pPr>
          </a:lstStyle>
          <a:p/>
        </p:txBody>
      </p:sp>
      <p:sp>
        <p:nvSpPr>
          <p:cNvPr id="42" name="Google Shape;42;p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rgbClr val="FFFF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9pPr>
          </a:lstStyle>
          <a:p/>
        </p:txBody>
      </p:sp>
      <p:sp>
        <p:nvSpPr>
          <p:cNvPr id="43" name="Google Shape;43;p7"/>
          <p:cNvSpPr txBox="1"/>
          <p:nvPr>
            <p:ph idx="12" type="sldNum"/>
          </p:nvPr>
        </p:nvSpPr>
        <p:spPr>
          <a:xfrm>
            <a:off x="2879725" y="6345237"/>
            <a:ext cx="1198562" cy="376237"/>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rgbClr val="000000"/>
              </a:solidFill>
            </a:endParaRPr>
          </a:p>
        </p:txBody>
      </p:sp>
      <p:pic>
        <p:nvPicPr>
          <p:cNvPr descr="1" id="44" name="Google Shape;44;p7"/>
          <p:cNvPicPr preferRelativeResize="0"/>
          <p:nvPr/>
        </p:nvPicPr>
        <p:blipFill rotWithShape="1">
          <a:blip r:embed="rId1">
            <a:alphaModFix/>
          </a:blip>
          <a:srcRect b="0" l="0" r="0" t="0"/>
          <a:stretch/>
        </p:blipFill>
        <p:spPr>
          <a:xfrm>
            <a:off x="8604250" y="6308725"/>
            <a:ext cx="458787" cy="48418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0" Type="http://schemas.openxmlformats.org/officeDocument/2006/relationships/image" Target="../media/image31.png"/><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9.png"/><Relationship Id="rId4" Type="http://schemas.openxmlformats.org/officeDocument/2006/relationships/image" Target="../media/image33.png"/><Relationship Id="rId9" Type="http://schemas.openxmlformats.org/officeDocument/2006/relationships/image" Target="../media/image32.png"/><Relationship Id="rId5" Type="http://schemas.openxmlformats.org/officeDocument/2006/relationships/image" Target="../media/image18.png"/><Relationship Id="rId6" Type="http://schemas.openxmlformats.org/officeDocument/2006/relationships/image" Target="../media/image27.png"/><Relationship Id="rId7" Type="http://schemas.openxmlformats.org/officeDocument/2006/relationships/image" Target="../media/image41.png"/><Relationship Id="rId8" Type="http://schemas.openxmlformats.org/officeDocument/2006/relationships/image" Target="../media/image5.png"/></Relationships>
</file>

<file path=ppt/slides/_rels/slide11.xml.rels><?xml version="1.0" encoding="UTF-8" standalone="yes"?><Relationships xmlns="http://schemas.openxmlformats.org/package/2006/relationships"><Relationship Id="rId10" Type="http://schemas.openxmlformats.org/officeDocument/2006/relationships/image" Target="../media/image8.jpg"/><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9.png"/><Relationship Id="rId4" Type="http://schemas.openxmlformats.org/officeDocument/2006/relationships/image" Target="../media/image33.png"/><Relationship Id="rId9" Type="http://schemas.openxmlformats.org/officeDocument/2006/relationships/image" Target="../media/image37.png"/><Relationship Id="rId5" Type="http://schemas.openxmlformats.org/officeDocument/2006/relationships/image" Target="../media/image18.png"/><Relationship Id="rId6" Type="http://schemas.openxmlformats.org/officeDocument/2006/relationships/image" Target="../media/image50.jpg"/><Relationship Id="rId7" Type="http://schemas.openxmlformats.org/officeDocument/2006/relationships/image" Target="../media/image5.png"/><Relationship Id="rId8" Type="http://schemas.openxmlformats.org/officeDocument/2006/relationships/image" Target="../media/image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2.png"/><Relationship Id="rId4" Type="http://schemas.openxmlformats.org/officeDocument/2006/relationships/image" Target="../media/image5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4.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8.jpg"/><Relationship Id="rId4" Type="http://schemas.openxmlformats.org/officeDocument/2006/relationships/image" Target="../media/image36.png"/><Relationship Id="rId5" Type="http://schemas.openxmlformats.org/officeDocument/2006/relationships/image" Target="../media/image40.jpg"/><Relationship Id="rId6"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2.png"/><Relationship Id="rId4" Type="http://schemas.openxmlformats.org/officeDocument/2006/relationships/image" Target="../media/image45.png"/><Relationship Id="rId5" Type="http://schemas.openxmlformats.org/officeDocument/2006/relationships/image" Target="../media/image48.png"/><Relationship Id="rId6" Type="http://schemas.openxmlformats.org/officeDocument/2006/relationships/image" Target="../media/image4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4.png"/><Relationship Id="rId4" Type="http://schemas.openxmlformats.org/officeDocument/2006/relationships/image" Target="../media/image54.png"/><Relationship Id="rId5" Type="http://schemas.openxmlformats.org/officeDocument/2006/relationships/image" Target="../media/image47.png"/><Relationship Id="rId6" Type="http://schemas.openxmlformats.org/officeDocument/2006/relationships/image" Target="../media/image5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6.png"/><Relationship Id="rId4" Type="http://schemas.openxmlformats.org/officeDocument/2006/relationships/image" Target="../media/image5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8.jpg"/><Relationship Id="rId4" Type="http://schemas.openxmlformats.org/officeDocument/2006/relationships/image" Target="../media/image5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2.jpg"/><Relationship Id="rId6"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67.jpg"/><Relationship Id="rId4" Type="http://schemas.openxmlformats.org/officeDocument/2006/relationships/image" Target="../media/image65.jpg"/><Relationship Id="rId5" Type="http://schemas.openxmlformats.org/officeDocument/2006/relationships/image" Target="../media/image44.png"/><Relationship Id="rId6" Type="http://schemas.openxmlformats.org/officeDocument/2006/relationships/image" Target="../media/image7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9.jpg"/><Relationship Id="rId4" Type="http://schemas.openxmlformats.org/officeDocument/2006/relationships/image" Target="../media/image57.jpg"/><Relationship Id="rId5" Type="http://schemas.openxmlformats.org/officeDocument/2006/relationships/image" Target="../media/image63.jpg"/><Relationship Id="rId6" Type="http://schemas.openxmlformats.org/officeDocument/2006/relationships/image" Target="../media/image72.jpg"/><Relationship Id="rId7" Type="http://schemas.openxmlformats.org/officeDocument/2006/relationships/image" Target="../media/image6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06.png"/><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61.png"/><Relationship Id="rId4" Type="http://schemas.openxmlformats.org/officeDocument/2006/relationships/image" Target="../media/image60.png"/><Relationship Id="rId5" Type="http://schemas.openxmlformats.org/officeDocument/2006/relationships/image" Target="../media/image7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69.jpg"/><Relationship Id="rId4" Type="http://schemas.openxmlformats.org/officeDocument/2006/relationships/image" Target="../media/image66.jpg"/><Relationship Id="rId5" Type="http://schemas.openxmlformats.org/officeDocument/2006/relationships/image" Target="../media/image6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3.png"/><Relationship Id="rId4" Type="http://schemas.openxmlformats.org/officeDocument/2006/relationships/image" Target="../media/image18.png"/><Relationship Id="rId5" Type="http://schemas.openxmlformats.org/officeDocument/2006/relationships/image" Target="../media/image70.jpg"/><Relationship Id="rId6" Type="http://schemas.openxmlformats.org/officeDocument/2006/relationships/image" Target="../media/image5.png"/><Relationship Id="rId7" Type="http://schemas.openxmlformats.org/officeDocument/2006/relationships/image" Target="../media/image74.png"/><Relationship Id="rId8" Type="http://schemas.openxmlformats.org/officeDocument/2006/relationships/image" Target="../media/image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100.png"/><Relationship Id="rId4" Type="http://schemas.openxmlformats.org/officeDocument/2006/relationships/image" Target="../media/image16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90.jpg"/><Relationship Id="rId4" Type="http://schemas.openxmlformats.org/officeDocument/2006/relationships/image" Target="../media/image7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81.png"/><Relationship Id="rId4" Type="http://schemas.openxmlformats.org/officeDocument/2006/relationships/image" Target="../media/image79.png"/><Relationship Id="rId5" Type="http://schemas.openxmlformats.org/officeDocument/2006/relationships/image" Target="../media/image75.jpg"/><Relationship Id="rId6" Type="http://schemas.openxmlformats.org/officeDocument/2006/relationships/image" Target="../media/image86.png"/><Relationship Id="rId7" Type="http://schemas.openxmlformats.org/officeDocument/2006/relationships/image" Target="../media/image8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11.jpg"/><Relationship Id="rId9" Type="http://schemas.openxmlformats.org/officeDocument/2006/relationships/image" Target="../media/image22.jpg"/><Relationship Id="rId5" Type="http://schemas.openxmlformats.org/officeDocument/2006/relationships/image" Target="../media/image5.png"/><Relationship Id="rId6" Type="http://schemas.openxmlformats.org/officeDocument/2006/relationships/image" Target="../media/image12.png"/><Relationship Id="rId7" Type="http://schemas.openxmlformats.org/officeDocument/2006/relationships/image" Target="../media/image8.jpg"/><Relationship Id="rId8" Type="http://schemas.openxmlformats.org/officeDocument/2006/relationships/image" Target="../media/image2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77.png"/><Relationship Id="rId4" Type="http://schemas.openxmlformats.org/officeDocument/2006/relationships/image" Target="../media/image7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82.png"/><Relationship Id="rId4" Type="http://schemas.openxmlformats.org/officeDocument/2006/relationships/image" Target="../media/image8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85.png"/><Relationship Id="rId4" Type="http://schemas.openxmlformats.org/officeDocument/2006/relationships/image" Target="../media/image80.png"/><Relationship Id="rId5" Type="http://schemas.openxmlformats.org/officeDocument/2006/relationships/image" Target="../media/image91.png"/><Relationship Id="rId6" Type="http://schemas.openxmlformats.org/officeDocument/2006/relationships/image" Target="../media/image8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92.png"/><Relationship Id="rId4" Type="http://schemas.openxmlformats.org/officeDocument/2006/relationships/image" Target="../media/image88.png"/><Relationship Id="rId5" Type="http://schemas.openxmlformats.org/officeDocument/2006/relationships/image" Target="../media/image8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93.jpg"/><Relationship Id="rId4" Type="http://schemas.openxmlformats.org/officeDocument/2006/relationships/image" Target="../media/image97.jpg"/><Relationship Id="rId9" Type="http://schemas.openxmlformats.org/officeDocument/2006/relationships/image" Target="../media/image94.png"/><Relationship Id="rId5" Type="http://schemas.openxmlformats.org/officeDocument/2006/relationships/image" Target="../media/image99.jpg"/><Relationship Id="rId6" Type="http://schemas.openxmlformats.org/officeDocument/2006/relationships/image" Target="../media/image105.jpg"/><Relationship Id="rId7" Type="http://schemas.openxmlformats.org/officeDocument/2006/relationships/image" Target="../media/image98.png"/><Relationship Id="rId8" Type="http://schemas.openxmlformats.org/officeDocument/2006/relationships/image" Target="../media/image9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96.jpg"/><Relationship Id="rId4" Type="http://schemas.openxmlformats.org/officeDocument/2006/relationships/image" Target="../media/image108.jpg"/><Relationship Id="rId5" Type="http://schemas.openxmlformats.org/officeDocument/2006/relationships/image" Target="../media/image101.jpg"/><Relationship Id="rId6" Type="http://schemas.openxmlformats.org/officeDocument/2006/relationships/image" Target="../media/image124.jpg"/><Relationship Id="rId7" Type="http://schemas.openxmlformats.org/officeDocument/2006/relationships/image" Target="../media/image11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102.jpg"/><Relationship Id="rId4" Type="http://schemas.openxmlformats.org/officeDocument/2006/relationships/image" Target="../media/image111.jpg"/><Relationship Id="rId5" Type="http://schemas.openxmlformats.org/officeDocument/2006/relationships/image" Target="../media/image113.jpg"/><Relationship Id="rId6" Type="http://schemas.openxmlformats.org/officeDocument/2006/relationships/image" Target="../media/image116.jpg"/><Relationship Id="rId7" Type="http://schemas.openxmlformats.org/officeDocument/2006/relationships/image" Target="../media/image103.png"/><Relationship Id="rId8" Type="http://schemas.openxmlformats.org/officeDocument/2006/relationships/image" Target="../media/image10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109.png"/><Relationship Id="rId4" Type="http://schemas.openxmlformats.org/officeDocument/2006/relationships/image" Target="../media/image110.png"/><Relationship Id="rId5" Type="http://schemas.openxmlformats.org/officeDocument/2006/relationships/image" Target="../media/image107.png"/><Relationship Id="rId6" Type="http://schemas.openxmlformats.org/officeDocument/2006/relationships/image" Target="../media/image66.jpg"/></Relationships>
</file>

<file path=ppt/slides/_rels/slide38.xml.rels><?xml version="1.0" encoding="UTF-8" standalone="yes"?><Relationships xmlns="http://schemas.openxmlformats.org/package/2006/relationships"><Relationship Id="rId10" Type="http://schemas.openxmlformats.org/officeDocument/2006/relationships/image" Target="../media/image107.png"/><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102.jpg"/><Relationship Id="rId4" Type="http://schemas.openxmlformats.org/officeDocument/2006/relationships/image" Target="../media/image114.jpg"/><Relationship Id="rId9" Type="http://schemas.openxmlformats.org/officeDocument/2006/relationships/image" Target="../media/image115.png"/><Relationship Id="rId5" Type="http://schemas.openxmlformats.org/officeDocument/2006/relationships/image" Target="../media/image120.jpg"/><Relationship Id="rId6" Type="http://schemas.openxmlformats.org/officeDocument/2006/relationships/image" Target="../media/image117.jpg"/><Relationship Id="rId7" Type="http://schemas.openxmlformats.org/officeDocument/2006/relationships/image" Target="../media/image129.jpg"/><Relationship Id="rId8" Type="http://schemas.openxmlformats.org/officeDocument/2006/relationships/image" Target="../media/image109.png"/></Relationships>
</file>

<file path=ppt/slides/_rels/slide39.xml.rels><?xml version="1.0" encoding="UTF-8" standalone="yes"?><Relationships xmlns="http://schemas.openxmlformats.org/package/2006/relationships"><Relationship Id="rId11" Type="http://schemas.openxmlformats.org/officeDocument/2006/relationships/image" Target="../media/image122.jpg"/><Relationship Id="rId10" Type="http://schemas.openxmlformats.org/officeDocument/2006/relationships/image" Target="../media/image206.png"/><Relationship Id="rId13" Type="http://schemas.openxmlformats.org/officeDocument/2006/relationships/image" Target="../media/image128.jpg"/><Relationship Id="rId12" Type="http://schemas.openxmlformats.org/officeDocument/2006/relationships/image" Target="../media/image125.jpg"/><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18.jpg"/><Relationship Id="rId4" Type="http://schemas.openxmlformats.org/officeDocument/2006/relationships/image" Target="../media/image119.jpg"/><Relationship Id="rId9" Type="http://schemas.openxmlformats.org/officeDocument/2006/relationships/image" Target="../media/image102.jpg"/><Relationship Id="rId14" Type="http://schemas.openxmlformats.org/officeDocument/2006/relationships/image" Target="../media/image132.jpg"/><Relationship Id="rId5" Type="http://schemas.openxmlformats.org/officeDocument/2006/relationships/image" Target="../media/image121.jpg"/><Relationship Id="rId6" Type="http://schemas.openxmlformats.org/officeDocument/2006/relationships/image" Target="../media/image159.jpg"/><Relationship Id="rId7" Type="http://schemas.openxmlformats.org/officeDocument/2006/relationships/image" Target="../media/image123.jpg"/><Relationship Id="rId8" Type="http://schemas.openxmlformats.org/officeDocument/2006/relationships/image" Target="../media/image12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jpg"/><Relationship Id="rId4" Type="http://schemas.openxmlformats.org/officeDocument/2006/relationships/image" Target="../media/image10.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31.png"/><Relationship Id="rId4" Type="http://schemas.openxmlformats.org/officeDocument/2006/relationships/image" Target="../media/image130.png"/><Relationship Id="rId5" Type="http://schemas.openxmlformats.org/officeDocument/2006/relationships/image" Target="../media/image126.png"/><Relationship Id="rId6" Type="http://schemas.openxmlformats.org/officeDocument/2006/relationships/image" Target="../media/image1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42.png"/><Relationship Id="rId4" Type="http://schemas.openxmlformats.org/officeDocument/2006/relationships/image" Target="../media/image138.gif"/><Relationship Id="rId5" Type="http://schemas.openxmlformats.org/officeDocument/2006/relationships/image" Target="../media/image134.png"/><Relationship Id="rId6" Type="http://schemas.openxmlformats.org/officeDocument/2006/relationships/image" Target="../media/image135.png"/><Relationship Id="rId7" Type="http://schemas.openxmlformats.org/officeDocument/2006/relationships/image" Target="../media/image145.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39.png"/><Relationship Id="rId4" Type="http://schemas.openxmlformats.org/officeDocument/2006/relationships/image" Target="../media/image136.png"/><Relationship Id="rId5" Type="http://schemas.openxmlformats.org/officeDocument/2006/relationships/image" Target="../media/image140.png"/><Relationship Id="rId6" Type="http://schemas.openxmlformats.org/officeDocument/2006/relationships/image" Target="../media/image1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77.png"/><Relationship Id="rId4" Type="http://schemas.openxmlformats.org/officeDocument/2006/relationships/image" Target="../media/image141.png"/><Relationship Id="rId9" Type="http://schemas.openxmlformats.org/officeDocument/2006/relationships/image" Target="../media/image148.png"/><Relationship Id="rId5" Type="http://schemas.openxmlformats.org/officeDocument/2006/relationships/image" Target="../media/image144.png"/><Relationship Id="rId6" Type="http://schemas.openxmlformats.org/officeDocument/2006/relationships/image" Target="../media/image143.png"/><Relationship Id="rId7" Type="http://schemas.openxmlformats.org/officeDocument/2006/relationships/image" Target="../media/image146.png"/><Relationship Id="rId8" Type="http://schemas.openxmlformats.org/officeDocument/2006/relationships/image" Target="../media/image1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50.png"/><Relationship Id="rId4" Type="http://schemas.openxmlformats.org/officeDocument/2006/relationships/image" Target="../media/image161.png"/><Relationship Id="rId5" Type="http://schemas.openxmlformats.org/officeDocument/2006/relationships/image" Target="../media/image15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149.png"/><Relationship Id="rId4" Type="http://schemas.openxmlformats.org/officeDocument/2006/relationships/image" Target="../media/image153.png"/><Relationship Id="rId5" Type="http://schemas.openxmlformats.org/officeDocument/2006/relationships/image" Target="../media/image156.png"/><Relationship Id="rId6" Type="http://schemas.openxmlformats.org/officeDocument/2006/relationships/image" Target="../media/image157.png"/><Relationship Id="rId7" Type="http://schemas.openxmlformats.org/officeDocument/2006/relationships/image" Target="../media/image155.png"/><Relationship Id="rId8" Type="http://schemas.openxmlformats.org/officeDocument/2006/relationships/image" Target="../media/image15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184.png"/><Relationship Id="rId4" Type="http://schemas.openxmlformats.org/officeDocument/2006/relationships/image" Target="../media/image152.png"/><Relationship Id="rId5" Type="http://schemas.openxmlformats.org/officeDocument/2006/relationships/image" Target="../media/image158.png"/><Relationship Id="rId6" Type="http://schemas.openxmlformats.org/officeDocument/2006/relationships/image" Target="../media/image162.png"/><Relationship Id="rId7" Type="http://schemas.openxmlformats.org/officeDocument/2006/relationships/image" Target="../media/image154.png"/><Relationship Id="rId8" Type="http://schemas.openxmlformats.org/officeDocument/2006/relationships/image" Target="../media/image15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63.png"/><Relationship Id="rId4" Type="http://schemas.openxmlformats.org/officeDocument/2006/relationships/image" Target="../media/image1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1.jpg"/><Relationship Id="rId4" Type="http://schemas.openxmlformats.org/officeDocument/2006/relationships/image" Target="../media/image15.jpg"/><Relationship Id="rId5" Type="http://schemas.openxmlformats.org/officeDocument/2006/relationships/image" Target="../media/image13.jpg"/><Relationship Id="rId6" Type="http://schemas.openxmlformats.org/officeDocument/2006/relationships/image" Target="../media/image1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73.png"/><Relationship Id="rId4" Type="http://schemas.openxmlformats.org/officeDocument/2006/relationships/image" Target="../media/image166.png"/><Relationship Id="rId5" Type="http://schemas.openxmlformats.org/officeDocument/2006/relationships/image" Target="../media/image17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6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6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69.png"/><Relationship Id="rId4" Type="http://schemas.openxmlformats.org/officeDocument/2006/relationships/image" Target="../media/image171.png"/><Relationship Id="rId5" Type="http://schemas.openxmlformats.org/officeDocument/2006/relationships/image" Target="../media/image176.png"/><Relationship Id="rId6" Type="http://schemas.openxmlformats.org/officeDocument/2006/relationships/image" Target="../media/image16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72.png"/><Relationship Id="rId4" Type="http://schemas.openxmlformats.org/officeDocument/2006/relationships/image" Target="../media/image168.png"/><Relationship Id="rId5" Type="http://schemas.openxmlformats.org/officeDocument/2006/relationships/image" Target="../media/image17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7.xml"/><Relationship Id="rId3" Type="http://schemas.openxmlformats.org/officeDocument/2006/relationships/image" Target="../media/image18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175.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183.png"/><Relationship Id="rId4" Type="http://schemas.openxmlformats.org/officeDocument/2006/relationships/image" Target="../media/image18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jpg"/><Relationship Id="rId4" Type="http://schemas.openxmlformats.org/officeDocument/2006/relationships/image" Target="../media/image20.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178.jpg"/><Relationship Id="rId4" Type="http://schemas.openxmlformats.org/officeDocument/2006/relationships/image" Target="../media/image179.jpg"/><Relationship Id="rId5" Type="http://schemas.openxmlformats.org/officeDocument/2006/relationships/image" Target="../media/image18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180.png"/><Relationship Id="rId4" Type="http://schemas.openxmlformats.org/officeDocument/2006/relationships/image" Target="../media/image18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18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186.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185.jpg"/><Relationship Id="rId4" Type="http://schemas.openxmlformats.org/officeDocument/2006/relationships/image" Target="../media/image20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9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93.jp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0.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5.png"/><Relationship Id="rId4" Type="http://schemas.openxmlformats.org/officeDocument/2006/relationships/image" Target="../media/image191.png"/><Relationship Id="rId5" Type="http://schemas.openxmlformats.org/officeDocument/2006/relationships/image" Target="../media/image3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199.png"/><Relationship Id="rId4" Type="http://schemas.openxmlformats.org/officeDocument/2006/relationships/image" Target="../media/image194.png"/><Relationship Id="rId5" Type="http://schemas.openxmlformats.org/officeDocument/2006/relationships/image" Target="../media/image192.png"/><Relationship Id="rId6" Type="http://schemas.openxmlformats.org/officeDocument/2006/relationships/image" Target="../media/image196.png"/><Relationship Id="rId7" Type="http://schemas.openxmlformats.org/officeDocument/2006/relationships/image" Target="../media/image19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204.png"/><Relationship Id="rId4" Type="http://schemas.openxmlformats.org/officeDocument/2006/relationships/image" Target="../media/image198.png"/><Relationship Id="rId5" Type="http://schemas.openxmlformats.org/officeDocument/2006/relationships/image" Target="../media/image197.png"/><Relationship Id="rId6" Type="http://schemas.openxmlformats.org/officeDocument/2006/relationships/image" Target="../media/image200.png"/><Relationship Id="rId7" Type="http://schemas.openxmlformats.org/officeDocument/2006/relationships/image" Target="../media/image20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205.png"/><Relationship Id="rId4" Type="http://schemas.openxmlformats.org/officeDocument/2006/relationships/image" Target="../media/image20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8.png"/><Relationship Id="rId4" Type="http://schemas.openxmlformats.org/officeDocument/2006/relationships/image" Target="../media/image26.png"/><Relationship Id="rId5" Type="http://schemas.openxmlformats.org/officeDocument/2006/relationships/image" Target="../media/image30.png"/><Relationship Id="rId6" Type="http://schemas.openxmlformats.org/officeDocument/2006/relationships/image" Target="../media/image24.png"/><Relationship Id="rId7"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1"/>
          <p:cNvSpPr txBox="1"/>
          <p:nvPr/>
        </p:nvSpPr>
        <p:spPr>
          <a:xfrm>
            <a:off x="107950" y="6345237"/>
            <a:ext cx="576262"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a:p>
        </p:txBody>
      </p:sp>
      <p:sp>
        <p:nvSpPr>
          <p:cNvPr id="138" name="Google Shape;138;p21"/>
          <p:cNvSpPr txBox="1"/>
          <p:nvPr>
            <p:ph idx="1" type="body"/>
          </p:nvPr>
        </p:nvSpPr>
        <p:spPr>
          <a:xfrm>
            <a:off x="1368425" y="4670425"/>
            <a:ext cx="6589712" cy="598487"/>
          </a:xfrm>
          <a:prstGeom prst="rect">
            <a:avLst/>
          </a:prstGeom>
          <a:noFill/>
          <a:ln>
            <a:noFill/>
          </a:ln>
        </p:spPr>
        <p:txBody>
          <a:bodyPr anchorCtr="0" anchor="t" bIns="45700" lIns="91425" spcFirstLastPara="1" rIns="91425" wrap="square" tIns="45700">
            <a:noAutofit/>
          </a:bodyPr>
          <a:lstStyle/>
          <a:p>
            <a:pPr indent="-342900" lvl="0" marL="342900" rtl="0" algn="ctr">
              <a:lnSpc>
                <a:spcPct val="100000"/>
              </a:lnSpc>
              <a:spcBef>
                <a:spcPts val="0"/>
              </a:spcBef>
              <a:spcAft>
                <a:spcPts val="0"/>
              </a:spcAft>
              <a:buClr>
                <a:srgbClr val="FFFF99"/>
              </a:buClr>
              <a:buSzPts val="2400"/>
              <a:buFont typeface="Book Antiqua"/>
              <a:buNone/>
            </a:pPr>
            <a:r>
              <a:rPr b="1" i="0" lang="en-US" sz="2400" u="none">
                <a:solidFill>
                  <a:srgbClr val="FFFF99"/>
                </a:solidFill>
                <a:latin typeface="Book Antiqua"/>
                <a:ea typeface="Book Antiqua"/>
                <a:cs typeface="Book Antiqua"/>
                <a:sym typeface="Book Antiqua"/>
              </a:rPr>
              <a:t> </a:t>
            </a:r>
            <a:r>
              <a:rPr b="1" i="0" lang="en-US" sz="2400" u="none">
                <a:solidFill>
                  <a:srgbClr val="FFFF00"/>
                </a:solidFill>
                <a:latin typeface="Book Antiqua"/>
                <a:ea typeface="Book Antiqua"/>
                <a:cs typeface="Book Antiqua"/>
                <a:sym typeface="Book Antiqua"/>
              </a:rPr>
              <a:t>Prof. Sanjay Gupta, Ph.D. (Delft)</a:t>
            </a:r>
            <a:endParaRPr/>
          </a:p>
        </p:txBody>
      </p:sp>
      <p:sp>
        <p:nvSpPr>
          <p:cNvPr id="139" name="Google Shape;139;p21"/>
          <p:cNvSpPr txBox="1"/>
          <p:nvPr/>
        </p:nvSpPr>
        <p:spPr>
          <a:xfrm>
            <a:off x="2413000" y="5237162"/>
            <a:ext cx="4572000" cy="12001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1"/>
              </a:buClr>
              <a:buSzPts val="1800"/>
              <a:buFont typeface="Arial"/>
              <a:buNone/>
            </a:pPr>
            <a:r>
              <a:rPr b="0" i="0" lang="en-US" sz="1800" u="none" cap="none" strike="noStrike">
                <a:solidFill>
                  <a:schemeClr val="accent1"/>
                </a:solidFill>
                <a:latin typeface="Arial"/>
                <a:ea typeface="Arial"/>
                <a:cs typeface="Arial"/>
                <a:sym typeface="Arial"/>
              </a:rPr>
              <a:t>Professor of  Mechanical Engineering</a:t>
            </a:r>
            <a:endParaRPr/>
          </a:p>
          <a:p>
            <a:pPr indent="0" lvl="0" marL="0" marR="0" rtl="0" algn="ctr">
              <a:lnSpc>
                <a:spcPct val="100000"/>
              </a:lnSpc>
              <a:spcBef>
                <a:spcPts val="900"/>
              </a:spcBef>
              <a:spcAft>
                <a:spcPts val="0"/>
              </a:spcAft>
              <a:buClr>
                <a:schemeClr val="accent1"/>
              </a:buClr>
              <a:buSzPts val="1800"/>
              <a:buFont typeface="Arial"/>
              <a:buNone/>
            </a:pPr>
            <a:r>
              <a:rPr b="0" i="0" lang="en-US" sz="1800" u="none" cap="none" strike="noStrike">
                <a:solidFill>
                  <a:schemeClr val="accent1"/>
                </a:solidFill>
                <a:latin typeface="Arial"/>
                <a:ea typeface="Arial"/>
                <a:cs typeface="Arial"/>
                <a:sym typeface="Arial"/>
              </a:rPr>
              <a:t>Faculty Coordinator, International Relations</a:t>
            </a:r>
            <a:endParaRPr/>
          </a:p>
          <a:p>
            <a:pPr indent="0" lvl="0" marL="0" marR="0" rtl="0" algn="ctr">
              <a:lnSpc>
                <a:spcPct val="100000"/>
              </a:lnSpc>
              <a:spcBef>
                <a:spcPts val="900"/>
              </a:spcBef>
              <a:spcAft>
                <a:spcPts val="0"/>
              </a:spcAft>
              <a:buClr>
                <a:schemeClr val="accent1"/>
              </a:buClr>
              <a:buSzPts val="1800"/>
              <a:buFont typeface="Arial"/>
              <a:buNone/>
            </a:pPr>
            <a:r>
              <a:rPr b="0" i="0" lang="en-US" sz="1800" u="none" cap="none" strike="noStrike">
                <a:solidFill>
                  <a:schemeClr val="accent1"/>
                </a:solidFill>
                <a:latin typeface="Arial"/>
                <a:ea typeface="Arial"/>
                <a:cs typeface="Arial"/>
                <a:sym typeface="Arial"/>
              </a:rPr>
              <a:t>Indian Institute of Technology Kharagpur </a:t>
            </a:r>
            <a:endParaRPr/>
          </a:p>
        </p:txBody>
      </p:sp>
      <p:pic>
        <p:nvPicPr>
          <p:cNvPr descr="http://www.iitkgp.ac.in/ed_symporsium_1516/images/slide1.jpg" id="140" name="Google Shape;140;p21"/>
          <p:cNvPicPr preferRelativeResize="0"/>
          <p:nvPr/>
        </p:nvPicPr>
        <p:blipFill rotWithShape="1">
          <a:blip r:embed="rId3">
            <a:alphaModFix/>
          </a:blip>
          <a:srcRect b="0" l="0" r="0" t="0"/>
          <a:stretch/>
        </p:blipFill>
        <p:spPr>
          <a:xfrm>
            <a:off x="1150937" y="1784350"/>
            <a:ext cx="7307262" cy="2740025"/>
          </a:xfrm>
          <a:prstGeom prst="rect">
            <a:avLst/>
          </a:prstGeom>
          <a:noFill/>
          <a:ln>
            <a:noFill/>
          </a:ln>
        </p:spPr>
      </p:pic>
      <p:sp>
        <p:nvSpPr>
          <p:cNvPr id="141" name="Google Shape;141;p21"/>
          <p:cNvSpPr txBox="1"/>
          <p:nvPr>
            <p:ph type="title"/>
          </p:nvPr>
        </p:nvSpPr>
        <p:spPr>
          <a:xfrm>
            <a:off x="179387" y="260350"/>
            <a:ext cx="8893175" cy="126047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D757"/>
              </a:buClr>
              <a:buSzPts val="2400"/>
              <a:buFont typeface="Arial"/>
              <a:buNone/>
            </a:pPr>
            <a:r>
              <a:rPr b="1" i="0" lang="en-US" sz="2400" u="none">
                <a:solidFill>
                  <a:srgbClr val="FFD757"/>
                </a:solidFill>
                <a:latin typeface="Arial"/>
                <a:ea typeface="Arial"/>
                <a:cs typeface="Arial"/>
                <a:sym typeface="Arial"/>
              </a:rPr>
              <a:t>Biomechanical Analyses of Failure Mechanisms and  Design Considerations of Hip Prostheses:</a:t>
            </a:r>
            <a:br>
              <a:rPr b="1" i="0" lang="en-US" sz="2400" u="none">
                <a:solidFill>
                  <a:srgbClr val="FFD757"/>
                </a:solidFill>
                <a:latin typeface="Arial"/>
                <a:ea typeface="Arial"/>
                <a:cs typeface="Arial"/>
                <a:sym typeface="Arial"/>
              </a:rPr>
            </a:br>
            <a:r>
              <a:rPr b="1" i="0" lang="en-US" sz="2400" u="none">
                <a:solidFill>
                  <a:srgbClr val="FFD757"/>
                </a:solidFill>
                <a:latin typeface="Arial"/>
                <a:ea typeface="Arial"/>
                <a:cs typeface="Arial"/>
                <a:sym typeface="Arial"/>
              </a:rPr>
              <a:t>Numerical and Experimental Investigations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pic>
        <p:nvPicPr>
          <p:cNvPr id="255" name="Google Shape;255;p30"/>
          <p:cNvPicPr preferRelativeResize="0"/>
          <p:nvPr>
            <p:ph idx="1" type="body"/>
          </p:nvPr>
        </p:nvPicPr>
        <p:blipFill rotWithShape="1">
          <a:blip r:embed="rId3">
            <a:alphaModFix/>
          </a:blip>
          <a:srcRect b="0" l="0" r="0" t="0"/>
          <a:stretch/>
        </p:blipFill>
        <p:spPr>
          <a:xfrm>
            <a:off x="358775" y="3598862"/>
            <a:ext cx="1692275" cy="1090612"/>
          </a:xfrm>
          <a:prstGeom prst="rect">
            <a:avLst/>
          </a:prstGeom>
          <a:noFill/>
          <a:ln>
            <a:noFill/>
          </a:ln>
        </p:spPr>
      </p:pic>
      <p:pic>
        <p:nvPicPr>
          <p:cNvPr id="256" name="Google Shape;256;p30"/>
          <p:cNvPicPr preferRelativeResize="0"/>
          <p:nvPr>
            <p:ph idx="2" type="body"/>
          </p:nvPr>
        </p:nvPicPr>
        <p:blipFill rotWithShape="1">
          <a:blip r:embed="rId4">
            <a:alphaModFix/>
          </a:blip>
          <a:srcRect b="0" l="0" r="0" t="0"/>
          <a:stretch/>
        </p:blipFill>
        <p:spPr>
          <a:xfrm>
            <a:off x="287337" y="2016125"/>
            <a:ext cx="1871662" cy="1531937"/>
          </a:xfrm>
          <a:prstGeom prst="rect">
            <a:avLst/>
          </a:prstGeom>
          <a:noFill/>
          <a:ln>
            <a:noFill/>
          </a:ln>
        </p:spPr>
      </p:pic>
      <p:pic>
        <p:nvPicPr>
          <p:cNvPr id="257" name="Google Shape;257;p30"/>
          <p:cNvPicPr preferRelativeResize="0"/>
          <p:nvPr>
            <p:ph idx="3" type="body"/>
          </p:nvPr>
        </p:nvPicPr>
        <p:blipFill rotWithShape="1">
          <a:blip r:embed="rId5">
            <a:alphaModFix/>
          </a:blip>
          <a:srcRect b="0" l="0" r="0" t="0"/>
          <a:stretch/>
        </p:blipFill>
        <p:spPr>
          <a:xfrm>
            <a:off x="2495550" y="2924175"/>
            <a:ext cx="1931987" cy="1487487"/>
          </a:xfrm>
          <a:prstGeom prst="rect">
            <a:avLst/>
          </a:prstGeom>
          <a:noFill/>
          <a:ln>
            <a:noFill/>
          </a:ln>
        </p:spPr>
      </p:pic>
      <p:sp>
        <p:nvSpPr>
          <p:cNvPr id="258" name="Google Shape;258;p30"/>
          <p:cNvSpPr txBox="1"/>
          <p:nvPr/>
        </p:nvSpPr>
        <p:spPr>
          <a:xfrm>
            <a:off x="0" y="995362"/>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sp>
        <p:nvSpPr>
          <p:cNvPr id="259" name="Google Shape;259;p30"/>
          <p:cNvSpPr txBox="1"/>
          <p:nvPr/>
        </p:nvSpPr>
        <p:spPr>
          <a:xfrm>
            <a:off x="971550" y="368300"/>
            <a:ext cx="7345362" cy="4619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66"/>
              </a:buClr>
              <a:buSzPts val="2400"/>
              <a:buFont typeface="Arial"/>
              <a:buNone/>
            </a:pPr>
            <a:r>
              <a:rPr b="1" i="0" lang="en-US" sz="2400" u="none">
                <a:solidFill>
                  <a:srgbClr val="FFCC66"/>
                </a:solidFill>
                <a:latin typeface="Arial"/>
                <a:ea typeface="Arial"/>
                <a:cs typeface="Arial"/>
                <a:sym typeface="Arial"/>
              </a:rPr>
              <a:t>CT-scan image processing and reconstruction</a:t>
            </a:r>
            <a:endParaRPr/>
          </a:p>
        </p:txBody>
      </p:sp>
      <p:pic>
        <p:nvPicPr>
          <p:cNvPr id="260" name="Google Shape;260;p30"/>
          <p:cNvPicPr preferRelativeResize="0"/>
          <p:nvPr/>
        </p:nvPicPr>
        <p:blipFill rotWithShape="1">
          <a:blip r:embed="rId6">
            <a:alphaModFix/>
          </a:blip>
          <a:srcRect b="0" l="0" r="0" t="0"/>
          <a:stretch/>
        </p:blipFill>
        <p:spPr>
          <a:xfrm>
            <a:off x="6859587" y="1268412"/>
            <a:ext cx="1925637" cy="3851275"/>
          </a:xfrm>
          <a:prstGeom prst="rect">
            <a:avLst/>
          </a:prstGeom>
          <a:noFill/>
          <a:ln>
            <a:noFill/>
          </a:ln>
        </p:spPr>
      </p:pic>
      <p:pic>
        <p:nvPicPr>
          <p:cNvPr id="261" name="Google Shape;261;p30"/>
          <p:cNvPicPr preferRelativeResize="0"/>
          <p:nvPr/>
        </p:nvPicPr>
        <p:blipFill rotWithShape="1">
          <a:blip r:embed="rId7">
            <a:alphaModFix/>
          </a:blip>
          <a:srcRect b="0" l="0" r="0" t="0"/>
          <a:stretch/>
        </p:blipFill>
        <p:spPr>
          <a:xfrm>
            <a:off x="2374900" y="1233487"/>
            <a:ext cx="2195512" cy="1636712"/>
          </a:xfrm>
          <a:prstGeom prst="rect">
            <a:avLst/>
          </a:prstGeom>
          <a:noFill/>
          <a:ln>
            <a:noFill/>
          </a:ln>
        </p:spPr>
      </p:pic>
      <p:pic>
        <p:nvPicPr>
          <p:cNvPr id="262" name="Google Shape;262;p30"/>
          <p:cNvPicPr preferRelativeResize="0"/>
          <p:nvPr>
            <p:ph idx="4" type="body"/>
          </p:nvPr>
        </p:nvPicPr>
        <p:blipFill rotWithShape="1">
          <a:blip r:embed="rId8">
            <a:alphaModFix/>
          </a:blip>
          <a:srcRect b="0" l="0" r="0" t="0"/>
          <a:stretch/>
        </p:blipFill>
        <p:spPr>
          <a:xfrm>
            <a:off x="2447925" y="4473575"/>
            <a:ext cx="2047875" cy="600075"/>
          </a:xfrm>
          <a:prstGeom prst="rect">
            <a:avLst/>
          </a:prstGeom>
          <a:noFill/>
          <a:ln>
            <a:noFill/>
          </a:ln>
        </p:spPr>
      </p:pic>
      <p:pic>
        <p:nvPicPr>
          <p:cNvPr id="263" name="Google Shape;263;p30"/>
          <p:cNvPicPr preferRelativeResize="0"/>
          <p:nvPr/>
        </p:nvPicPr>
        <p:blipFill rotWithShape="1">
          <a:blip r:embed="rId9">
            <a:alphaModFix/>
          </a:blip>
          <a:srcRect b="0" l="0" r="0" t="0"/>
          <a:stretch/>
        </p:blipFill>
        <p:spPr>
          <a:xfrm>
            <a:off x="4968875" y="3284537"/>
            <a:ext cx="1309687" cy="1765300"/>
          </a:xfrm>
          <a:prstGeom prst="rect">
            <a:avLst/>
          </a:prstGeom>
          <a:noFill/>
          <a:ln>
            <a:noFill/>
          </a:ln>
        </p:spPr>
      </p:pic>
      <p:pic>
        <p:nvPicPr>
          <p:cNvPr id="264" name="Google Shape;264;p30"/>
          <p:cNvPicPr preferRelativeResize="0"/>
          <p:nvPr/>
        </p:nvPicPr>
        <p:blipFill rotWithShape="1">
          <a:blip r:embed="rId10">
            <a:alphaModFix/>
          </a:blip>
          <a:srcRect b="0" l="0" r="0" t="0"/>
          <a:stretch/>
        </p:blipFill>
        <p:spPr>
          <a:xfrm>
            <a:off x="5040312" y="1233487"/>
            <a:ext cx="1046162" cy="1908175"/>
          </a:xfrm>
          <a:prstGeom prst="rect">
            <a:avLst/>
          </a:prstGeom>
          <a:noFill/>
          <a:ln>
            <a:noFill/>
          </a:ln>
        </p:spPr>
      </p:pic>
      <p:sp>
        <p:nvSpPr>
          <p:cNvPr id="265" name="Google Shape;265;p30"/>
          <p:cNvSpPr txBox="1"/>
          <p:nvPr/>
        </p:nvSpPr>
        <p:spPr>
          <a:xfrm>
            <a:off x="358775" y="5287962"/>
            <a:ext cx="1584325"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1400"/>
              <a:buFont typeface="Arial"/>
              <a:buNone/>
            </a:pPr>
            <a:r>
              <a:rPr b="0" i="0" lang="en-US" sz="1400" u="none">
                <a:solidFill>
                  <a:srgbClr val="FFFF00"/>
                </a:solidFill>
                <a:latin typeface="Arial"/>
                <a:ea typeface="Arial"/>
                <a:cs typeface="Arial"/>
                <a:sym typeface="Arial"/>
              </a:rPr>
              <a:t>CT scan data of femur</a:t>
            </a:r>
            <a:endParaRPr/>
          </a:p>
        </p:txBody>
      </p:sp>
      <p:sp>
        <p:nvSpPr>
          <p:cNvPr id="266" name="Google Shape;266;p30"/>
          <p:cNvSpPr txBox="1"/>
          <p:nvPr/>
        </p:nvSpPr>
        <p:spPr>
          <a:xfrm>
            <a:off x="2303462" y="5229225"/>
            <a:ext cx="2339975" cy="7302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1400"/>
              <a:buFont typeface="Arial"/>
              <a:buNone/>
            </a:pPr>
            <a:r>
              <a:rPr b="0" i="0" lang="en-US" sz="1400" u="none">
                <a:solidFill>
                  <a:srgbClr val="FFFF00"/>
                </a:solidFill>
                <a:latin typeface="Arial"/>
                <a:ea typeface="Arial"/>
                <a:cs typeface="Arial"/>
                <a:sym typeface="Arial"/>
              </a:rPr>
              <a:t>Thresholding, Region growing and Contour detection</a:t>
            </a:r>
            <a:endParaRPr/>
          </a:p>
        </p:txBody>
      </p:sp>
      <p:sp>
        <p:nvSpPr>
          <p:cNvPr id="267" name="Google Shape;267;p30"/>
          <p:cNvSpPr txBox="1"/>
          <p:nvPr/>
        </p:nvSpPr>
        <p:spPr>
          <a:xfrm>
            <a:off x="4752975" y="5265737"/>
            <a:ext cx="1943100" cy="7302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1400"/>
              <a:buFont typeface="Arial"/>
              <a:buNone/>
            </a:pPr>
            <a:r>
              <a:rPr b="0" i="0" lang="en-US" sz="1400" u="none">
                <a:solidFill>
                  <a:srgbClr val="FFFF00"/>
                </a:solidFill>
                <a:latin typeface="Arial"/>
                <a:ea typeface="Arial"/>
                <a:cs typeface="Arial"/>
                <a:sym typeface="Arial"/>
              </a:rPr>
              <a:t>contour of the slices, surface fitting and volume generation </a:t>
            </a:r>
            <a:endParaRPr/>
          </a:p>
        </p:txBody>
      </p:sp>
      <p:sp>
        <p:nvSpPr>
          <p:cNvPr id="268" name="Google Shape;268;p30"/>
          <p:cNvSpPr txBox="1"/>
          <p:nvPr/>
        </p:nvSpPr>
        <p:spPr>
          <a:xfrm>
            <a:off x="7056437" y="5300662"/>
            <a:ext cx="1763712" cy="730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400"/>
              <a:buFont typeface="Arial"/>
              <a:buNone/>
            </a:pPr>
            <a:r>
              <a:rPr b="0" i="0" lang="en-US" sz="1400" u="none">
                <a:solidFill>
                  <a:srgbClr val="FFFF00"/>
                </a:solidFill>
                <a:latin typeface="Arial"/>
                <a:ea typeface="Arial"/>
                <a:cs typeface="Arial"/>
                <a:sym typeface="Arial"/>
              </a:rPr>
              <a:t>Solid modelling operations and FE mesh generation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pic>
        <p:nvPicPr>
          <p:cNvPr id="273" name="Google Shape;273;p31"/>
          <p:cNvPicPr preferRelativeResize="0"/>
          <p:nvPr>
            <p:ph idx="1" type="body"/>
          </p:nvPr>
        </p:nvPicPr>
        <p:blipFill rotWithShape="1">
          <a:blip r:embed="rId3">
            <a:alphaModFix/>
          </a:blip>
          <a:srcRect b="0" l="0" r="0" t="0"/>
          <a:stretch/>
        </p:blipFill>
        <p:spPr>
          <a:xfrm>
            <a:off x="358775" y="3598862"/>
            <a:ext cx="1692275" cy="1090612"/>
          </a:xfrm>
          <a:prstGeom prst="rect">
            <a:avLst/>
          </a:prstGeom>
          <a:noFill/>
          <a:ln>
            <a:noFill/>
          </a:ln>
        </p:spPr>
      </p:pic>
      <p:pic>
        <p:nvPicPr>
          <p:cNvPr id="274" name="Google Shape;274;p31"/>
          <p:cNvPicPr preferRelativeResize="0"/>
          <p:nvPr>
            <p:ph idx="2" type="body"/>
          </p:nvPr>
        </p:nvPicPr>
        <p:blipFill rotWithShape="1">
          <a:blip r:embed="rId4">
            <a:alphaModFix/>
          </a:blip>
          <a:srcRect b="0" l="0" r="0" t="0"/>
          <a:stretch/>
        </p:blipFill>
        <p:spPr>
          <a:xfrm>
            <a:off x="287337" y="2016125"/>
            <a:ext cx="1871662" cy="1531937"/>
          </a:xfrm>
          <a:prstGeom prst="rect">
            <a:avLst/>
          </a:prstGeom>
          <a:noFill/>
          <a:ln>
            <a:noFill/>
          </a:ln>
        </p:spPr>
      </p:pic>
      <p:pic>
        <p:nvPicPr>
          <p:cNvPr id="275" name="Google Shape;275;p31"/>
          <p:cNvPicPr preferRelativeResize="0"/>
          <p:nvPr>
            <p:ph idx="3" type="body"/>
          </p:nvPr>
        </p:nvPicPr>
        <p:blipFill rotWithShape="1">
          <a:blip r:embed="rId5">
            <a:alphaModFix/>
          </a:blip>
          <a:srcRect b="0" l="0" r="0" t="0"/>
          <a:stretch/>
        </p:blipFill>
        <p:spPr>
          <a:xfrm>
            <a:off x="2495550" y="2924175"/>
            <a:ext cx="1931987" cy="1487487"/>
          </a:xfrm>
          <a:prstGeom prst="rect">
            <a:avLst/>
          </a:prstGeom>
          <a:noFill/>
          <a:ln>
            <a:noFill/>
          </a:ln>
        </p:spPr>
      </p:pic>
      <p:sp>
        <p:nvSpPr>
          <p:cNvPr id="276" name="Google Shape;276;p31"/>
          <p:cNvSpPr txBox="1"/>
          <p:nvPr/>
        </p:nvSpPr>
        <p:spPr>
          <a:xfrm>
            <a:off x="0" y="995362"/>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pic>
        <p:nvPicPr>
          <p:cNvPr id="277" name="Google Shape;277;p31"/>
          <p:cNvPicPr preferRelativeResize="0"/>
          <p:nvPr/>
        </p:nvPicPr>
        <p:blipFill rotWithShape="1">
          <a:blip r:embed="rId6">
            <a:alphaModFix/>
          </a:blip>
          <a:srcRect b="0" l="0" r="0" t="0"/>
          <a:stretch/>
        </p:blipFill>
        <p:spPr>
          <a:xfrm>
            <a:off x="2374900" y="1233487"/>
            <a:ext cx="2195512" cy="1636712"/>
          </a:xfrm>
          <a:prstGeom prst="rect">
            <a:avLst/>
          </a:prstGeom>
          <a:noFill/>
          <a:ln>
            <a:noFill/>
          </a:ln>
        </p:spPr>
      </p:pic>
      <p:pic>
        <p:nvPicPr>
          <p:cNvPr id="278" name="Google Shape;278;p31"/>
          <p:cNvPicPr preferRelativeResize="0"/>
          <p:nvPr>
            <p:ph idx="4" type="body"/>
          </p:nvPr>
        </p:nvPicPr>
        <p:blipFill rotWithShape="1">
          <a:blip r:embed="rId7">
            <a:alphaModFix/>
          </a:blip>
          <a:srcRect b="0" l="0" r="0" t="0"/>
          <a:stretch/>
        </p:blipFill>
        <p:spPr>
          <a:xfrm>
            <a:off x="2447925" y="4473575"/>
            <a:ext cx="2047875" cy="600075"/>
          </a:xfrm>
          <a:prstGeom prst="rect">
            <a:avLst/>
          </a:prstGeom>
          <a:noFill/>
          <a:ln>
            <a:noFill/>
          </a:ln>
        </p:spPr>
      </p:pic>
      <p:sp>
        <p:nvSpPr>
          <p:cNvPr id="279" name="Google Shape;279;p31"/>
          <p:cNvSpPr txBox="1"/>
          <p:nvPr/>
        </p:nvSpPr>
        <p:spPr>
          <a:xfrm>
            <a:off x="358775" y="5395912"/>
            <a:ext cx="1584325"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1400"/>
              <a:buFont typeface="Arial"/>
              <a:buNone/>
            </a:pPr>
            <a:r>
              <a:rPr b="0" i="0" lang="en-US" sz="1400" u="none">
                <a:solidFill>
                  <a:srgbClr val="FFFF00"/>
                </a:solidFill>
                <a:latin typeface="Arial"/>
                <a:ea typeface="Arial"/>
                <a:cs typeface="Arial"/>
                <a:sym typeface="Arial"/>
              </a:rPr>
              <a:t>CT scan data of hip joint</a:t>
            </a:r>
            <a:endParaRPr/>
          </a:p>
        </p:txBody>
      </p:sp>
      <p:sp>
        <p:nvSpPr>
          <p:cNvPr id="280" name="Google Shape;280;p31"/>
          <p:cNvSpPr txBox="1"/>
          <p:nvPr/>
        </p:nvSpPr>
        <p:spPr>
          <a:xfrm>
            <a:off x="2303462" y="5362575"/>
            <a:ext cx="2339975" cy="7302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1400"/>
              <a:buFont typeface="Arial"/>
              <a:buNone/>
            </a:pPr>
            <a:r>
              <a:rPr b="0" i="0" lang="en-US" sz="1400" u="none">
                <a:solidFill>
                  <a:srgbClr val="FFFF00"/>
                </a:solidFill>
                <a:latin typeface="Arial"/>
                <a:ea typeface="Arial"/>
                <a:cs typeface="Arial"/>
                <a:sym typeface="Arial"/>
              </a:rPr>
              <a:t>Thresholding, Region growing and Contour detection</a:t>
            </a:r>
            <a:endParaRPr/>
          </a:p>
        </p:txBody>
      </p:sp>
      <p:sp>
        <p:nvSpPr>
          <p:cNvPr id="281" name="Google Shape;281;p31"/>
          <p:cNvSpPr txBox="1"/>
          <p:nvPr/>
        </p:nvSpPr>
        <p:spPr>
          <a:xfrm>
            <a:off x="4752975" y="5399087"/>
            <a:ext cx="1943100" cy="7302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1400"/>
              <a:buFont typeface="Arial"/>
              <a:buNone/>
            </a:pPr>
            <a:r>
              <a:rPr b="0" i="0" lang="en-US" sz="1400" u="none">
                <a:solidFill>
                  <a:srgbClr val="FFFF00"/>
                </a:solidFill>
                <a:latin typeface="Arial"/>
                <a:ea typeface="Arial"/>
                <a:cs typeface="Arial"/>
                <a:sym typeface="Arial"/>
              </a:rPr>
              <a:t>contour of the slices, surface fitting and volume generation </a:t>
            </a:r>
            <a:endParaRPr/>
          </a:p>
        </p:txBody>
      </p:sp>
      <p:sp>
        <p:nvSpPr>
          <p:cNvPr id="282" name="Google Shape;282;p31"/>
          <p:cNvSpPr txBox="1"/>
          <p:nvPr/>
        </p:nvSpPr>
        <p:spPr>
          <a:xfrm>
            <a:off x="7056437" y="5399087"/>
            <a:ext cx="1763712" cy="730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400"/>
              <a:buFont typeface="Arial"/>
              <a:buNone/>
            </a:pPr>
            <a:r>
              <a:rPr b="0" i="0" lang="en-US" sz="1400" u="none">
                <a:solidFill>
                  <a:srgbClr val="FFFF00"/>
                </a:solidFill>
                <a:latin typeface="Arial"/>
                <a:ea typeface="Arial"/>
                <a:cs typeface="Arial"/>
                <a:sym typeface="Arial"/>
              </a:rPr>
              <a:t>Solid modelling operations and FE mesh generation</a:t>
            </a:r>
            <a:endParaRPr/>
          </a:p>
        </p:txBody>
      </p:sp>
      <p:pic>
        <p:nvPicPr>
          <p:cNvPr id="283" name="Google Shape;283;p31"/>
          <p:cNvPicPr preferRelativeResize="0"/>
          <p:nvPr/>
        </p:nvPicPr>
        <p:blipFill rotWithShape="1">
          <a:blip r:embed="rId8">
            <a:alphaModFix/>
          </a:blip>
          <a:srcRect b="0" l="0" r="0" t="0"/>
          <a:stretch/>
        </p:blipFill>
        <p:spPr>
          <a:xfrm>
            <a:off x="6819900" y="1736725"/>
            <a:ext cx="2152650" cy="2413000"/>
          </a:xfrm>
          <a:prstGeom prst="rect">
            <a:avLst/>
          </a:prstGeom>
          <a:noFill/>
          <a:ln>
            <a:noFill/>
          </a:ln>
        </p:spPr>
      </p:pic>
      <p:pic>
        <p:nvPicPr>
          <p:cNvPr id="284" name="Google Shape;284;p31"/>
          <p:cNvPicPr preferRelativeResize="0"/>
          <p:nvPr/>
        </p:nvPicPr>
        <p:blipFill rotWithShape="1">
          <a:blip r:embed="rId9">
            <a:alphaModFix/>
          </a:blip>
          <a:srcRect b="0" l="0" r="0" t="0"/>
          <a:stretch/>
        </p:blipFill>
        <p:spPr>
          <a:xfrm>
            <a:off x="4751387" y="3105150"/>
            <a:ext cx="1912937" cy="1979612"/>
          </a:xfrm>
          <a:prstGeom prst="rect">
            <a:avLst/>
          </a:prstGeom>
          <a:noFill/>
          <a:ln>
            <a:noFill/>
          </a:ln>
        </p:spPr>
      </p:pic>
      <p:pic>
        <p:nvPicPr>
          <p:cNvPr id="285" name="Google Shape;285;p31"/>
          <p:cNvPicPr preferRelativeResize="0"/>
          <p:nvPr/>
        </p:nvPicPr>
        <p:blipFill rotWithShape="1">
          <a:blip r:embed="rId10">
            <a:alphaModFix/>
          </a:blip>
          <a:srcRect b="0" l="0" r="0" t="0"/>
          <a:stretch/>
        </p:blipFill>
        <p:spPr>
          <a:xfrm>
            <a:off x="4751387" y="1233487"/>
            <a:ext cx="1908175" cy="1838325"/>
          </a:xfrm>
          <a:prstGeom prst="rect">
            <a:avLst/>
          </a:prstGeom>
          <a:noFill/>
          <a:ln>
            <a:noFill/>
          </a:ln>
        </p:spPr>
      </p:pic>
      <p:sp>
        <p:nvSpPr>
          <p:cNvPr id="286" name="Google Shape;286;p31"/>
          <p:cNvSpPr txBox="1"/>
          <p:nvPr/>
        </p:nvSpPr>
        <p:spPr>
          <a:xfrm>
            <a:off x="971550" y="368300"/>
            <a:ext cx="7345362" cy="4619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66"/>
              </a:buClr>
              <a:buSzPts val="2400"/>
              <a:buFont typeface="Arial"/>
              <a:buNone/>
            </a:pPr>
            <a:r>
              <a:rPr b="1" i="0" lang="en-US" sz="2400" u="none">
                <a:solidFill>
                  <a:srgbClr val="FFCC66"/>
                </a:solidFill>
                <a:latin typeface="Arial"/>
                <a:ea typeface="Arial"/>
                <a:cs typeface="Arial"/>
                <a:sym typeface="Arial"/>
              </a:rPr>
              <a:t>CT-scan image processing and reconstruction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32"/>
          <p:cNvSpPr txBox="1"/>
          <p:nvPr>
            <p:ph type="title"/>
          </p:nvPr>
        </p:nvSpPr>
        <p:spPr>
          <a:xfrm>
            <a:off x="719137" y="115887"/>
            <a:ext cx="7705725" cy="7207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CC99"/>
              </a:buClr>
              <a:buSzPts val="2400"/>
              <a:buFont typeface="Arial"/>
              <a:buNone/>
            </a:pPr>
            <a:r>
              <a:rPr b="1" i="0" lang="en-US" sz="2400" u="none">
                <a:solidFill>
                  <a:srgbClr val="FFCC99"/>
                </a:solidFill>
                <a:latin typeface="Arial"/>
                <a:ea typeface="Arial"/>
                <a:cs typeface="Arial"/>
                <a:sym typeface="Arial"/>
              </a:rPr>
              <a:t>Complications and failure mechanisms</a:t>
            </a:r>
            <a:endParaRPr/>
          </a:p>
        </p:txBody>
      </p:sp>
      <p:pic>
        <p:nvPicPr>
          <p:cNvPr id="292" name="Google Shape;292;p32"/>
          <p:cNvPicPr preferRelativeResize="0"/>
          <p:nvPr/>
        </p:nvPicPr>
        <p:blipFill rotWithShape="1">
          <a:blip r:embed="rId3">
            <a:alphaModFix/>
          </a:blip>
          <a:srcRect b="0" l="0" r="0" t="0"/>
          <a:stretch/>
        </p:blipFill>
        <p:spPr>
          <a:xfrm>
            <a:off x="1317625" y="2528887"/>
            <a:ext cx="2714625" cy="3600450"/>
          </a:xfrm>
          <a:prstGeom prst="rect">
            <a:avLst/>
          </a:prstGeom>
          <a:noFill/>
          <a:ln cap="flat" cmpd="sng" w="9525">
            <a:solidFill>
              <a:srgbClr val="FFCC00"/>
            </a:solidFill>
            <a:prstDash val="solid"/>
            <a:miter lim="800000"/>
            <a:headEnd len="sm" w="sm" type="none"/>
            <a:tailEnd len="sm" w="sm" type="none"/>
          </a:ln>
        </p:spPr>
      </p:pic>
      <p:pic>
        <p:nvPicPr>
          <p:cNvPr id="293" name="Google Shape;293;p32"/>
          <p:cNvPicPr preferRelativeResize="0"/>
          <p:nvPr/>
        </p:nvPicPr>
        <p:blipFill rotWithShape="1">
          <a:blip r:embed="rId4">
            <a:alphaModFix/>
          </a:blip>
          <a:srcRect b="0" l="0" r="0" t="0"/>
          <a:stretch/>
        </p:blipFill>
        <p:spPr>
          <a:xfrm>
            <a:off x="4500562" y="2528887"/>
            <a:ext cx="2705100" cy="3598862"/>
          </a:xfrm>
          <a:prstGeom prst="rect">
            <a:avLst/>
          </a:prstGeom>
          <a:noFill/>
          <a:ln cap="flat" cmpd="sng" w="9525">
            <a:solidFill>
              <a:srgbClr val="FFCC00"/>
            </a:solidFill>
            <a:prstDash val="solid"/>
            <a:miter lim="800000"/>
            <a:headEnd len="sm" w="sm" type="none"/>
            <a:tailEnd len="sm" w="sm" type="none"/>
          </a:ln>
        </p:spPr>
      </p:pic>
      <p:sp>
        <p:nvSpPr>
          <p:cNvPr id="294" name="Google Shape;294;p32"/>
          <p:cNvSpPr txBox="1"/>
          <p:nvPr/>
        </p:nvSpPr>
        <p:spPr>
          <a:xfrm>
            <a:off x="611187" y="944562"/>
            <a:ext cx="7921625" cy="1301750"/>
          </a:xfrm>
          <a:prstGeom prst="rect">
            <a:avLst/>
          </a:prstGeom>
          <a:noFill/>
          <a:ln>
            <a:noFill/>
          </a:ln>
        </p:spPr>
        <p:txBody>
          <a:bodyPr anchorCtr="0" anchor="t" bIns="45700" lIns="91425" spcFirstLastPara="1" rIns="91425" wrap="square" tIns="45700">
            <a:noAutofit/>
          </a:bodyPr>
          <a:lstStyle/>
          <a:p>
            <a:pPr indent="-127000" lvl="1" marL="457200" marR="0" rtl="0" algn="l">
              <a:lnSpc>
                <a:spcPct val="100000"/>
              </a:lnSpc>
              <a:spcBef>
                <a:spcPts val="0"/>
              </a:spcBef>
              <a:spcAft>
                <a:spcPts val="0"/>
              </a:spcAft>
              <a:buClr>
                <a:srgbClr val="FF3300"/>
              </a:buClr>
              <a:buSzPts val="2000"/>
              <a:buFont typeface="Arial"/>
              <a:buChar char="―"/>
            </a:pPr>
            <a:r>
              <a:rPr b="0" i="0" lang="en-US" sz="2000" u="none" cap="none" strike="noStrike">
                <a:solidFill>
                  <a:schemeClr val="lt1"/>
                </a:solidFill>
                <a:latin typeface="Arial"/>
                <a:ea typeface="Arial"/>
                <a:cs typeface="Arial"/>
                <a:sym typeface="Arial"/>
              </a:rPr>
              <a:t> </a:t>
            </a:r>
            <a:r>
              <a:rPr b="0" i="0" lang="en-US" sz="1600" u="none" cap="none" strike="noStrike">
                <a:solidFill>
                  <a:schemeClr val="lt1"/>
                </a:solidFill>
                <a:latin typeface="Arial"/>
                <a:ea typeface="Arial"/>
                <a:cs typeface="Arial"/>
                <a:sym typeface="Arial"/>
              </a:rPr>
              <a:t>Clinical studies report femoral neck fracture as the most common</a:t>
            </a:r>
            <a:endParaRPr/>
          </a:p>
          <a:p>
            <a:pPr indent="0" lvl="1" marL="457200" marR="0" rtl="0" algn="l">
              <a:lnSpc>
                <a:spcPct val="100000"/>
              </a:lnSpc>
              <a:spcBef>
                <a:spcPts val="0"/>
              </a:spcBef>
              <a:spcAft>
                <a:spcPts val="0"/>
              </a:spcAft>
              <a:buClr>
                <a:schemeClr val="lt1"/>
              </a:buClr>
              <a:buSzPts val="1600"/>
              <a:buFont typeface="Arial"/>
              <a:buNone/>
            </a:pPr>
            <a:r>
              <a:rPr b="0" i="0" lang="en-US" sz="1600" u="none" cap="none" strike="noStrike">
                <a:solidFill>
                  <a:schemeClr val="lt1"/>
                </a:solidFill>
                <a:latin typeface="Arial"/>
                <a:ea typeface="Arial"/>
                <a:cs typeface="Arial"/>
                <a:sym typeface="Arial"/>
              </a:rPr>
              <a:t>     short- term failure mechanism.</a:t>
            </a:r>
            <a:endParaRPr/>
          </a:p>
          <a:p>
            <a:pPr indent="0" lvl="1" marL="457200" marR="0" rtl="0" algn="l">
              <a:lnSpc>
                <a:spcPct val="70000"/>
              </a:lnSpc>
              <a:spcBef>
                <a:spcPts val="0"/>
              </a:spcBef>
              <a:spcAft>
                <a:spcPts val="0"/>
              </a:spcAft>
              <a:buClr>
                <a:srgbClr val="FFFF00"/>
              </a:buClr>
              <a:buSzPts val="1600"/>
              <a:buFont typeface="Arial"/>
              <a:buNone/>
            </a:pPr>
            <a:r>
              <a:t/>
            </a:r>
            <a:endParaRPr b="0" i="0" sz="1600" u="none" cap="none" strike="noStrike">
              <a:solidFill>
                <a:schemeClr val="lt1"/>
              </a:solidFill>
              <a:latin typeface="Arial"/>
              <a:ea typeface="Arial"/>
              <a:cs typeface="Arial"/>
              <a:sym typeface="Arial"/>
            </a:endParaRPr>
          </a:p>
          <a:p>
            <a:pPr indent="-101600" lvl="1" marL="457200" marR="0" rtl="0" algn="l">
              <a:lnSpc>
                <a:spcPct val="100000"/>
              </a:lnSpc>
              <a:spcBef>
                <a:spcPts val="0"/>
              </a:spcBef>
              <a:spcAft>
                <a:spcPts val="0"/>
              </a:spcAft>
              <a:buClr>
                <a:srgbClr val="FF3300"/>
              </a:buClr>
              <a:buSzPts val="1600"/>
              <a:buFont typeface="Arial"/>
              <a:buChar char="―"/>
            </a:pPr>
            <a:r>
              <a:rPr b="0" i="0" lang="en-US" sz="1600" u="none" cap="none" strike="noStrike">
                <a:solidFill>
                  <a:schemeClr val="lt1"/>
                </a:solidFill>
                <a:latin typeface="Arial"/>
                <a:ea typeface="Arial"/>
                <a:cs typeface="Arial"/>
                <a:sym typeface="Arial"/>
              </a:rPr>
              <a:t> In the long- term, extent of stress/strain shielding and bone remodelling</a:t>
            </a:r>
            <a:endParaRPr/>
          </a:p>
          <a:p>
            <a:pPr indent="0" lvl="1" marL="457200" marR="0" rtl="0" algn="l">
              <a:lnSpc>
                <a:spcPct val="100000"/>
              </a:lnSpc>
              <a:spcBef>
                <a:spcPts val="0"/>
              </a:spcBef>
              <a:spcAft>
                <a:spcPts val="0"/>
              </a:spcAft>
              <a:buClr>
                <a:schemeClr val="lt1"/>
              </a:buClr>
              <a:buSzPts val="1600"/>
              <a:buFont typeface="Arial"/>
              <a:buNone/>
            </a:pPr>
            <a:r>
              <a:rPr b="0" i="0" lang="en-US" sz="1600" u="none" cap="none" strike="noStrike">
                <a:solidFill>
                  <a:schemeClr val="lt1"/>
                </a:solidFill>
                <a:latin typeface="Arial"/>
                <a:ea typeface="Arial"/>
                <a:cs typeface="Arial"/>
                <a:sym typeface="Arial"/>
              </a:rPr>
              <a:t>     causing implant loosening.</a:t>
            </a:r>
            <a:endParaRPr/>
          </a:p>
        </p:txBody>
      </p:sp>
      <p:sp>
        <p:nvSpPr>
          <p:cNvPr id="295" name="Google Shape;295;p32"/>
          <p:cNvSpPr txBox="1"/>
          <p:nvPr/>
        </p:nvSpPr>
        <p:spPr>
          <a:xfrm>
            <a:off x="144462" y="6289675"/>
            <a:ext cx="8459787" cy="3079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400"/>
              <a:buFont typeface="Arial"/>
              <a:buNone/>
            </a:pPr>
            <a:r>
              <a:rPr b="0" i="0" lang="en-US" sz="1400" u="none">
                <a:solidFill>
                  <a:srgbClr val="FFFF00"/>
                </a:solidFill>
                <a:latin typeface="Arial"/>
                <a:ea typeface="Arial"/>
                <a:cs typeface="Arial"/>
                <a:sym typeface="Arial"/>
              </a:rPr>
              <a:t>Shimmin et al. (2008), Metal-on-Metal Hip Resurfacing Arthroplasty, </a:t>
            </a:r>
            <a:r>
              <a:rPr b="0" i="1" lang="en-US" sz="1400" u="none">
                <a:solidFill>
                  <a:srgbClr val="FFFF00"/>
                </a:solidFill>
                <a:latin typeface="Arial"/>
                <a:ea typeface="Arial"/>
                <a:cs typeface="Arial"/>
                <a:sym typeface="Arial"/>
              </a:rPr>
              <a:t>J. Bone Joint Surg [Am],</a:t>
            </a:r>
            <a:r>
              <a:rPr b="0" i="0" lang="en-US" sz="1400" u="none">
                <a:solidFill>
                  <a:srgbClr val="FFFF00"/>
                </a:solidFill>
                <a:latin typeface="Arial"/>
                <a:ea typeface="Arial"/>
                <a:cs typeface="Arial"/>
                <a:sym typeface="Arial"/>
              </a:rPr>
              <a:t> 90,637-654.</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33"/>
          <p:cNvSpPr txBox="1"/>
          <p:nvPr>
            <p:ph type="title"/>
          </p:nvPr>
        </p:nvSpPr>
        <p:spPr>
          <a:xfrm>
            <a:off x="2843212" y="765175"/>
            <a:ext cx="5976937" cy="69215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CC99"/>
              </a:buClr>
              <a:buSzPts val="2400"/>
              <a:buFont typeface="Arial"/>
              <a:buNone/>
            </a:pPr>
            <a:r>
              <a:rPr b="1" i="0" lang="en-US" sz="2400" u="none">
                <a:solidFill>
                  <a:srgbClr val="FFCC99"/>
                </a:solidFill>
                <a:latin typeface="Arial"/>
                <a:ea typeface="Arial"/>
                <a:cs typeface="Arial"/>
                <a:sym typeface="Arial"/>
              </a:rPr>
              <a:t>Geometry and Material Property</a:t>
            </a:r>
            <a:endParaRPr/>
          </a:p>
        </p:txBody>
      </p:sp>
      <p:sp>
        <p:nvSpPr>
          <p:cNvPr id="301" name="Google Shape;301;p33"/>
          <p:cNvSpPr txBox="1"/>
          <p:nvPr/>
        </p:nvSpPr>
        <p:spPr>
          <a:xfrm>
            <a:off x="3311525" y="1524000"/>
            <a:ext cx="5508625" cy="2841625"/>
          </a:xfrm>
          <a:prstGeom prst="rect">
            <a:avLst/>
          </a:prstGeom>
          <a:no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FFCCFF"/>
              </a:buClr>
              <a:buSzPts val="1800"/>
              <a:buFont typeface="Arial"/>
              <a:buChar char="•"/>
            </a:pPr>
            <a:r>
              <a:rPr b="0" i="0" lang="en-US" sz="1800" u="none">
                <a:solidFill>
                  <a:srgbClr val="FFCCFF"/>
                </a:solidFill>
                <a:latin typeface="Arial"/>
                <a:ea typeface="Arial"/>
                <a:cs typeface="Arial"/>
                <a:sym typeface="Arial"/>
              </a:rPr>
              <a:t>Contour data from CT slices</a:t>
            </a:r>
            <a:endParaRPr/>
          </a:p>
          <a:p>
            <a:pPr indent="-342900" lvl="0" marL="342900" marR="0" rtl="0" algn="l">
              <a:lnSpc>
                <a:spcPct val="90000"/>
              </a:lnSpc>
              <a:spcBef>
                <a:spcPts val="360"/>
              </a:spcBef>
              <a:spcAft>
                <a:spcPts val="0"/>
              </a:spcAft>
              <a:buClr>
                <a:srgbClr val="FFCCFF"/>
              </a:buClr>
              <a:buSzPts val="1800"/>
              <a:buFont typeface="Arial"/>
              <a:buNone/>
            </a:pPr>
            <a:r>
              <a:rPr b="0" i="0" lang="en-US" sz="1800" u="none">
                <a:solidFill>
                  <a:srgbClr val="FFCCFF"/>
                </a:solidFill>
                <a:latin typeface="Arial"/>
                <a:ea typeface="Arial"/>
                <a:cs typeface="Arial"/>
                <a:sym typeface="Arial"/>
              </a:rPr>
              <a:t>	(layer reconstruction)</a:t>
            </a:r>
            <a:endParaRPr/>
          </a:p>
          <a:p>
            <a:pPr indent="-342900" lvl="0" marL="342900" marR="0" rtl="0" algn="l">
              <a:lnSpc>
                <a:spcPct val="90000"/>
              </a:lnSpc>
              <a:spcBef>
                <a:spcPts val="360"/>
              </a:spcBef>
              <a:spcAft>
                <a:spcPts val="0"/>
              </a:spcAft>
              <a:buClr>
                <a:srgbClr val="FFFF00"/>
              </a:buClr>
              <a:buSzPts val="1800"/>
              <a:buFont typeface="Arial"/>
              <a:buNone/>
            </a:pPr>
            <a:r>
              <a:t/>
            </a:r>
            <a:endParaRPr b="0" i="0" sz="1800" u="none">
              <a:solidFill>
                <a:srgbClr val="FFCCFF"/>
              </a:solidFill>
              <a:latin typeface="Arial"/>
              <a:ea typeface="Arial"/>
              <a:cs typeface="Arial"/>
              <a:sym typeface="Arial"/>
            </a:endParaRPr>
          </a:p>
          <a:p>
            <a:pPr indent="-342900" lvl="0" marL="342900" marR="0" rtl="0" algn="l">
              <a:lnSpc>
                <a:spcPct val="90000"/>
              </a:lnSpc>
              <a:spcBef>
                <a:spcPts val="360"/>
              </a:spcBef>
              <a:spcAft>
                <a:spcPts val="0"/>
              </a:spcAft>
              <a:buClr>
                <a:srgbClr val="FFCCFF"/>
              </a:buClr>
              <a:buSzPts val="1800"/>
              <a:buFont typeface="Arial"/>
              <a:buChar char="•"/>
            </a:pPr>
            <a:r>
              <a:rPr b="0" i="0" lang="en-US" sz="1800" u="none">
                <a:solidFill>
                  <a:srgbClr val="FFCCFF"/>
                </a:solidFill>
                <a:latin typeface="Arial"/>
                <a:ea typeface="Arial"/>
                <a:cs typeface="Arial"/>
                <a:sym typeface="Arial"/>
              </a:rPr>
              <a:t>Apparent density vs. CT- grey value</a:t>
            </a:r>
            <a:endParaRPr/>
          </a:p>
          <a:p>
            <a:pPr indent="-342900" lvl="0" marL="342900" marR="0" rtl="0" algn="l">
              <a:lnSpc>
                <a:spcPct val="90000"/>
              </a:lnSpc>
              <a:spcBef>
                <a:spcPts val="360"/>
              </a:spcBef>
              <a:spcAft>
                <a:spcPts val="0"/>
              </a:spcAft>
              <a:buClr>
                <a:srgbClr val="FFCCFF"/>
              </a:buClr>
              <a:buSzPts val="1800"/>
              <a:buFont typeface="Arial"/>
              <a:buNone/>
            </a:pPr>
            <a:r>
              <a:rPr b="0" i="0" lang="en-US" sz="1800" u="none">
                <a:solidFill>
                  <a:srgbClr val="FFCCFF"/>
                </a:solidFill>
                <a:latin typeface="Arial"/>
                <a:ea typeface="Arial"/>
                <a:cs typeface="Arial"/>
                <a:sym typeface="Arial"/>
              </a:rPr>
              <a:t>	(linear calibration) </a:t>
            </a:r>
            <a:endParaRPr/>
          </a:p>
          <a:p>
            <a:pPr indent="-342900" lvl="0" marL="342900" marR="0" rtl="0" algn="l">
              <a:lnSpc>
                <a:spcPct val="90000"/>
              </a:lnSpc>
              <a:spcBef>
                <a:spcPts val="360"/>
              </a:spcBef>
              <a:spcAft>
                <a:spcPts val="0"/>
              </a:spcAft>
              <a:buClr>
                <a:srgbClr val="FFCCFF"/>
              </a:buClr>
              <a:buSzPts val="1800"/>
              <a:buFont typeface="Arial"/>
              <a:buNone/>
            </a:pPr>
            <a:r>
              <a:rPr b="0" i="0" lang="en-US" sz="1800" u="none">
                <a:solidFill>
                  <a:srgbClr val="FFCCFF"/>
                </a:solidFill>
                <a:latin typeface="Arial"/>
                <a:ea typeface="Arial"/>
                <a:cs typeface="Arial"/>
                <a:sym typeface="Arial"/>
              </a:rPr>
              <a:t>       ρ = 0.11837 + 0.001141 HU</a:t>
            </a:r>
            <a:endParaRPr/>
          </a:p>
          <a:p>
            <a:pPr indent="-342900" lvl="0" marL="342900" marR="0" rtl="0" algn="l">
              <a:lnSpc>
                <a:spcPct val="90000"/>
              </a:lnSpc>
              <a:spcBef>
                <a:spcPts val="360"/>
              </a:spcBef>
              <a:spcAft>
                <a:spcPts val="0"/>
              </a:spcAft>
              <a:buClr>
                <a:srgbClr val="FFFF00"/>
              </a:buClr>
              <a:buSzPts val="1800"/>
              <a:buFont typeface="Arial"/>
              <a:buNone/>
            </a:pPr>
            <a:r>
              <a:t/>
            </a:r>
            <a:endParaRPr b="0" i="0" sz="1800" u="none">
              <a:solidFill>
                <a:srgbClr val="FFCCFF"/>
              </a:solidFill>
              <a:latin typeface="Arial"/>
              <a:ea typeface="Arial"/>
              <a:cs typeface="Arial"/>
              <a:sym typeface="Arial"/>
            </a:endParaRPr>
          </a:p>
          <a:p>
            <a:pPr indent="-342900" lvl="0" marL="342900" marR="0" rtl="0" algn="l">
              <a:lnSpc>
                <a:spcPct val="90000"/>
              </a:lnSpc>
              <a:spcBef>
                <a:spcPts val="360"/>
              </a:spcBef>
              <a:spcAft>
                <a:spcPts val="0"/>
              </a:spcAft>
              <a:buClr>
                <a:srgbClr val="FFCCFF"/>
              </a:buClr>
              <a:buSzPts val="1800"/>
              <a:buFont typeface="Arial"/>
              <a:buChar char="•"/>
            </a:pPr>
            <a:r>
              <a:rPr b="0" i="0" lang="en-US" sz="1800" u="none">
                <a:solidFill>
                  <a:srgbClr val="FFCCFF"/>
                </a:solidFill>
                <a:latin typeface="Arial"/>
                <a:ea typeface="Arial"/>
                <a:cs typeface="Arial"/>
                <a:sym typeface="Arial"/>
              </a:rPr>
              <a:t>Elastic modulus vs. apparent density</a:t>
            </a:r>
            <a:endParaRPr/>
          </a:p>
          <a:p>
            <a:pPr indent="-342900" lvl="0" marL="342900" marR="0" rtl="0" algn="l">
              <a:lnSpc>
                <a:spcPct val="90000"/>
              </a:lnSpc>
              <a:spcBef>
                <a:spcPts val="360"/>
              </a:spcBef>
              <a:spcAft>
                <a:spcPts val="0"/>
              </a:spcAft>
              <a:buClr>
                <a:srgbClr val="FFCCFF"/>
              </a:buClr>
              <a:buSzPts val="1800"/>
              <a:buFont typeface="Arial"/>
              <a:buNone/>
            </a:pPr>
            <a:r>
              <a:rPr b="0" i="0" lang="en-US" sz="1800" u="none">
                <a:solidFill>
                  <a:srgbClr val="FFCCFF"/>
                </a:solidFill>
                <a:latin typeface="Arial"/>
                <a:ea typeface="Arial"/>
                <a:cs typeface="Arial"/>
                <a:sym typeface="Arial"/>
              </a:rPr>
              <a:t>	(power law) E = 7281ρ</a:t>
            </a:r>
            <a:r>
              <a:rPr b="0" baseline="30000" i="0" lang="en-US" sz="1800" u="none">
                <a:solidFill>
                  <a:srgbClr val="FFCCFF"/>
                </a:solidFill>
                <a:latin typeface="Arial"/>
                <a:ea typeface="Arial"/>
                <a:cs typeface="Arial"/>
                <a:sym typeface="Arial"/>
              </a:rPr>
              <a:t>1.52</a:t>
            </a:r>
            <a:r>
              <a:rPr b="0" baseline="-25000" i="0" lang="en-US" sz="1800" u="none">
                <a:solidFill>
                  <a:srgbClr val="FFCCFF"/>
                </a:solidFill>
                <a:latin typeface="Arial"/>
                <a:ea typeface="Arial"/>
                <a:cs typeface="Arial"/>
                <a:sym typeface="Arial"/>
              </a:rPr>
              <a:t>;</a:t>
            </a:r>
            <a:r>
              <a:rPr b="0" baseline="30000" i="0" lang="en-US" sz="1800" u="none">
                <a:solidFill>
                  <a:srgbClr val="FFCCFF"/>
                </a:solidFill>
                <a:latin typeface="Arial"/>
                <a:ea typeface="Arial"/>
                <a:cs typeface="Arial"/>
                <a:sym typeface="Arial"/>
              </a:rPr>
              <a:t>  </a:t>
            </a:r>
            <a:r>
              <a:rPr b="0" i="0" lang="en-US" sz="1800" u="none">
                <a:solidFill>
                  <a:srgbClr val="FFCCFF"/>
                </a:solidFill>
                <a:latin typeface="Arial"/>
                <a:ea typeface="Arial"/>
                <a:cs typeface="Arial"/>
                <a:sym typeface="Arial"/>
              </a:rPr>
              <a:t>E in MPa, ρ in g·cm</a:t>
            </a:r>
            <a:r>
              <a:rPr b="0" baseline="30000" i="0" lang="en-US" sz="1800" u="none">
                <a:solidFill>
                  <a:srgbClr val="FFCCFF"/>
                </a:solidFill>
                <a:latin typeface="Arial"/>
                <a:ea typeface="Arial"/>
                <a:cs typeface="Arial"/>
                <a:sym typeface="Arial"/>
              </a:rPr>
              <a:t>-3</a:t>
            </a:r>
            <a:endParaRPr/>
          </a:p>
        </p:txBody>
      </p:sp>
      <p:sp>
        <p:nvSpPr>
          <p:cNvPr id="302" name="Google Shape;302;p33"/>
          <p:cNvSpPr txBox="1"/>
          <p:nvPr/>
        </p:nvSpPr>
        <p:spPr>
          <a:xfrm>
            <a:off x="3457575" y="5216525"/>
            <a:ext cx="4684712" cy="984250"/>
          </a:xfrm>
          <a:prstGeom prst="rect">
            <a:avLst/>
          </a:prstGeom>
          <a:noFill/>
          <a:ln cap="flat" cmpd="sng" w="381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FFFF00"/>
              </a:buClr>
              <a:buSzPts val="1800"/>
              <a:buFont typeface="Arial"/>
              <a:buNone/>
            </a:pPr>
            <a:r>
              <a:rPr b="0" i="0" lang="en-US" sz="1800" u="none">
                <a:solidFill>
                  <a:srgbClr val="FFFF00"/>
                </a:solidFill>
                <a:latin typeface="Arial"/>
                <a:ea typeface="Arial"/>
                <a:cs typeface="Arial"/>
                <a:sym typeface="Arial"/>
              </a:rPr>
              <a:t>FE model of bone, where each bone element is assigned individual material properties, based on CT-grey value</a:t>
            </a:r>
            <a:r>
              <a:rPr b="0" i="0" lang="en-US" sz="2000" u="none">
                <a:solidFill>
                  <a:srgbClr val="FFFF00"/>
                </a:solidFill>
                <a:latin typeface="Arial"/>
                <a:ea typeface="Arial"/>
                <a:cs typeface="Arial"/>
                <a:sym typeface="Arial"/>
              </a:rPr>
              <a:t>.</a:t>
            </a:r>
            <a:endParaRPr/>
          </a:p>
        </p:txBody>
      </p:sp>
      <p:sp>
        <p:nvSpPr>
          <p:cNvPr id="303" name="Google Shape;303;p33"/>
          <p:cNvSpPr/>
          <p:nvPr/>
        </p:nvSpPr>
        <p:spPr>
          <a:xfrm>
            <a:off x="5800725" y="4365625"/>
            <a:ext cx="231775" cy="850900"/>
          </a:xfrm>
          <a:prstGeom prst="downArrow">
            <a:avLst>
              <a:gd fmla="val 15029" name="adj1"/>
              <a:gd fmla="val 50000" name="adj2"/>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3"/>
          <p:cNvSpPr txBox="1"/>
          <p:nvPr/>
        </p:nvSpPr>
        <p:spPr>
          <a:xfrm rot="5400000">
            <a:off x="5499871" y="4764950"/>
            <a:ext cx="833483" cy="3483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pic>
        <p:nvPicPr>
          <p:cNvPr id="305" name="Google Shape;305;p33"/>
          <p:cNvPicPr preferRelativeResize="0"/>
          <p:nvPr/>
        </p:nvPicPr>
        <p:blipFill rotWithShape="1">
          <a:blip r:embed="rId3">
            <a:alphaModFix/>
          </a:blip>
          <a:srcRect b="0" l="0" r="0" t="0"/>
          <a:stretch/>
        </p:blipFill>
        <p:spPr>
          <a:xfrm>
            <a:off x="395287" y="1125537"/>
            <a:ext cx="2573337" cy="5148262"/>
          </a:xfrm>
          <a:prstGeom prst="rect">
            <a:avLst/>
          </a:prstGeom>
          <a:noFill/>
          <a:ln>
            <a:noFill/>
          </a:ln>
        </p:spPr>
      </p:pic>
      <p:sp>
        <p:nvSpPr>
          <p:cNvPr id="306" name="Google Shape;306;p33"/>
          <p:cNvSpPr txBox="1"/>
          <p:nvPr/>
        </p:nvSpPr>
        <p:spPr>
          <a:xfrm>
            <a:off x="323850" y="152400"/>
            <a:ext cx="9144000" cy="3841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900"/>
              <a:buFont typeface="Arial"/>
              <a:buNone/>
            </a:pPr>
            <a:r>
              <a:rPr b="1" i="0" lang="en-US" sz="1900" u="none">
                <a:solidFill>
                  <a:srgbClr val="FFFF00"/>
                </a:solidFill>
                <a:latin typeface="Arial"/>
                <a:ea typeface="Arial"/>
                <a:cs typeface="Arial"/>
                <a:sym typeface="Arial"/>
              </a:rPr>
              <a:t>Hip Resurfacing Implant: Failure Mechanisms and Design Considerations</a:t>
            </a:r>
            <a:endParaRPr/>
          </a:p>
        </p:txBody>
      </p:sp>
      <p:sp>
        <p:nvSpPr>
          <p:cNvPr id="307" name="Google Shape;307;p33"/>
          <p:cNvSpPr txBox="1"/>
          <p:nvPr/>
        </p:nvSpPr>
        <p:spPr>
          <a:xfrm>
            <a:off x="2414587" y="504825"/>
            <a:ext cx="4471987" cy="36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b="1" i="0" lang="en-US" sz="1800" u="none">
                <a:solidFill>
                  <a:srgbClr val="FFFFFF"/>
                </a:solidFill>
                <a:latin typeface="Arial"/>
                <a:ea typeface="Arial"/>
                <a:cs typeface="Arial"/>
                <a:sym typeface="Arial"/>
              </a:rPr>
              <a:t>Ph.D. Scholar: Bidyut Pal (2006 - 2009</a:t>
            </a:r>
            <a:r>
              <a:rPr b="0" i="0" lang="en-US" sz="1800" u="none">
                <a:solidFill>
                  <a:srgbClr val="FFFFFF"/>
                </a:solidFill>
                <a:latin typeface="Arial"/>
                <a:ea typeface="Arial"/>
                <a:cs typeface="Arial"/>
                <a:sym typeface="Arial"/>
              </a:rPr>
              <a: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34"/>
          <p:cNvSpPr txBox="1"/>
          <p:nvPr/>
        </p:nvSpPr>
        <p:spPr>
          <a:xfrm>
            <a:off x="107950" y="6345237"/>
            <a:ext cx="576262"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sp>
        <p:nvSpPr>
          <p:cNvPr id="313" name="Google Shape;313;p34"/>
          <p:cNvSpPr txBox="1"/>
          <p:nvPr>
            <p:ph type="title"/>
          </p:nvPr>
        </p:nvSpPr>
        <p:spPr>
          <a:xfrm>
            <a:off x="1403350" y="188912"/>
            <a:ext cx="6732587" cy="46831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CC66"/>
              </a:buClr>
              <a:buSzPts val="2400"/>
              <a:buFont typeface="Arial"/>
              <a:buNone/>
            </a:pPr>
            <a:r>
              <a:rPr b="1" i="0" lang="en-US" sz="2400" u="none">
                <a:solidFill>
                  <a:srgbClr val="FFCC66"/>
                </a:solidFill>
                <a:latin typeface="Arial"/>
                <a:ea typeface="Arial"/>
                <a:cs typeface="Arial"/>
                <a:sym typeface="Arial"/>
              </a:rPr>
              <a:t>Bone Remodelling Simulations</a:t>
            </a:r>
            <a:endParaRPr/>
          </a:p>
        </p:txBody>
      </p:sp>
      <p:pic>
        <p:nvPicPr>
          <p:cNvPr id="314" name="Google Shape;314;p34"/>
          <p:cNvPicPr preferRelativeResize="0"/>
          <p:nvPr>
            <p:ph idx="1" type="body"/>
          </p:nvPr>
        </p:nvPicPr>
        <p:blipFill rotWithShape="1">
          <a:blip r:embed="rId3">
            <a:alphaModFix/>
          </a:blip>
          <a:srcRect b="0" l="0" r="0" t="0"/>
          <a:stretch/>
        </p:blipFill>
        <p:spPr>
          <a:xfrm>
            <a:off x="468312" y="1773237"/>
            <a:ext cx="3276600" cy="2284412"/>
          </a:xfrm>
          <a:prstGeom prst="rect">
            <a:avLst/>
          </a:prstGeom>
          <a:noFill/>
          <a:ln>
            <a:noFill/>
          </a:ln>
        </p:spPr>
      </p:pic>
      <p:pic>
        <p:nvPicPr>
          <p:cNvPr id="315" name="Google Shape;315;p34"/>
          <p:cNvPicPr preferRelativeResize="0"/>
          <p:nvPr/>
        </p:nvPicPr>
        <p:blipFill rotWithShape="1">
          <a:blip r:embed="rId4">
            <a:alphaModFix/>
          </a:blip>
          <a:srcRect b="0" l="0" r="0" t="0"/>
          <a:stretch/>
        </p:blipFill>
        <p:spPr>
          <a:xfrm>
            <a:off x="5795962" y="4724400"/>
            <a:ext cx="2303462" cy="768350"/>
          </a:xfrm>
          <a:prstGeom prst="rect">
            <a:avLst/>
          </a:prstGeom>
          <a:noFill/>
          <a:ln>
            <a:noFill/>
          </a:ln>
        </p:spPr>
      </p:pic>
      <p:sp>
        <p:nvSpPr>
          <p:cNvPr id="316" name="Google Shape;316;p34"/>
          <p:cNvSpPr txBox="1"/>
          <p:nvPr/>
        </p:nvSpPr>
        <p:spPr>
          <a:xfrm>
            <a:off x="395287" y="4113212"/>
            <a:ext cx="3455987" cy="320675"/>
          </a:xfrm>
          <a:prstGeom prst="rect">
            <a:avLst/>
          </a:prstGeom>
          <a:noFill/>
          <a:ln>
            <a:noFill/>
          </a:ln>
        </p:spPr>
        <p:txBody>
          <a:bodyPr anchorCtr="0" anchor="t" bIns="45700" lIns="91425" spcFirstLastPara="1" rIns="91425" wrap="square" tIns="45700">
            <a:noAutofit/>
          </a:bodyPr>
          <a:lstStyle/>
          <a:p>
            <a:pPr indent="0" lvl="0" marL="0" marR="0" rtl="0" algn="l">
              <a:lnSpc>
                <a:spcPct val="75000"/>
              </a:lnSpc>
              <a:spcBef>
                <a:spcPts val="0"/>
              </a:spcBef>
              <a:spcAft>
                <a:spcPts val="0"/>
              </a:spcAft>
              <a:buClr>
                <a:schemeClr val="accent1"/>
              </a:buClr>
              <a:buSzPts val="1600"/>
              <a:buFont typeface="Arial"/>
              <a:buNone/>
            </a:pPr>
            <a:r>
              <a:rPr b="0" i="1" lang="en-US" sz="1600" u="none">
                <a:solidFill>
                  <a:schemeClr val="accent1"/>
                </a:solidFill>
                <a:latin typeface="Arial"/>
                <a:ea typeface="Arial"/>
                <a:cs typeface="Arial"/>
                <a:sym typeface="Arial"/>
              </a:rPr>
              <a:t>s</a:t>
            </a:r>
            <a:r>
              <a:rPr b="0" i="0" lang="en-US" sz="1600" u="none">
                <a:solidFill>
                  <a:schemeClr val="accent1"/>
                </a:solidFill>
                <a:latin typeface="Arial"/>
                <a:ea typeface="Arial"/>
                <a:cs typeface="Arial"/>
                <a:sym typeface="Arial"/>
              </a:rPr>
              <a:t> =  ±75% of reference stimulus</a:t>
            </a:r>
            <a:r>
              <a:rPr b="0" i="0" lang="en-US" sz="2000" u="none">
                <a:solidFill>
                  <a:schemeClr val="dk1"/>
                </a:solidFill>
                <a:latin typeface="Times New Roman"/>
                <a:ea typeface="Times New Roman"/>
                <a:cs typeface="Times New Roman"/>
                <a:sym typeface="Times New Roman"/>
              </a:rPr>
              <a:t> </a:t>
            </a:r>
            <a:endParaRPr/>
          </a:p>
        </p:txBody>
      </p:sp>
      <p:sp>
        <p:nvSpPr>
          <p:cNvPr id="317" name="Google Shape;317;p34"/>
          <p:cNvSpPr txBox="1"/>
          <p:nvPr/>
        </p:nvSpPr>
        <p:spPr>
          <a:xfrm>
            <a:off x="323850" y="728662"/>
            <a:ext cx="8296275" cy="777875"/>
          </a:xfrm>
          <a:prstGeom prst="rect">
            <a:avLst/>
          </a:prstGeom>
          <a:noFill/>
          <a:ln>
            <a:noFill/>
          </a:ln>
        </p:spPr>
        <p:txBody>
          <a:bodyPr anchorCtr="0" anchor="t" bIns="45700" lIns="91425" spcFirstLastPara="1" rIns="91425" wrap="square" tIns="45700">
            <a:noAutofit/>
          </a:bodyPr>
          <a:lstStyle/>
          <a:p>
            <a:pPr indent="0" lvl="0" marL="0" marR="0" rtl="0" algn="just">
              <a:lnSpc>
                <a:spcPct val="125000"/>
              </a:lnSpc>
              <a:spcBef>
                <a:spcPts val="0"/>
              </a:spcBef>
              <a:spcAft>
                <a:spcPts val="0"/>
              </a:spcAft>
              <a:buClr>
                <a:srgbClr val="FFFF99"/>
              </a:buClr>
              <a:buSzPts val="1800"/>
              <a:buFont typeface="Arial"/>
              <a:buNone/>
            </a:pPr>
            <a:r>
              <a:rPr b="0" i="0" lang="en-US" sz="1800" u="none">
                <a:solidFill>
                  <a:srgbClr val="FFFF99"/>
                </a:solidFill>
                <a:latin typeface="Arial"/>
                <a:ea typeface="Arial"/>
                <a:cs typeface="Arial"/>
                <a:sym typeface="Arial"/>
              </a:rPr>
              <a:t>The phenomenon of adaptive bone remodelling explains the response of bone tissue to a significant alteration of its stress / strain environment.</a:t>
            </a:r>
            <a:endParaRPr/>
          </a:p>
        </p:txBody>
      </p:sp>
      <p:sp>
        <p:nvSpPr>
          <p:cNvPr id="318" name="Google Shape;318;p34"/>
          <p:cNvSpPr txBox="1"/>
          <p:nvPr/>
        </p:nvSpPr>
        <p:spPr>
          <a:xfrm>
            <a:off x="107950" y="4689475"/>
            <a:ext cx="4573587" cy="1200150"/>
          </a:xfrm>
          <a:prstGeom prst="rect">
            <a:avLst/>
          </a:prstGeom>
          <a:noFill/>
          <a:ln cap="flat" cmpd="sng" w="9525">
            <a:solidFill>
              <a:srgbClr val="FF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FFFF00"/>
              </a:buClr>
              <a:buSzPts val="1800"/>
              <a:buFont typeface="Arial"/>
              <a:buNone/>
            </a:pPr>
            <a:r>
              <a:rPr b="0" i="0" lang="en-US" sz="1800" u="none">
                <a:solidFill>
                  <a:srgbClr val="FFFF00"/>
                </a:solidFill>
                <a:latin typeface="Arial"/>
                <a:ea typeface="Arial"/>
                <a:cs typeface="Arial"/>
                <a:sym typeface="Arial"/>
              </a:rPr>
              <a:t>Bone adapts its structure in accordance with the altered mechanical environment, by bone resorption (activity of osteoclasts) and apposition (activity of osteoblasts)   </a:t>
            </a:r>
            <a:endParaRPr/>
          </a:p>
        </p:txBody>
      </p:sp>
      <p:sp>
        <p:nvSpPr>
          <p:cNvPr id="319" name="Google Shape;319;p34"/>
          <p:cNvSpPr txBox="1"/>
          <p:nvPr/>
        </p:nvSpPr>
        <p:spPr>
          <a:xfrm>
            <a:off x="4859337" y="1520825"/>
            <a:ext cx="4284662" cy="201612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25000"/>
              </a:lnSpc>
              <a:spcBef>
                <a:spcPts val="0"/>
              </a:spcBef>
              <a:spcAft>
                <a:spcPts val="0"/>
              </a:spcAft>
              <a:buClr>
                <a:srgbClr val="FFFF99"/>
              </a:buClr>
              <a:buSzPts val="1800"/>
              <a:buFont typeface="Arial"/>
              <a:buNone/>
            </a:pPr>
            <a:r>
              <a:rPr b="0" i="0" lang="en-US" sz="1800" u="none">
                <a:solidFill>
                  <a:srgbClr val="FFFF99"/>
                </a:solidFill>
                <a:latin typeface="Arial"/>
                <a:ea typeface="Arial"/>
                <a:cs typeface="Arial"/>
                <a:sym typeface="Arial"/>
              </a:rPr>
              <a:t>Rate of bone loss or gain ~ S – S</a:t>
            </a:r>
            <a:r>
              <a:rPr b="0" baseline="-25000" i="0" lang="en-US" sz="1800" u="none">
                <a:solidFill>
                  <a:srgbClr val="FFFF99"/>
                </a:solidFill>
                <a:latin typeface="Arial"/>
                <a:ea typeface="Arial"/>
                <a:cs typeface="Arial"/>
                <a:sym typeface="Arial"/>
              </a:rPr>
              <a:t>ref</a:t>
            </a:r>
            <a:endParaRPr b="0" baseline="-25000" i="0" sz="1800" u="none">
              <a:solidFill>
                <a:srgbClr val="FFFF99"/>
              </a:solidFill>
              <a:latin typeface="Arial"/>
              <a:ea typeface="Arial"/>
              <a:cs typeface="Arial"/>
              <a:sym typeface="Arial"/>
            </a:endParaRPr>
          </a:p>
          <a:p>
            <a:pPr indent="-342900" lvl="0" marL="342900" marR="0" rtl="0" algn="l">
              <a:lnSpc>
                <a:spcPct val="125000"/>
              </a:lnSpc>
              <a:spcBef>
                <a:spcPts val="0"/>
              </a:spcBef>
              <a:spcAft>
                <a:spcPts val="0"/>
              </a:spcAft>
              <a:buClr>
                <a:srgbClr val="FFFF00"/>
              </a:buClr>
              <a:buSzPts val="1800"/>
              <a:buFont typeface="Arial"/>
              <a:buNone/>
            </a:pPr>
            <a:r>
              <a:t/>
            </a:r>
            <a:endParaRPr b="0" i="0" sz="1800" u="none">
              <a:solidFill>
                <a:srgbClr val="FFFF99"/>
              </a:solidFill>
              <a:latin typeface="Arial"/>
              <a:ea typeface="Arial"/>
              <a:cs typeface="Arial"/>
              <a:sym typeface="Arial"/>
            </a:endParaRPr>
          </a:p>
          <a:p>
            <a:pPr indent="-342900" lvl="0" marL="342900" marR="0" rtl="0" algn="l">
              <a:lnSpc>
                <a:spcPct val="110000"/>
              </a:lnSpc>
              <a:spcBef>
                <a:spcPts val="0"/>
              </a:spcBef>
              <a:spcAft>
                <a:spcPts val="0"/>
              </a:spcAft>
              <a:buClr>
                <a:srgbClr val="FF9933"/>
              </a:buClr>
              <a:buSzPts val="1600"/>
              <a:buFont typeface="Arial"/>
              <a:buChar char="•"/>
            </a:pPr>
            <a:r>
              <a:rPr b="0" i="0" lang="en-US" sz="1600" u="none">
                <a:solidFill>
                  <a:srgbClr val="FFFF99"/>
                </a:solidFill>
                <a:latin typeface="Arial"/>
                <a:ea typeface="Arial"/>
                <a:cs typeface="Arial"/>
                <a:sym typeface="Arial"/>
              </a:rPr>
              <a:t>S : Remodelling signal, </a:t>
            </a:r>
            <a:r>
              <a:rPr b="0" i="0" lang="en-US" sz="1600" u="none">
                <a:solidFill>
                  <a:schemeClr val="lt1"/>
                </a:solidFill>
                <a:latin typeface="Arial"/>
                <a:ea typeface="Arial"/>
                <a:cs typeface="Arial"/>
                <a:sym typeface="Arial"/>
              </a:rPr>
              <a:t>implanted femur</a:t>
            </a:r>
            <a:endParaRPr/>
          </a:p>
          <a:p>
            <a:pPr indent="-342900" lvl="0" marL="342900" marR="0" rtl="0" algn="l">
              <a:lnSpc>
                <a:spcPct val="110000"/>
              </a:lnSpc>
              <a:spcBef>
                <a:spcPts val="0"/>
              </a:spcBef>
              <a:spcAft>
                <a:spcPts val="0"/>
              </a:spcAft>
              <a:buClr>
                <a:srgbClr val="FFFF00"/>
              </a:buClr>
              <a:buSzPts val="1600"/>
              <a:buFont typeface="Arial"/>
              <a:buNone/>
            </a:pPr>
            <a:r>
              <a:t/>
            </a:r>
            <a:endParaRPr b="0" i="0" sz="1600" u="none">
              <a:solidFill>
                <a:srgbClr val="FFFF99"/>
              </a:solidFill>
              <a:latin typeface="Arial"/>
              <a:ea typeface="Arial"/>
              <a:cs typeface="Arial"/>
              <a:sym typeface="Arial"/>
            </a:endParaRPr>
          </a:p>
          <a:p>
            <a:pPr indent="-342900" lvl="0" marL="342900" marR="0" rtl="0" algn="l">
              <a:lnSpc>
                <a:spcPct val="125000"/>
              </a:lnSpc>
              <a:spcBef>
                <a:spcPts val="0"/>
              </a:spcBef>
              <a:spcAft>
                <a:spcPts val="0"/>
              </a:spcAft>
              <a:buClr>
                <a:srgbClr val="FF9933"/>
              </a:buClr>
              <a:buSzPts val="1600"/>
              <a:buFont typeface="Arial"/>
              <a:buChar char="•"/>
            </a:pPr>
            <a:r>
              <a:rPr b="0" i="0" lang="en-US" sz="1600" u="none">
                <a:solidFill>
                  <a:srgbClr val="FFFF99"/>
                </a:solidFill>
                <a:latin typeface="Arial"/>
                <a:ea typeface="Arial"/>
                <a:cs typeface="Arial"/>
                <a:sym typeface="Arial"/>
              </a:rPr>
              <a:t>S</a:t>
            </a:r>
            <a:r>
              <a:rPr b="0" baseline="-25000" i="0" lang="en-US" sz="1600" u="none">
                <a:solidFill>
                  <a:srgbClr val="FFFF99"/>
                </a:solidFill>
                <a:latin typeface="Arial"/>
                <a:ea typeface="Arial"/>
                <a:cs typeface="Arial"/>
                <a:sym typeface="Arial"/>
              </a:rPr>
              <a:t>ref</a:t>
            </a:r>
            <a:r>
              <a:rPr b="0" i="0" lang="en-US" sz="1600" u="none">
                <a:solidFill>
                  <a:srgbClr val="FFFF99"/>
                </a:solidFill>
                <a:latin typeface="Arial"/>
                <a:ea typeface="Arial"/>
                <a:cs typeface="Arial"/>
                <a:sym typeface="Arial"/>
              </a:rPr>
              <a:t> : Reference signal, </a:t>
            </a:r>
            <a:r>
              <a:rPr b="0" i="0" lang="en-US" sz="1600" u="none">
                <a:solidFill>
                  <a:schemeClr val="lt1"/>
                </a:solidFill>
                <a:latin typeface="Arial"/>
                <a:ea typeface="Arial"/>
                <a:cs typeface="Arial"/>
                <a:sym typeface="Arial"/>
              </a:rPr>
              <a:t>intact femur</a:t>
            </a:r>
            <a:endParaRPr/>
          </a:p>
        </p:txBody>
      </p:sp>
      <p:sp>
        <p:nvSpPr>
          <p:cNvPr id="320" name="Google Shape;320;p34"/>
          <p:cNvSpPr txBox="1"/>
          <p:nvPr/>
        </p:nvSpPr>
        <p:spPr>
          <a:xfrm>
            <a:off x="5364162" y="3465512"/>
            <a:ext cx="3203575" cy="1130300"/>
          </a:xfrm>
          <a:prstGeom prst="rect">
            <a:avLst/>
          </a:prstGeom>
          <a:noFill/>
          <a:ln cap="flat" cmpd="sng" w="9525">
            <a:solidFill>
              <a:srgbClr val="CC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chemeClr val="lt1"/>
              </a:buClr>
              <a:buSzPts val="1800"/>
              <a:buFont typeface="Arial"/>
              <a:buNone/>
            </a:pPr>
            <a:r>
              <a:rPr b="0" i="0" lang="en-US" sz="1800" u="none">
                <a:solidFill>
                  <a:schemeClr val="lt1"/>
                </a:solidFill>
                <a:latin typeface="Arial"/>
                <a:ea typeface="Arial"/>
                <a:cs typeface="Arial"/>
                <a:sym typeface="Arial"/>
              </a:rPr>
              <a:t>Strain Energy per unit bone mass averaged over loading history.</a:t>
            </a:r>
            <a:endParaRPr/>
          </a:p>
        </p:txBody>
      </p:sp>
      <p:sp>
        <p:nvSpPr>
          <p:cNvPr id="321" name="Google Shape;321;p34"/>
          <p:cNvSpPr txBox="1"/>
          <p:nvPr/>
        </p:nvSpPr>
        <p:spPr>
          <a:xfrm>
            <a:off x="215900" y="6276975"/>
            <a:ext cx="8677275" cy="5810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99FF99"/>
              </a:buClr>
              <a:buSzPts val="1600"/>
              <a:buFont typeface="Arial"/>
              <a:buNone/>
            </a:pPr>
            <a:r>
              <a:rPr b="0" i="0" lang="en-US" sz="1600" u="none">
                <a:solidFill>
                  <a:srgbClr val="99FF99"/>
                </a:solidFill>
                <a:latin typeface="Arial"/>
                <a:ea typeface="Arial"/>
                <a:cs typeface="Arial"/>
                <a:sym typeface="Arial"/>
              </a:rPr>
              <a:t>References: Theory of Bone Remodelling proposed by Huiskes et al. (1992), van Rietbergen et al. (1993) and Weinans et al. (1993)</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35"/>
          <p:cNvSpPr txBox="1"/>
          <p:nvPr/>
        </p:nvSpPr>
        <p:spPr>
          <a:xfrm>
            <a:off x="2879725" y="6345237"/>
            <a:ext cx="1198562"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sp>
        <p:nvSpPr>
          <p:cNvPr id="327" name="Google Shape;327;p35"/>
          <p:cNvSpPr txBox="1"/>
          <p:nvPr/>
        </p:nvSpPr>
        <p:spPr>
          <a:xfrm>
            <a:off x="0" y="152400"/>
            <a:ext cx="9144000" cy="47148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CC66"/>
              </a:buClr>
              <a:buSzPts val="2400"/>
              <a:buFont typeface="Arial"/>
              <a:buNone/>
            </a:pPr>
            <a:r>
              <a:rPr b="1" i="0" lang="en-US" sz="2400" u="none">
                <a:solidFill>
                  <a:srgbClr val="FFCC66"/>
                </a:solidFill>
                <a:latin typeface="Arial"/>
                <a:ea typeface="Arial"/>
                <a:cs typeface="Arial"/>
                <a:sym typeface="Arial"/>
              </a:rPr>
              <a:t>Mathematical formulation: Theory of </a:t>
            </a:r>
            <a:br>
              <a:rPr b="1" i="0" lang="en-US" sz="2400" u="none">
                <a:solidFill>
                  <a:srgbClr val="FFCC66"/>
                </a:solidFill>
                <a:latin typeface="Arial"/>
                <a:ea typeface="Arial"/>
                <a:cs typeface="Arial"/>
                <a:sym typeface="Arial"/>
              </a:rPr>
            </a:br>
            <a:r>
              <a:rPr b="1" i="0" lang="en-US" sz="2400" u="none">
                <a:solidFill>
                  <a:srgbClr val="FFCC66"/>
                </a:solidFill>
                <a:latin typeface="Arial"/>
                <a:ea typeface="Arial"/>
                <a:cs typeface="Arial"/>
                <a:sym typeface="Arial"/>
              </a:rPr>
              <a:t>Adaptive Bone Remodelling</a:t>
            </a:r>
            <a:endParaRPr/>
          </a:p>
        </p:txBody>
      </p:sp>
      <p:sp>
        <p:nvSpPr>
          <p:cNvPr id="328" name="Google Shape;328;p35"/>
          <p:cNvSpPr txBox="1"/>
          <p:nvPr/>
        </p:nvSpPr>
        <p:spPr>
          <a:xfrm>
            <a:off x="719137" y="2744787"/>
            <a:ext cx="2484437" cy="320675"/>
          </a:xfrm>
          <a:prstGeom prst="rect">
            <a:avLst/>
          </a:prstGeom>
          <a:noFill/>
          <a:ln>
            <a:noFill/>
          </a:ln>
        </p:spPr>
        <p:txBody>
          <a:bodyPr anchorCtr="0" anchor="t" bIns="45700" lIns="91425" spcFirstLastPara="1" rIns="91425" wrap="square" tIns="45700">
            <a:noAutofit/>
          </a:bodyPr>
          <a:lstStyle/>
          <a:p>
            <a:pPr indent="0" lvl="0" marL="0" marR="0" rtl="0" algn="l">
              <a:lnSpc>
                <a:spcPct val="75000"/>
              </a:lnSpc>
              <a:spcBef>
                <a:spcPts val="0"/>
              </a:spcBef>
              <a:spcAft>
                <a:spcPts val="0"/>
              </a:spcAft>
              <a:buClr>
                <a:schemeClr val="lt1"/>
              </a:buClr>
              <a:buSzPts val="1400"/>
              <a:buFont typeface="Times New Roman"/>
              <a:buNone/>
            </a:pPr>
            <a:r>
              <a:rPr b="0" i="1" lang="en-US" sz="1400" u="none">
                <a:solidFill>
                  <a:schemeClr val="lt1"/>
                </a:solidFill>
                <a:latin typeface="Times New Roman"/>
                <a:ea typeface="Times New Roman"/>
                <a:cs typeface="Times New Roman"/>
                <a:sym typeface="Times New Roman"/>
              </a:rPr>
              <a:t>s</a:t>
            </a:r>
            <a:r>
              <a:rPr b="0" i="0" lang="en-US" sz="1400" u="none">
                <a:solidFill>
                  <a:schemeClr val="lt1"/>
                </a:solidFill>
                <a:latin typeface="Times New Roman"/>
                <a:ea typeface="Times New Roman"/>
                <a:cs typeface="Times New Roman"/>
                <a:sym typeface="Times New Roman"/>
              </a:rPr>
              <a:t> =  ±75% of reference stimulus</a:t>
            </a:r>
            <a:r>
              <a:rPr b="0" i="0" lang="en-US" sz="2000" u="none">
                <a:solidFill>
                  <a:schemeClr val="dk1"/>
                </a:solidFill>
                <a:latin typeface="Times New Roman"/>
                <a:ea typeface="Times New Roman"/>
                <a:cs typeface="Times New Roman"/>
                <a:sym typeface="Times New Roman"/>
              </a:rPr>
              <a:t> </a:t>
            </a:r>
            <a:endParaRPr/>
          </a:p>
        </p:txBody>
      </p:sp>
      <p:sp>
        <p:nvSpPr>
          <p:cNvPr id="329" name="Google Shape;329;p35"/>
          <p:cNvSpPr txBox="1"/>
          <p:nvPr/>
        </p:nvSpPr>
        <p:spPr>
          <a:xfrm>
            <a:off x="0" y="3233737"/>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pic>
        <p:nvPicPr>
          <p:cNvPr descr="bone remodelling1" id="330" name="Google Shape;330;p35"/>
          <p:cNvPicPr preferRelativeResize="0"/>
          <p:nvPr>
            <p:ph idx="1" type="body"/>
          </p:nvPr>
        </p:nvPicPr>
        <p:blipFill rotWithShape="1">
          <a:blip r:embed="rId3">
            <a:alphaModFix/>
          </a:blip>
          <a:srcRect b="0" l="0" r="0" t="0"/>
          <a:stretch/>
        </p:blipFill>
        <p:spPr>
          <a:xfrm>
            <a:off x="179387" y="836612"/>
            <a:ext cx="3887787" cy="1841500"/>
          </a:xfrm>
          <a:prstGeom prst="rect">
            <a:avLst/>
          </a:prstGeom>
          <a:noFill/>
          <a:ln>
            <a:noFill/>
          </a:ln>
        </p:spPr>
      </p:pic>
      <p:pic>
        <p:nvPicPr>
          <p:cNvPr descr="Bone_remod2" id="331" name="Google Shape;331;p35"/>
          <p:cNvPicPr preferRelativeResize="0"/>
          <p:nvPr>
            <p:ph idx="2" type="body"/>
          </p:nvPr>
        </p:nvPicPr>
        <p:blipFill rotWithShape="1">
          <a:blip r:embed="rId4">
            <a:alphaModFix/>
          </a:blip>
          <a:srcRect b="0" l="0" r="0" t="0"/>
          <a:stretch/>
        </p:blipFill>
        <p:spPr>
          <a:xfrm>
            <a:off x="5797550" y="1052512"/>
            <a:ext cx="1187450" cy="617537"/>
          </a:xfrm>
          <a:prstGeom prst="rect">
            <a:avLst/>
          </a:prstGeom>
          <a:noFill/>
          <a:ln>
            <a:noFill/>
          </a:ln>
        </p:spPr>
      </p:pic>
      <p:pic>
        <p:nvPicPr>
          <p:cNvPr descr="bone_remod3" id="332" name="Google Shape;332;p35"/>
          <p:cNvPicPr preferRelativeResize="0"/>
          <p:nvPr>
            <p:ph idx="3" type="body"/>
          </p:nvPr>
        </p:nvPicPr>
        <p:blipFill rotWithShape="1">
          <a:blip r:embed="rId5">
            <a:alphaModFix/>
          </a:blip>
          <a:srcRect b="0" l="0" r="0" t="0"/>
          <a:stretch/>
        </p:blipFill>
        <p:spPr>
          <a:xfrm>
            <a:off x="4211637" y="1881187"/>
            <a:ext cx="4789487" cy="336550"/>
          </a:xfrm>
          <a:prstGeom prst="rect">
            <a:avLst/>
          </a:prstGeom>
          <a:noFill/>
          <a:ln>
            <a:noFill/>
          </a:ln>
        </p:spPr>
      </p:pic>
      <p:pic>
        <p:nvPicPr>
          <p:cNvPr descr="Boneremodelling_algorithm" id="333" name="Google Shape;333;p35"/>
          <p:cNvPicPr preferRelativeResize="0"/>
          <p:nvPr>
            <p:ph idx="4" type="body"/>
          </p:nvPr>
        </p:nvPicPr>
        <p:blipFill rotWithShape="1">
          <a:blip r:embed="rId6">
            <a:alphaModFix/>
          </a:blip>
          <a:srcRect b="0" l="0" r="0" t="0"/>
          <a:stretch/>
        </p:blipFill>
        <p:spPr>
          <a:xfrm>
            <a:off x="3382962" y="3068637"/>
            <a:ext cx="5184775" cy="3549650"/>
          </a:xfrm>
          <a:prstGeom prst="rect">
            <a:avLst/>
          </a:prstGeom>
          <a:noFill/>
          <a:ln>
            <a:noFill/>
          </a:ln>
        </p:spPr>
      </p:pic>
      <p:sp>
        <p:nvSpPr>
          <p:cNvPr id="334" name="Google Shape;334;p35"/>
          <p:cNvSpPr txBox="1"/>
          <p:nvPr/>
        </p:nvSpPr>
        <p:spPr>
          <a:xfrm>
            <a:off x="71437" y="3392487"/>
            <a:ext cx="3492500" cy="158115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FFFF99"/>
              </a:buClr>
              <a:buSzPts val="1400"/>
              <a:buFont typeface="Arial"/>
              <a:buNone/>
            </a:pPr>
            <a:r>
              <a:rPr b="0" i="1" lang="en-US" sz="1400" u="none">
                <a:solidFill>
                  <a:srgbClr val="FFFF99"/>
                </a:solidFill>
                <a:latin typeface="Arial"/>
                <a:ea typeface="Arial"/>
                <a:cs typeface="Arial"/>
                <a:sym typeface="Arial"/>
              </a:rPr>
              <a:t>A(ρ)</a:t>
            </a:r>
            <a:r>
              <a:rPr b="0" i="0" lang="en-US" sz="1400" u="none">
                <a:solidFill>
                  <a:srgbClr val="FFFF99"/>
                </a:solidFill>
                <a:latin typeface="Arial"/>
                <a:ea typeface="Arial"/>
                <a:cs typeface="Arial"/>
                <a:sym typeface="Arial"/>
              </a:rPr>
              <a:t> = free surface area</a:t>
            </a:r>
            <a:endParaRPr/>
          </a:p>
          <a:p>
            <a:pPr indent="0" lvl="0" marL="0" marR="0" rtl="0" algn="just">
              <a:lnSpc>
                <a:spcPct val="100000"/>
              </a:lnSpc>
              <a:spcBef>
                <a:spcPts val="700"/>
              </a:spcBef>
              <a:spcAft>
                <a:spcPts val="0"/>
              </a:spcAft>
              <a:buClr>
                <a:srgbClr val="FFFF99"/>
              </a:buClr>
              <a:buSzPts val="1400"/>
              <a:buFont typeface="Arial"/>
              <a:buNone/>
            </a:pPr>
            <a:r>
              <a:rPr b="0" i="1" lang="en-US" sz="1400" u="none">
                <a:solidFill>
                  <a:srgbClr val="FFFF99"/>
                </a:solidFill>
                <a:latin typeface="Arial"/>
                <a:ea typeface="Arial"/>
                <a:cs typeface="Arial"/>
                <a:sym typeface="Arial"/>
              </a:rPr>
              <a:t>a(ρ)</a:t>
            </a:r>
            <a:r>
              <a:rPr b="0" i="0" lang="en-US" sz="1400" u="none">
                <a:solidFill>
                  <a:srgbClr val="FFFF99"/>
                </a:solidFill>
                <a:latin typeface="Arial"/>
                <a:ea typeface="Arial"/>
                <a:cs typeface="Arial"/>
                <a:sym typeface="Arial"/>
              </a:rPr>
              <a:t> = free surface area per unit volume</a:t>
            </a:r>
            <a:endParaRPr/>
          </a:p>
          <a:p>
            <a:pPr indent="0" lvl="0" marL="0" marR="0" rtl="0" algn="just">
              <a:lnSpc>
                <a:spcPct val="100000"/>
              </a:lnSpc>
              <a:spcBef>
                <a:spcPts val="700"/>
              </a:spcBef>
              <a:spcAft>
                <a:spcPts val="0"/>
              </a:spcAft>
              <a:buClr>
                <a:srgbClr val="FFFF99"/>
              </a:buClr>
              <a:buSzPts val="1400"/>
              <a:buFont typeface="Arial"/>
              <a:buNone/>
            </a:pPr>
            <a:r>
              <a:rPr b="0" i="0" lang="en-US" sz="1400" u="none">
                <a:solidFill>
                  <a:srgbClr val="FFFF99"/>
                </a:solidFill>
                <a:latin typeface="Arial"/>
                <a:ea typeface="Arial"/>
                <a:cs typeface="Arial"/>
                <a:sym typeface="Arial"/>
              </a:rPr>
              <a:t>τ = adaptation rate</a:t>
            </a:r>
            <a:endParaRPr/>
          </a:p>
          <a:p>
            <a:pPr indent="0" lvl="0" marL="0" marR="0" rtl="0" algn="just">
              <a:lnSpc>
                <a:spcPct val="100000"/>
              </a:lnSpc>
              <a:spcBef>
                <a:spcPts val="700"/>
              </a:spcBef>
              <a:spcAft>
                <a:spcPts val="0"/>
              </a:spcAft>
              <a:buClr>
                <a:srgbClr val="FFFF99"/>
              </a:buClr>
              <a:buSzPts val="1400"/>
              <a:buFont typeface="Arial"/>
              <a:buNone/>
            </a:pPr>
            <a:r>
              <a:rPr b="0" i="1" lang="en-US" sz="1400" u="none">
                <a:solidFill>
                  <a:srgbClr val="FFFF99"/>
                </a:solidFill>
                <a:latin typeface="Arial"/>
                <a:ea typeface="Arial"/>
                <a:cs typeface="Arial"/>
                <a:sym typeface="Arial"/>
              </a:rPr>
              <a:t>Δ</a:t>
            </a:r>
            <a:r>
              <a:rPr b="0" i="1" lang="en-US" sz="1400" u="none">
                <a:solidFill>
                  <a:srgbClr val="FFFF99"/>
                </a:solidFill>
                <a:latin typeface="Times New Roman"/>
                <a:ea typeface="Times New Roman"/>
                <a:cs typeface="Times New Roman"/>
                <a:sym typeface="Times New Roman"/>
              </a:rPr>
              <a:t>ρ</a:t>
            </a:r>
            <a:r>
              <a:rPr b="0" i="0" lang="en-US" sz="1400" u="none">
                <a:solidFill>
                  <a:srgbClr val="FFFF99"/>
                </a:solidFill>
                <a:latin typeface="Times New Roman"/>
                <a:ea typeface="Times New Roman"/>
                <a:cs typeface="Times New Roman"/>
                <a:sym typeface="Times New Roman"/>
              </a:rPr>
              <a:t> = change in bone density</a:t>
            </a:r>
            <a:endParaRPr/>
          </a:p>
          <a:p>
            <a:pPr indent="0" lvl="0" marL="0" marR="0" rtl="0" algn="just">
              <a:lnSpc>
                <a:spcPct val="100000"/>
              </a:lnSpc>
              <a:spcBef>
                <a:spcPts val="700"/>
              </a:spcBef>
              <a:spcAft>
                <a:spcPts val="0"/>
              </a:spcAft>
              <a:buClr>
                <a:srgbClr val="FFFF99"/>
              </a:buClr>
              <a:buSzPts val="1400"/>
              <a:buFont typeface="Times New Roman"/>
              <a:buNone/>
            </a:pPr>
            <a:r>
              <a:rPr b="0" i="1" lang="en-US" sz="1400" u="none">
                <a:solidFill>
                  <a:srgbClr val="FFFF99"/>
                </a:solidFill>
                <a:latin typeface="Times New Roman"/>
                <a:ea typeface="Times New Roman"/>
                <a:cs typeface="Times New Roman"/>
                <a:sym typeface="Times New Roman"/>
              </a:rPr>
              <a:t>Δt</a:t>
            </a:r>
            <a:r>
              <a:rPr b="0" i="0" lang="en-US" sz="1400" u="none">
                <a:solidFill>
                  <a:srgbClr val="FFFF99"/>
                </a:solidFill>
                <a:latin typeface="Times New Roman"/>
                <a:ea typeface="Times New Roman"/>
                <a:cs typeface="Times New Roman"/>
                <a:sym typeface="Times New Roman"/>
              </a:rPr>
              <a:t> = time increment</a:t>
            </a:r>
            <a:r>
              <a:rPr b="0" i="0" lang="en-US" sz="1400" u="none">
                <a:solidFill>
                  <a:srgbClr val="FFFF99"/>
                </a:solidFill>
                <a:latin typeface="Arial"/>
                <a:ea typeface="Arial"/>
                <a:cs typeface="Arial"/>
                <a:sym typeface="Arial"/>
              </a:rPr>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36"/>
          <p:cNvSpPr txBox="1"/>
          <p:nvPr/>
        </p:nvSpPr>
        <p:spPr>
          <a:xfrm>
            <a:off x="107950" y="6345237"/>
            <a:ext cx="576262"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sp>
        <p:nvSpPr>
          <p:cNvPr id="340" name="Google Shape;340;p36"/>
          <p:cNvSpPr txBox="1"/>
          <p:nvPr>
            <p:ph type="title"/>
          </p:nvPr>
        </p:nvSpPr>
        <p:spPr>
          <a:xfrm>
            <a:off x="684212" y="26035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CC66"/>
              </a:buClr>
              <a:buSzPts val="2400"/>
              <a:buFont typeface="Arial"/>
              <a:buNone/>
            </a:pPr>
            <a:r>
              <a:rPr b="1" i="0" lang="en-US" sz="2400" u="none">
                <a:solidFill>
                  <a:srgbClr val="FFCC66"/>
                </a:solidFill>
                <a:latin typeface="Arial"/>
                <a:ea typeface="Arial"/>
                <a:cs typeface="Arial"/>
                <a:sym typeface="Arial"/>
              </a:rPr>
              <a:t>Deviations in Strain Distribution for full stem-bone contact (µ = 0, 0.25, 0.4): Metallic ASR</a:t>
            </a:r>
            <a:br>
              <a:rPr b="0" i="0" lang="en-US" sz="2400" u="none">
                <a:solidFill>
                  <a:schemeClr val="dk1"/>
                </a:solidFill>
                <a:latin typeface="Arial"/>
                <a:ea typeface="Arial"/>
                <a:cs typeface="Arial"/>
                <a:sym typeface="Arial"/>
              </a:rPr>
            </a:br>
            <a:r>
              <a:rPr b="0" i="0" lang="en-US" sz="2000" u="none">
                <a:solidFill>
                  <a:srgbClr val="FFFF66"/>
                </a:solidFill>
                <a:latin typeface="Arial"/>
                <a:ea typeface="Arial"/>
                <a:cs typeface="Arial"/>
                <a:sym typeface="Arial"/>
              </a:rPr>
              <a:t>Stair Climbing</a:t>
            </a:r>
            <a:endParaRPr/>
          </a:p>
        </p:txBody>
      </p:sp>
      <p:sp>
        <p:nvSpPr>
          <p:cNvPr id="341" name="Google Shape;341;p36"/>
          <p:cNvSpPr txBox="1"/>
          <p:nvPr/>
        </p:nvSpPr>
        <p:spPr>
          <a:xfrm>
            <a:off x="609600" y="1066800"/>
            <a:ext cx="3733800" cy="519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sp>
        <p:nvSpPr>
          <p:cNvPr id="342" name="Google Shape;342;p36"/>
          <p:cNvSpPr txBox="1"/>
          <p:nvPr>
            <p:ph idx="1" type="body"/>
          </p:nvPr>
        </p:nvSpPr>
        <p:spPr>
          <a:xfrm>
            <a:off x="503237" y="5768975"/>
            <a:ext cx="7772400" cy="381000"/>
          </a:xfrm>
          <a:prstGeom prst="rect">
            <a:avLst/>
          </a:prstGeom>
          <a:noFill/>
          <a:ln>
            <a:noFill/>
          </a:ln>
        </p:spPr>
        <p:txBody>
          <a:bodyPr anchorCtr="0" anchor="t" bIns="45700" lIns="91425" spcFirstLastPara="1" rIns="91425" wrap="square" tIns="45700">
            <a:noAutofit/>
          </a:bodyPr>
          <a:lstStyle/>
          <a:p>
            <a:pPr indent="-342900" lvl="0" marL="342900" rtl="0" algn="ctr">
              <a:lnSpc>
                <a:spcPct val="90000"/>
              </a:lnSpc>
              <a:spcBef>
                <a:spcPts val="0"/>
              </a:spcBef>
              <a:spcAft>
                <a:spcPts val="0"/>
              </a:spcAft>
              <a:buClr>
                <a:srgbClr val="FFFF00"/>
              </a:buClr>
              <a:buSzPts val="1600"/>
              <a:buFont typeface="Arial"/>
              <a:buNone/>
            </a:pPr>
            <a:r>
              <a:rPr b="0" i="0" lang="en-US" sz="1600" u="none">
                <a:solidFill>
                  <a:srgbClr val="FFFF00"/>
                </a:solidFill>
                <a:latin typeface="Arial"/>
                <a:ea typeface="Arial"/>
                <a:cs typeface="Arial"/>
                <a:sym typeface="Arial"/>
              </a:rPr>
              <a:t>Strain distribution: 0 – 0.7% strain</a:t>
            </a:r>
            <a:endParaRPr/>
          </a:p>
        </p:txBody>
      </p:sp>
      <p:sp>
        <p:nvSpPr>
          <p:cNvPr id="343" name="Google Shape;343;p36"/>
          <p:cNvSpPr txBox="1"/>
          <p:nvPr/>
        </p:nvSpPr>
        <p:spPr>
          <a:xfrm>
            <a:off x="142875" y="4838700"/>
            <a:ext cx="2162175" cy="3667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CCFF66"/>
              </a:buClr>
              <a:buSzPts val="1800"/>
              <a:buFont typeface="Times New Roman"/>
              <a:buNone/>
            </a:pPr>
            <a:r>
              <a:rPr b="0" i="0" lang="en-US" sz="1800" u="none">
                <a:solidFill>
                  <a:srgbClr val="CCFF66"/>
                </a:solidFill>
                <a:latin typeface="Times New Roman"/>
                <a:ea typeface="Times New Roman"/>
                <a:cs typeface="Times New Roman"/>
                <a:sym typeface="Times New Roman"/>
              </a:rPr>
              <a:t>Intact femur</a:t>
            </a:r>
            <a:endParaRPr/>
          </a:p>
        </p:txBody>
      </p:sp>
      <p:sp>
        <p:nvSpPr>
          <p:cNvPr id="344" name="Google Shape;344;p36"/>
          <p:cNvSpPr txBox="1"/>
          <p:nvPr/>
        </p:nvSpPr>
        <p:spPr>
          <a:xfrm>
            <a:off x="2016125" y="4776787"/>
            <a:ext cx="3810000" cy="560387"/>
          </a:xfrm>
          <a:prstGeom prst="rect">
            <a:avLst/>
          </a:prstGeom>
          <a:noFill/>
          <a:ln>
            <a:noFill/>
          </a:ln>
        </p:spPr>
        <p:txBody>
          <a:bodyPr anchorCtr="0" anchor="t" bIns="45700" lIns="91425" spcFirstLastPara="1" rIns="91425" wrap="square" tIns="45700">
            <a:noAutofit/>
          </a:bodyPr>
          <a:lstStyle/>
          <a:p>
            <a:pPr indent="0" lvl="0" marL="0" marR="0" rtl="0" algn="ctr">
              <a:lnSpc>
                <a:spcPct val="60000"/>
              </a:lnSpc>
              <a:spcBef>
                <a:spcPts val="0"/>
              </a:spcBef>
              <a:spcAft>
                <a:spcPts val="0"/>
              </a:spcAft>
              <a:buClr>
                <a:srgbClr val="CCFF99"/>
              </a:buClr>
              <a:buSzPts val="1800"/>
              <a:buFont typeface="Times New Roman"/>
              <a:buNone/>
            </a:pPr>
            <a:r>
              <a:rPr b="0" i="0" lang="en-US" sz="1800" u="none">
                <a:solidFill>
                  <a:srgbClr val="CCFF99"/>
                </a:solidFill>
                <a:latin typeface="Times New Roman"/>
                <a:ea typeface="Times New Roman"/>
                <a:cs typeface="Times New Roman"/>
                <a:sym typeface="Times New Roman"/>
              </a:rPr>
              <a:t>Resurfaced femur</a:t>
            </a:r>
            <a:endParaRPr/>
          </a:p>
          <a:p>
            <a:pPr indent="0" lvl="0" marL="0" marR="0" rtl="0" algn="ctr">
              <a:lnSpc>
                <a:spcPct val="60000"/>
              </a:lnSpc>
              <a:spcBef>
                <a:spcPts val="900"/>
              </a:spcBef>
              <a:spcAft>
                <a:spcPts val="0"/>
              </a:spcAft>
              <a:buClr>
                <a:srgbClr val="CCFF99"/>
              </a:buClr>
              <a:buSzPts val="1800"/>
              <a:buFont typeface="Times New Roman"/>
              <a:buNone/>
            </a:pPr>
            <a:r>
              <a:rPr b="0" i="0" lang="en-US" sz="1800" u="none">
                <a:solidFill>
                  <a:srgbClr val="CCFF99"/>
                </a:solidFill>
                <a:latin typeface="Times New Roman"/>
                <a:ea typeface="Times New Roman"/>
                <a:cs typeface="Times New Roman"/>
                <a:sym typeface="Times New Roman"/>
              </a:rPr>
              <a:t>(immediate post-operative)</a:t>
            </a:r>
            <a:endParaRPr/>
          </a:p>
        </p:txBody>
      </p:sp>
      <p:sp>
        <p:nvSpPr>
          <p:cNvPr id="345" name="Google Shape;345;p36"/>
          <p:cNvSpPr txBox="1"/>
          <p:nvPr/>
        </p:nvSpPr>
        <p:spPr>
          <a:xfrm>
            <a:off x="5148262" y="4776787"/>
            <a:ext cx="3190875" cy="560387"/>
          </a:xfrm>
          <a:prstGeom prst="rect">
            <a:avLst/>
          </a:prstGeom>
          <a:noFill/>
          <a:ln>
            <a:noFill/>
          </a:ln>
        </p:spPr>
        <p:txBody>
          <a:bodyPr anchorCtr="0" anchor="t" bIns="45700" lIns="91425" spcFirstLastPara="1" rIns="91425" wrap="square" tIns="45700">
            <a:noAutofit/>
          </a:bodyPr>
          <a:lstStyle/>
          <a:p>
            <a:pPr indent="0" lvl="0" marL="0" marR="0" rtl="0" algn="ctr">
              <a:lnSpc>
                <a:spcPct val="60000"/>
              </a:lnSpc>
              <a:spcBef>
                <a:spcPts val="0"/>
              </a:spcBef>
              <a:spcAft>
                <a:spcPts val="0"/>
              </a:spcAft>
              <a:buClr>
                <a:srgbClr val="CCFF99"/>
              </a:buClr>
              <a:buSzPts val="1800"/>
              <a:buFont typeface="Times New Roman"/>
              <a:buNone/>
            </a:pPr>
            <a:r>
              <a:rPr b="0" i="0" lang="en-US" sz="1800" u="none">
                <a:solidFill>
                  <a:srgbClr val="CCFF99"/>
                </a:solidFill>
                <a:latin typeface="Times New Roman"/>
                <a:ea typeface="Times New Roman"/>
                <a:cs typeface="Times New Roman"/>
                <a:sym typeface="Times New Roman"/>
              </a:rPr>
              <a:t>Resurfaced femur</a:t>
            </a:r>
            <a:endParaRPr/>
          </a:p>
          <a:p>
            <a:pPr indent="0" lvl="0" marL="0" marR="0" rtl="0" algn="ctr">
              <a:lnSpc>
                <a:spcPct val="60000"/>
              </a:lnSpc>
              <a:spcBef>
                <a:spcPts val="900"/>
              </a:spcBef>
              <a:spcAft>
                <a:spcPts val="0"/>
              </a:spcAft>
              <a:buClr>
                <a:srgbClr val="CCFF99"/>
              </a:buClr>
              <a:buSzPts val="1800"/>
              <a:buFont typeface="Times New Roman"/>
              <a:buNone/>
            </a:pPr>
            <a:r>
              <a:rPr b="0" i="0" lang="en-US" sz="1800" u="none">
                <a:solidFill>
                  <a:srgbClr val="CCFF99"/>
                </a:solidFill>
                <a:latin typeface="Times New Roman"/>
                <a:ea typeface="Times New Roman"/>
                <a:cs typeface="Times New Roman"/>
                <a:sym typeface="Times New Roman"/>
              </a:rPr>
              <a:t>(after 50 iterations)</a:t>
            </a:r>
            <a:endParaRPr/>
          </a:p>
        </p:txBody>
      </p:sp>
      <p:grpSp>
        <p:nvGrpSpPr>
          <p:cNvPr id="346" name="Google Shape;346;p36"/>
          <p:cNvGrpSpPr/>
          <p:nvPr/>
        </p:nvGrpSpPr>
        <p:grpSpPr>
          <a:xfrm>
            <a:off x="7812087" y="2232025"/>
            <a:ext cx="1276350" cy="1958975"/>
            <a:chOff x="4944" y="1406"/>
            <a:chExt cx="804" cy="1234"/>
          </a:xfrm>
        </p:grpSpPr>
        <p:pic>
          <p:nvPicPr>
            <p:cNvPr id="347" name="Google Shape;347;p36"/>
            <p:cNvPicPr preferRelativeResize="0"/>
            <p:nvPr/>
          </p:nvPicPr>
          <p:blipFill rotWithShape="1">
            <a:blip r:embed="rId3">
              <a:alphaModFix/>
            </a:blip>
            <a:srcRect b="0" l="0" r="0" t="0"/>
            <a:stretch/>
          </p:blipFill>
          <p:spPr>
            <a:xfrm>
              <a:off x="4944" y="1406"/>
              <a:ext cx="804" cy="1026"/>
            </a:xfrm>
            <a:prstGeom prst="rect">
              <a:avLst/>
            </a:prstGeom>
            <a:noFill/>
            <a:ln>
              <a:noFill/>
            </a:ln>
          </p:spPr>
        </p:pic>
        <p:sp>
          <p:nvSpPr>
            <p:cNvPr id="348" name="Google Shape;348;p36"/>
            <p:cNvSpPr txBox="1"/>
            <p:nvPr/>
          </p:nvSpPr>
          <p:spPr>
            <a:xfrm>
              <a:off x="5125" y="2409"/>
              <a:ext cx="567" cy="2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800"/>
                <a:buFont typeface="Arial"/>
                <a:buNone/>
              </a:pPr>
              <a:r>
                <a:rPr b="0" i="0" lang="en-US" sz="1800" u="none">
                  <a:solidFill>
                    <a:srgbClr val="FFFF00"/>
                  </a:solidFill>
                  <a:latin typeface="Arial"/>
                  <a:ea typeface="Arial"/>
                  <a:cs typeface="Arial"/>
                  <a:sym typeface="Arial"/>
                </a:rPr>
                <a:t>Strain</a:t>
              </a:r>
              <a:endParaRPr/>
            </a:p>
          </p:txBody>
        </p:sp>
      </p:grpSp>
      <p:grpSp>
        <p:nvGrpSpPr>
          <p:cNvPr id="349" name="Google Shape;349;p36"/>
          <p:cNvGrpSpPr/>
          <p:nvPr/>
        </p:nvGrpSpPr>
        <p:grpSpPr>
          <a:xfrm>
            <a:off x="5256212" y="1539875"/>
            <a:ext cx="2439987" cy="2968625"/>
            <a:chOff x="3311" y="970"/>
            <a:chExt cx="1537" cy="1870"/>
          </a:xfrm>
        </p:grpSpPr>
        <p:pic>
          <p:nvPicPr>
            <p:cNvPr id="350" name="Google Shape;350;p36"/>
            <p:cNvPicPr preferRelativeResize="0"/>
            <p:nvPr/>
          </p:nvPicPr>
          <p:blipFill rotWithShape="1">
            <a:blip r:embed="rId4">
              <a:alphaModFix/>
            </a:blip>
            <a:srcRect b="0" l="0" r="0" t="0"/>
            <a:stretch/>
          </p:blipFill>
          <p:spPr>
            <a:xfrm>
              <a:off x="3311" y="970"/>
              <a:ext cx="1537" cy="1870"/>
            </a:xfrm>
            <a:prstGeom prst="rect">
              <a:avLst/>
            </a:prstGeom>
            <a:noFill/>
            <a:ln>
              <a:noFill/>
            </a:ln>
          </p:spPr>
        </p:pic>
        <p:sp>
          <p:nvSpPr>
            <p:cNvPr id="351" name="Google Shape;351;p36"/>
            <p:cNvSpPr/>
            <p:nvPr/>
          </p:nvSpPr>
          <p:spPr>
            <a:xfrm>
              <a:off x="3969" y="1230"/>
              <a:ext cx="136" cy="136"/>
            </a:xfrm>
            <a:prstGeom prst="ellipse">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grpSp>
      <p:grpSp>
        <p:nvGrpSpPr>
          <p:cNvPr id="352" name="Google Shape;352;p36"/>
          <p:cNvGrpSpPr/>
          <p:nvPr/>
        </p:nvGrpSpPr>
        <p:grpSpPr>
          <a:xfrm>
            <a:off x="2700337" y="1541462"/>
            <a:ext cx="2468562" cy="2967037"/>
            <a:chOff x="1701" y="935"/>
            <a:chExt cx="1555" cy="1869"/>
          </a:xfrm>
        </p:grpSpPr>
        <p:grpSp>
          <p:nvGrpSpPr>
            <p:cNvPr id="353" name="Google Shape;353;p36"/>
            <p:cNvGrpSpPr/>
            <p:nvPr/>
          </p:nvGrpSpPr>
          <p:grpSpPr>
            <a:xfrm>
              <a:off x="1701" y="935"/>
              <a:ext cx="1555" cy="1869"/>
              <a:chOff x="1723" y="958"/>
              <a:chExt cx="1555" cy="1869"/>
            </a:xfrm>
          </p:grpSpPr>
          <p:pic>
            <p:nvPicPr>
              <p:cNvPr id="354" name="Google Shape;354;p36"/>
              <p:cNvPicPr preferRelativeResize="0"/>
              <p:nvPr/>
            </p:nvPicPr>
            <p:blipFill rotWithShape="1">
              <a:blip r:embed="rId5">
                <a:alphaModFix/>
              </a:blip>
              <a:srcRect b="0" l="0" r="0" t="0"/>
              <a:stretch/>
            </p:blipFill>
            <p:spPr>
              <a:xfrm>
                <a:off x="1723" y="958"/>
                <a:ext cx="1555" cy="1869"/>
              </a:xfrm>
              <a:prstGeom prst="rect">
                <a:avLst/>
              </a:prstGeom>
              <a:noFill/>
              <a:ln>
                <a:noFill/>
              </a:ln>
            </p:spPr>
          </p:pic>
          <p:sp>
            <p:nvSpPr>
              <p:cNvPr id="355" name="Google Shape;355;p36"/>
              <p:cNvSpPr/>
              <p:nvPr/>
            </p:nvSpPr>
            <p:spPr>
              <a:xfrm>
                <a:off x="2381" y="1207"/>
                <a:ext cx="136" cy="136"/>
              </a:xfrm>
              <a:prstGeom prst="ellipse">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grpSp>
        <p:sp>
          <p:nvSpPr>
            <p:cNvPr id="356" name="Google Shape;356;p36"/>
            <p:cNvSpPr/>
            <p:nvPr/>
          </p:nvSpPr>
          <p:spPr>
            <a:xfrm>
              <a:off x="2426" y="1684"/>
              <a:ext cx="136" cy="136"/>
            </a:xfrm>
            <a:prstGeom prst="ellipse">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grpSp>
      <p:pic>
        <p:nvPicPr>
          <p:cNvPr id="357" name="Google Shape;357;p36"/>
          <p:cNvPicPr preferRelativeResize="0"/>
          <p:nvPr/>
        </p:nvPicPr>
        <p:blipFill rotWithShape="1">
          <a:blip r:embed="rId6">
            <a:alphaModFix/>
          </a:blip>
          <a:srcRect b="0" l="0" r="0" t="0"/>
          <a:stretch/>
        </p:blipFill>
        <p:spPr>
          <a:xfrm>
            <a:off x="142875" y="1520825"/>
            <a:ext cx="2449512" cy="298608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37"/>
          <p:cNvSpPr txBox="1"/>
          <p:nvPr/>
        </p:nvSpPr>
        <p:spPr>
          <a:xfrm>
            <a:off x="107950" y="6345237"/>
            <a:ext cx="576262"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sp>
        <p:nvSpPr>
          <p:cNvPr id="363" name="Google Shape;363;p37"/>
          <p:cNvSpPr txBox="1"/>
          <p:nvPr>
            <p:ph type="title"/>
          </p:nvPr>
        </p:nvSpPr>
        <p:spPr>
          <a:xfrm>
            <a:off x="687387" y="260350"/>
            <a:ext cx="7772400" cy="609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CC66"/>
              </a:buClr>
              <a:buSzPts val="2400"/>
              <a:buFont typeface="Arial"/>
              <a:buNone/>
            </a:pPr>
            <a:r>
              <a:rPr b="1" i="0" lang="en-US" sz="2400" u="none">
                <a:solidFill>
                  <a:srgbClr val="FFCC66"/>
                </a:solidFill>
                <a:latin typeface="Arial"/>
                <a:ea typeface="Arial"/>
                <a:cs typeface="Arial"/>
                <a:sym typeface="Arial"/>
              </a:rPr>
              <a:t>Predicted Changes in Bone Density</a:t>
            </a:r>
            <a:endParaRPr/>
          </a:p>
        </p:txBody>
      </p:sp>
      <p:grpSp>
        <p:nvGrpSpPr>
          <p:cNvPr id="364" name="Google Shape;364;p37"/>
          <p:cNvGrpSpPr/>
          <p:nvPr/>
        </p:nvGrpSpPr>
        <p:grpSpPr>
          <a:xfrm>
            <a:off x="3276600" y="4545012"/>
            <a:ext cx="1441450" cy="2141537"/>
            <a:chOff x="4853" y="1389"/>
            <a:chExt cx="908" cy="1349"/>
          </a:xfrm>
        </p:grpSpPr>
        <p:pic>
          <p:nvPicPr>
            <p:cNvPr id="365" name="Google Shape;365;p37"/>
            <p:cNvPicPr preferRelativeResize="0"/>
            <p:nvPr/>
          </p:nvPicPr>
          <p:blipFill rotWithShape="1">
            <a:blip r:embed="rId3">
              <a:alphaModFix/>
            </a:blip>
            <a:srcRect b="0" l="0" r="0" t="0"/>
            <a:stretch/>
          </p:blipFill>
          <p:spPr>
            <a:xfrm>
              <a:off x="4921" y="1389"/>
              <a:ext cx="756" cy="1170"/>
            </a:xfrm>
            <a:prstGeom prst="rect">
              <a:avLst/>
            </a:prstGeom>
            <a:noFill/>
            <a:ln>
              <a:noFill/>
            </a:ln>
          </p:spPr>
        </p:pic>
        <p:sp>
          <p:nvSpPr>
            <p:cNvPr id="366" name="Google Shape;366;p37"/>
            <p:cNvSpPr txBox="1"/>
            <p:nvPr/>
          </p:nvSpPr>
          <p:spPr>
            <a:xfrm>
              <a:off x="4853" y="2546"/>
              <a:ext cx="908" cy="19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400"/>
                <a:buFont typeface="Arial"/>
                <a:buNone/>
              </a:pPr>
              <a:r>
                <a:rPr b="0" i="0" lang="en-US" sz="1400" u="none">
                  <a:solidFill>
                    <a:srgbClr val="FFFF00"/>
                  </a:solidFill>
                  <a:latin typeface="Arial"/>
                  <a:ea typeface="Arial"/>
                  <a:cs typeface="Arial"/>
                  <a:sym typeface="Arial"/>
                </a:rPr>
                <a:t>Density (g cm</a:t>
              </a:r>
              <a:r>
                <a:rPr b="0" baseline="30000" i="0" lang="en-US" sz="1400" u="none">
                  <a:solidFill>
                    <a:srgbClr val="FFFF00"/>
                  </a:solidFill>
                  <a:latin typeface="Arial"/>
                  <a:ea typeface="Arial"/>
                  <a:cs typeface="Arial"/>
                  <a:sym typeface="Arial"/>
                </a:rPr>
                <a:t>-3</a:t>
              </a:r>
              <a:r>
                <a:rPr b="0" i="0" lang="en-US" sz="1400" u="none">
                  <a:solidFill>
                    <a:srgbClr val="FFFF00"/>
                  </a:solidFill>
                  <a:latin typeface="Arial"/>
                  <a:ea typeface="Arial"/>
                  <a:cs typeface="Arial"/>
                  <a:sym typeface="Arial"/>
                </a:rPr>
                <a:t>)</a:t>
              </a:r>
              <a:endParaRPr/>
            </a:p>
          </p:txBody>
        </p:sp>
      </p:grpSp>
      <p:grpSp>
        <p:nvGrpSpPr>
          <p:cNvPr id="367" name="Google Shape;367;p37"/>
          <p:cNvGrpSpPr/>
          <p:nvPr/>
        </p:nvGrpSpPr>
        <p:grpSpPr>
          <a:xfrm>
            <a:off x="358775" y="1233487"/>
            <a:ext cx="2700337" cy="3132137"/>
            <a:chOff x="1224" y="527"/>
            <a:chExt cx="1565" cy="1850"/>
          </a:xfrm>
        </p:grpSpPr>
        <p:pic>
          <p:nvPicPr>
            <p:cNvPr id="368" name="Google Shape;368;p37"/>
            <p:cNvPicPr preferRelativeResize="0"/>
            <p:nvPr/>
          </p:nvPicPr>
          <p:blipFill rotWithShape="1">
            <a:blip r:embed="rId4">
              <a:alphaModFix/>
            </a:blip>
            <a:srcRect b="0" l="0" r="0" t="0"/>
            <a:stretch/>
          </p:blipFill>
          <p:spPr>
            <a:xfrm>
              <a:off x="1224" y="527"/>
              <a:ext cx="1539" cy="1850"/>
            </a:xfrm>
            <a:prstGeom prst="rect">
              <a:avLst/>
            </a:prstGeom>
            <a:noFill/>
            <a:ln>
              <a:noFill/>
            </a:ln>
          </p:spPr>
        </p:pic>
        <p:sp>
          <p:nvSpPr>
            <p:cNvPr id="369" name="Google Shape;369;p37"/>
            <p:cNvSpPr txBox="1"/>
            <p:nvPr/>
          </p:nvSpPr>
          <p:spPr>
            <a:xfrm>
              <a:off x="1950" y="550"/>
              <a:ext cx="839" cy="18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Post-operative</a:t>
              </a:r>
              <a:endParaRPr/>
            </a:p>
          </p:txBody>
        </p:sp>
      </p:grpSp>
      <p:grpSp>
        <p:nvGrpSpPr>
          <p:cNvPr id="370" name="Google Shape;370;p37"/>
          <p:cNvGrpSpPr/>
          <p:nvPr/>
        </p:nvGrpSpPr>
        <p:grpSpPr>
          <a:xfrm>
            <a:off x="3203575" y="1233487"/>
            <a:ext cx="2628900" cy="3132137"/>
            <a:chOff x="3257" y="504"/>
            <a:chExt cx="1551" cy="1860"/>
          </a:xfrm>
        </p:grpSpPr>
        <p:pic>
          <p:nvPicPr>
            <p:cNvPr id="371" name="Google Shape;371;p37"/>
            <p:cNvPicPr preferRelativeResize="0"/>
            <p:nvPr/>
          </p:nvPicPr>
          <p:blipFill rotWithShape="1">
            <a:blip r:embed="rId5">
              <a:alphaModFix/>
            </a:blip>
            <a:srcRect b="0" l="0" r="0" t="0"/>
            <a:stretch/>
          </p:blipFill>
          <p:spPr>
            <a:xfrm>
              <a:off x="3257" y="504"/>
              <a:ext cx="1551" cy="1860"/>
            </a:xfrm>
            <a:prstGeom prst="rect">
              <a:avLst/>
            </a:prstGeom>
            <a:noFill/>
            <a:ln>
              <a:noFill/>
            </a:ln>
          </p:spPr>
        </p:pic>
        <p:sp>
          <p:nvSpPr>
            <p:cNvPr id="372" name="Google Shape;372;p37"/>
            <p:cNvSpPr txBox="1"/>
            <p:nvPr/>
          </p:nvSpPr>
          <p:spPr>
            <a:xfrm>
              <a:off x="3288" y="2127"/>
              <a:ext cx="794" cy="18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Offset; µ=0</a:t>
              </a:r>
              <a:endParaRPr/>
            </a:p>
          </p:txBody>
        </p:sp>
      </p:grpSp>
      <p:grpSp>
        <p:nvGrpSpPr>
          <p:cNvPr id="373" name="Google Shape;373;p37"/>
          <p:cNvGrpSpPr/>
          <p:nvPr/>
        </p:nvGrpSpPr>
        <p:grpSpPr>
          <a:xfrm>
            <a:off x="5976937" y="1233487"/>
            <a:ext cx="2590800" cy="3132137"/>
            <a:chOff x="3765" y="595"/>
            <a:chExt cx="1625" cy="1926"/>
          </a:xfrm>
        </p:grpSpPr>
        <p:pic>
          <p:nvPicPr>
            <p:cNvPr id="374" name="Google Shape;374;p37"/>
            <p:cNvPicPr preferRelativeResize="0"/>
            <p:nvPr/>
          </p:nvPicPr>
          <p:blipFill rotWithShape="1">
            <a:blip r:embed="rId6">
              <a:alphaModFix/>
            </a:blip>
            <a:srcRect b="0" l="0" r="0" t="0"/>
            <a:stretch/>
          </p:blipFill>
          <p:spPr>
            <a:xfrm>
              <a:off x="3799" y="595"/>
              <a:ext cx="1591" cy="1926"/>
            </a:xfrm>
            <a:prstGeom prst="rect">
              <a:avLst/>
            </a:prstGeom>
            <a:noFill/>
            <a:ln>
              <a:noFill/>
            </a:ln>
          </p:spPr>
        </p:pic>
        <p:sp>
          <p:nvSpPr>
            <p:cNvPr id="375" name="Google Shape;375;p37"/>
            <p:cNvSpPr txBox="1"/>
            <p:nvPr/>
          </p:nvSpPr>
          <p:spPr>
            <a:xfrm>
              <a:off x="3765" y="2160"/>
              <a:ext cx="1179" cy="31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Full stem-bone contact; µ=0.25</a:t>
              </a:r>
              <a:endParaRPr/>
            </a:p>
          </p:txBody>
        </p:sp>
      </p:grpSp>
      <p:cxnSp>
        <p:nvCxnSpPr>
          <p:cNvPr id="376" name="Google Shape;376;p37"/>
          <p:cNvCxnSpPr/>
          <p:nvPr/>
        </p:nvCxnSpPr>
        <p:spPr>
          <a:xfrm>
            <a:off x="6264275" y="1016000"/>
            <a:ext cx="323850" cy="541337"/>
          </a:xfrm>
          <a:prstGeom prst="straightConnector1">
            <a:avLst/>
          </a:prstGeom>
          <a:noFill/>
          <a:ln cap="flat" cmpd="sng" w="57150">
            <a:solidFill>
              <a:srgbClr val="FF3300"/>
            </a:solidFill>
            <a:prstDash val="solid"/>
            <a:miter lim="800000"/>
            <a:headEnd len="med" w="med" type="none"/>
            <a:tailEnd len="med" w="med" type="triangle"/>
          </a:ln>
        </p:spPr>
      </p:cxnSp>
      <p:cxnSp>
        <p:nvCxnSpPr>
          <p:cNvPr id="377" name="Google Shape;377;p37"/>
          <p:cNvCxnSpPr/>
          <p:nvPr/>
        </p:nvCxnSpPr>
        <p:spPr>
          <a:xfrm>
            <a:off x="3419475" y="981075"/>
            <a:ext cx="323850" cy="541337"/>
          </a:xfrm>
          <a:prstGeom prst="straightConnector1">
            <a:avLst/>
          </a:prstGeom>
          <a:noFill/>
          <a:ln cap="flat" cmpd="sng" w="57150">
            <a:solidFill>
              <a:srgbClr val="FF3300"/>
            </a:solidFill>
            <a:prstDash val="solid"/>
            <a:miter lim="800000"/>
            <a:headEnd len="med" w="med" type="none"/>
            <a:tailEnd len="med" w="med" type="triangle"/>
          </a:ln>
        </p:spPr>
      </p:cxnSp>
      <p:cxnSp>
        <p:nvCxnSpPr>
          <p:cNvPr id="378" name="Google Shape;378;p37"/>
          <p:cNvCxnSpPr/>
          <p:nvPr/>
        </p:nvCxnSpPr>
        <p:spPr>
          <a:xfrm flipH="1">
            <a:off x="7453312" y="2420937"/>
            <a:ext cx="503237" cy="144462"/>
          </a:xfrm>
          <a:prstGeom prst="straightConnector1">
            <a:avLst/>
          </a:prstGeom>
          <a:noFill/>
          <a:ln cap="flat" cmpd="sng" w="57150">
            <a:solidFill>
              <a:srgbClr val="663300"/>
            </a:solidFill>
            <a:prstDash val="solid"/>
            <a:miter lim="800000"/>
            <a:headEnd len="med" w="med" type="none"/>
            <a:tailEnd len="med" w="med" type="triangle"/>
          </a:ln>
        </p:spPr>
      </p:cxnSp>
      <p:cxnSp>
        <p:nvCxnSpPr>
          <p:cNvPr id="379" name="Google Shape;379;p37"/>
          <p:cNvCxnSpPr/>
          <p:nvPr/>
        </p:nvCxnSpPr>
        <p:spPr>
          <a:xfrm flipH="1">
            <a:off x="7272337" y="1663700"/>
            <a:ext cx="503237" cy="144462"/>
          </a:xfrm>
          <a:prstGeom prst="straightConnector1">
            <a:avLst/>
          </a:prstGeom>
          <a:noFill/>
          <a:ln cap="flat" cmpd="sng" w="57150">
            <a:solidFill>
              <a:srgbClr val="663300"/>
            </a:solidFill>
            <a:prstDash val="solid"/>
            <a:miter lim="800000"/>
            <a:headEnd len="med" w="med" type="none"/>
            <a:tailEnd len="med" w="med" type="triangle"/>
          </a:ln>
        </p:spPr>
      </p:cxnSp>
      <p:cxnSp>
        <p:nvCxnSpPr>
          <p:cNvPr id="380" name="Google Shape;380;p37"/>
          <p:cNvCxnSpPr/>
          <p:nvPr/>
        </p:nvCxnSpPr>
        <p:spPr>
          <a:xfrm flipH="1">
            <a:off x="4500562" y="1663700"/>
            <a:ext cx="503237" cy="144462"/>
          </a:xfrm>
          <a:prstGeom prst="straightConnector1">
            <a:avLst/>
          </a:prstGeom>
          <a:noFill/>
          <a:ln cap="flat" cmpd="sng" w="57150">
            <a:solidFill>
              <a:srgbClr val="663300"/>
            </a:solidFill>
            <a:prstDash val="solid"/>
            <a:miter lim="800000"/>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77"/>
                                        </p:tgtEl>
                                        <p:attrNameLst>
                                          <p:attrName>style.visibility</p:attrName>
                                        </p:attrNameLst>
                                      </p:cBhvr>
                                      <p:to>
                                        <p:strVal val="visible"/>
                                      </p:to>
                                    </p:set>
                                    <p:anim calcmode="lin" valueType="num">
                                      <p:cBhvr additive="base">
                                        <p:cTn dur="500"/>
                                        <p:tgtEl>
                                          <p:spTgt spid="37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76"/>
                                        </p:tgtEl>
                                        <p:attrNameLst>
                                          <p:attrName>style.visibility</p:attrName>
                                        </p:attrNameLst>
                                      </p:cBhvr>
                                      <p:to>
                                        <p:strVal val="visible"/>
                                      </p:to>
                                    </p:set>
                                    <p:anim calcmode="lin" valueType="num">
                                      <p:cBhvr additive="base">
                                        <p:cTn dur="500"/>
                                        <p:tgtEl>
                                          <p:spTgt spid="37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80"/>
                                        </p:tgtEl>
                                        <p:attrNameLst>
                                          <p:attrName>style.visibility</p:attrName>
                                        </p:attrNameLst>
                                      </p:cBhvr>
                                      <p:to>
                                        <p:strVal val="visible"/>
                                      </p:to>
                                    </p:set>
                                    <p:anim calcmode="lin" valueType="num">
                                      <p:cBhvr additive="base">
                                        <p:cTn dur="500"/>
                                        <p:tgtEl>
                                          <p:spTgt spid="38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79"/>
                                        </p:tgtEl>
                                        <p:attrNameLst>
                                          <p:attrName>style.visibility</p:attrName>
                                        </p:attrNameLst>
                                      </p:cBhvr>
                                      <p:to>
                                        <p:strVal val="visible"/>
                                      </p:to>
                                    </p:set>
                                    <p:anim calcmode="lin" valueType="num">
                                      <p:cBhvr additive="base">
                                        <p:cTn dur="500"/>
                                        <p:tgtEl>
                                          <p:spTgt spid="37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78"/>
                                        </p:tgtEl>
                                        <p:attrNameLst>
                                          <p:attrName>style.visibility</p:attrName>
                                        </p:attrNameLst>
                                      </p:cBhvr>
                                      <p:to>
                                        <p:strVal val="visible"/>
                                      </p:to>
                                    </p:set>
                                    <p:anim calcmode="lin" valueType="num">
                                      <p:cBhvr additive="base">
                                        <p:cTn dur="500"/>
                                        <p:tgtEl>
                                          <p:spTgt spid="37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38"/>
          <p:cNvSpPr txBox="1"/>
          <p:nvPr/>
        </p:nvSpPr>
        <p:spPr>
          <a:xfrm>
            <a:off x="107950" y="6345237"/>
            <a:ext cx="576262"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sp>
        <p:nvSpPr>
          <p:cNvPr id="386" name="Google Shape;386;p38"/>
          <p:cNvSpPr txBox="1"/>
          <p:nvPr>
            <p:ph type="title"/>
          </p:nvPr>
        </p:nvSpPr>
        <p:spPr>
          <a:xfrm>
            <a:off x="358775" y="441325"/>
            <a:ext cx="6950075" cy="70961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2"/>
              </a:buClr>
              <a:buSzPts val="4000"/>
              <a:buFont typeface="Arial"/>
              <a:buNone/>
            </a:pPr>
            <a:r>
              <a:rPr b="0" i="0" lang="en-US" sz="4000" u="none">
                <a:solidFill>
                  <a:schemeClr val="dk2"/>
                </a:solidFill>
                <a:latin typeface="Arial"/>
                <a:ea typeface="Arial"/>
                <a:cs typeface="Arial"/>
                <a:sym typeface="Arial"/>
              </a:rPr>
              <a:t>	</a:t>
            </a:r>
            <a:r>
              <a:rPr b="1" i="0" lang="en-US" sz="2400" u="none">
                <a:solidFill>
                  <a:srgbClr val="FFCC66"/>
                </a:solidFill>
                <a:latin typeface="Arial"/>
                <a:ea typeface="Arial"/>
                <a:cs typeface="Arial"/>
                <a:sym typeface="Arial"/>
              </a:rPr>
              <a:t>Changes in strain distribution</a:t>
            </a:r>
            <a:endParaRPr/>
          </a:p>
        </p:txBody>
      </p:sp>
      <p:sp>
        <p:nvSpPr>
          <p:cNvPr id="387" name="Google Shape;387;p38"/>
          <p:cNvSpPr txBox="1"/>
          <p:nvPr/>
        </p:nvSpPr>
        <p:spPr>
          <a:xfrm>
            <a:off x="1187450" y="5265737"/>
            <a:ext cx="6732587" cy="7794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800"/>
              <a:buFont typeface="Arial"/>
              <a:buNone/>
            </a:pPr>
            <a:r>
              <a:rPr b="0" i="0" lang="en-US" sz="1800" u="none">
                <a:solidFill>
                  <a:srgbClr val="FFFF00"/>
                </a:solidFill>
                <a:latin typeface="Arial"/>
                <a:ea typeface="Arial"/>
                <a:cs typeface="Arial"/>
                <a:sym typeface="Arial"/>
              </a:rPr>
              <a:t>Normalised peak strain is calculated with respect to intact femur;</a:t>
            </a:r>
            <a:endParaRPr/>
          </a:p>
          <a:p>
            <a:pPr indent="0" lvl="0" marL="0" marR="0" rtl="0" algn="l">
              <a:lnSpc>
                <a:spcPct val="100000"/>
              </a:lnSpc>
              <a:spcBef>
                <a:spcPts val="900"/>
              </a:spcBef>
              <a:spcAft>
                <a:spcPts val="0"/>
              </a:spcAft>
              <a:buClr>
                <a:srgbClr val="FFFF00"/>
              </a:buClr>
              <a:buSzPts val="1800"/>
              <a:buFont typeface="Arial"/>
              <a:buNone/>
            </a:pPr>
            <a:r>
              <a:rPr b="0" i="0" lang="en-US" sz="1800" u="none">
                <a:solidFill>
                  <a:srgbClr val="FFFF00"/>
                </a:solidFill>
                <a:latin typeface="Arial"/>
                <a:ea typeface="Arial"/>
                <a:cs typeface="Arial"/>
                <a:sym typeface="Arial"/>
              </a:rPr>
              <a:t>		-1: intact femur, 0: postoperative</a:t>
            </a:r>
            <a:endParaRPr/>
          </a:p>
        </p:txBody>
      </p:sp>
      <p:grpSp>
        <p:nvGrpSpPr>
          <p:cNvPr id="388" name="Google Shape;388;p38"/>
          <p:cNvGrpSpPr/>
          <p:nvPr/>
        </p:nvGrpSpPr>
        <p:grpSpPr>
          <a:xfrm>
            <a:off x="927100" y="1916112"/>
            <a:ext cx="7353300" cy="3152775"/>
            <a:chOff x="612" y="1003"/>
            <a:chExt cx="4632" cy="1986"/>
          </a:xfrm>
        </p:grpSpPr>
        <p:pic>
          <p:nvPicPr>
            <p:cNvPr id="389" name="Google Shape;389;p38"/>
            <p:cNvPicPr preferRelativeResize="0"/>
            <p:nvPr/>
          </p:nvPicPr>
          <p:blipFill rotWithShape="1">
            <a:blip r:embed="rId3">
              <a:alphaModFix/>
            </a:blip>
            <a:srcRect b="0" l="0" r="0" t="0"/>
            <a:stretch/>
          </p:blipFill>
          <p:spPr>
            <a:xfrm>
              <a:off x="612" y="1003"/>
              <a:ext cx="4632" cy="1986"/>
            </a:xfrm>
            <a:prstGeom prst="rect">
              <a:avLst/>
            </a:prstGeom>
            <a:noFill/>
            <a:ln>
              <a:noFill/>
            </a:ln>
          </p:spPr>
        </p:pic>
        <p:grpSp>
          <p:nvGrpSpPr>
            <p:cNvPr id="390" name="Google Shape;390;p38"/>
            <p:cNvGrpSpPr/>
            <p:nvPr/>
          </p:nvGrpSpPr>
          <p:grpSpPr>
            <a:xfrm>
              <a:off x="1406" y="1071"/>
              <a:ext cx="3107" cy="908"/>
              <a:chOff x="1406" y="1071"/>
              <a:chExt cx="3107" cy="908"/>
            </a:xfrm>
          </p:grpSpPr>
          <p:cxnSp>
            <p:nvCxnSpPr>
              <p:cNvPr id="391" name="Google Shape;391;p38"/>
              <p:cNvCxnSpPr/>
              <p:nvPr/>
            </p:nvCxnSpPr>
            <p:spPr>
              <a:xfrm rot="10800000">
                <a:off x="1406" y="1185"/>
                <a:ext cx="0" cy="181"/>
              </a:xfrm>
              <a:prstGeom prst="straightConnector1">
                <a:avLst/>
              </a:prstGeom>
              <a:noFill/>
              <a:ln cap="flat" cmpd="sng" w="12700">
                <a:solidFill>
                  <a:schemeClr val="dk1"/>
                </a:solidFill>
                <a:prstDash val="solid"/>
                <a:miter lim="800000"/>
                <a:headEnd len="med" w="med" type="none"/>
                <a:tailEnd len="med" w="med" type="none"/>
              </a:ln>
            </p:spPr>
          </p:cxnSp>
          <p:cxnSp>
            <p:nvCxnSpPr>
              <p:cNvPr id="392" name="Google Shape;392;p38"/>
              <p:cNvCxnSpPr/>
              <p:nvPr/>
            </p:nvCxnSpPr>
            <p:spPr>
              <a:xfrm rot="10800000">
                <a:off x="2699" y="1185"/>
                <a:ext cx="0" cy="794"/>
              </a:xfrm>
              <a:prstGeom prst="straightConnector1">
                <a:avLst/>
              </a:prstGeom>
              <a:noFill/>
              <a:ln cap="flat" cmpd="sng" w="12700">
                <a:solidFill>
                  <a:schemeClr val="dk1"/>
                </a:solidFill>
                <a:prstDash val="solid"/>
                <a:miter lim="800000"/>
                <a:headEnd len="med" w="med" type="none"/>
                <a:tailEnd len="med" w="med" type="none"/>
              </a:ln>
            </p:spPr>
          </p:cxnSp>
          <p:cxnSp>
            <p:nvCxnSpPr>
              <p:cNvPr id="393" name="Google Shape;393;p38"/>
              <p:cNvCxnSpPr/>
              <p:nvPr/>
            </p:nvCxnSpPr>
            <p:spPr>
              <a:xfrm>
                <a:off x="1406" y="1230"/>
                <a:ext cx="1293" cy="0"/>
              </a:xfrm>
              <a:prstGeom prst="straightConnector1">
                <a:avLst/>
              </a:prstGeom>
              <a:noFill/>
              <a:ln cap="flat" cmpd="sng" w="9525">
                <a:solidFill>
                  <a:schemeClr val="dk1"/>
                </a:solidFill>
                <a:prstDash val="solid"/>
                <a:miter lim="800000"/>
                <a:headEnd len="med" w="med" type="triangle"/>
                <a:tailEnd len="med" w="med" type="triangle"/>
              </a:ln>
            </p:spPr>
          </p:cxnSp>
          <p:sp>
            <p:nvSpPr>
              <p:cNvPr id="394" name="Google Shape;394;p38"/>
              <p:cNvSpPr txBox="1"/>
              <p:nvPr/>
            </p:nvSpPr>
            <p:spPr>
              <a:xfrm>
                <a:off x="2744" y="1071"/>
                <a:ext cx="1769" cy="21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Critical Rehabilitation Period</a:t>
                </a:r>
                <a:endParaRPr/>
              </a:p>
            </p:txBody>
          </p:sp>
        </p:grpSp>
      </p:grpSp>
      <p:grpSp>
        <p:nvGrpSpPr>
          <p:cNvPr id="395" name="Google Shape;395;p38"/>
          <p:cNvGrpSpPr/>
          <p:nvPr/>
        </p:nvGrpSpPr>
        <p:grpSpPr>
          <a:xfrm>
            <a:off x="7488237" y="260350"/>
            <a:ext cx="1404937" cy="1549400"/>
            <a:chOff x="4694" y="73"/>
            <a:chExt cx="802" cy="863"/>
          </a:xfrm>
        </p:grpSpPr>
        <p:pic>
          <p:nvPicPr>
            <p:cNvPr descr="cem_metal_cont_st_f" id="396" name="Google Shape;396;p38"/>
            <p:cNvPicPr preferRelativeResize="0"/>
            <p:nvPr/>
          </p:nvPicPr>
          <p:blipFill rotWithShape="1">
            <a:blip r:embed="rId4">
              <a:alphaModFix/>
            </a:blip>
            <a:srcRect b="0" l="0" r="0" t="0"/>
            <a:stretch/>
          </p:blipFill>
          <p:spPr>
            <a:xfrm>
              <a:off x="4694" y="73"/>
              <a:ext cx="802" cy="863"/>
            </a:xfrm>
            <a:prstGeom prst="rect">
              <a:avLst/>
            </a:prstGeom>
            <a:noFill/>
            <a:ln>
              <a:noFill/>
            </a:ln>
          </p:spPr>
        </p:pic>
        <p:sp>
          <p:nvSpPr>
            <p:cNvPr id="397" name="Google Shape;397;p38"/>
            <p:cNvSpPr/>
            <p:nvPr/>
          </p:nvSpPr>
          <p:spPr>
            <a:xfrm>
              <a:off x="5035" y="187"/>
              <a:ext cx="72" cy="59"/>
            </a:xfrm>
            <a:prstGeom prst="ellipse">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grpSp>
      <p:sp>
        <p:nvSpPr>
          <p:cNvPr id="398" name="Google Shape;398;p38"/>
          <p:cNvSpPr txBox="1"/>
          <p:nvPr/>
        </p:nvSpPr>
        <p:spPr>
          <a:xfrm>
            <a:off x="431800" y="6345237"/>
            <a:ext cx="806450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800"/>
              <a:buFont typeface="Arial"/>
              <a:buNone/>
            </a:pPr>
            <a:r>
              <a:rPr b="0" i="0" lang="en-US" sz="1800" u="none">
                <a:solidFill>
                  <a:schemeClr val="accent1"/>
                </a:solidFill>
                <a:latin typeface="Arial"/>
                <a:ea typeface="Arial"/>
                <a:cs typeface="Arial"/>
                <a:sym typeface="Arial"/>
              </a:rPr>
              <a:t>Published in Journal of Engineering in Medicine, Proc I Mech E, Part H, 2009.</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39"/>
          <p:cNvSpPr txBox="1"/>
          <p:nvPr/>
        </p:nvSpPr>
        <p:spPr>
          <a:xfrm>
            <a:off x="107950" y="6345237"/>
            <a:ext cx="576262"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pic>
        <p:nvPicPr>
          <p:cNvPr id="404" name="Google Shape;404;p39"/>
          <p:cNvPicPr preferRelativeResize="0"/>
          <p:nvPr/>
        </p:nvPicPr>
        <p:blipFill rotWithShape="1">
          <a:blip r:embed="rId3">
            <a:alphaModFix/>
          </a:blip>
          <a:srcRect b="0" l="0" r="0" t="0"/>
          <a:stretch/>
        </p:blipFill>
        <p:spPr>
          <a:xfrm>
            <a:off x="4371975" y="333375"/>
            <a:ext cx="4592637" cy="5570537"/>
          </a:xfrm>
          <a:prstGeom prst="rect">
            <a:avLst/>
          </a:prstGeom>
          <a:noFill/>
          <a:ln>
            <a:noFill/>
          </a:ln>
        </p:spPr>
      </p:pic>
      <p:cxnSp>
        <p:nvCxnSpPr>
          <p:cNvPr id="405" name="Google Shape;405;p39"/>
          <p:cNvCxnSpPr/>
          <p:nvPr/>
        </p:nvCxnSpPr>
        <p:spPr>
          <a:xfrm flipH="1" rot="10800000">
            <a:off x="4695825" y="730250"/>
            <a:ext cx="1655762" cy="1547812"/>
          </a:xfrm>
          <a:prstGeom prst="straightConnector1">
            <a:avLst/>
          </a:prstGeom>
          <a:noFill/>
          <a:ln cap="flat" cmpd="sng" w="9525">
            <a:solidFill>
              <a:srgbClr val="FF9900"/>
            </a:solidFill>
            <a:prstDash val="solid"/>
            <a:miter lim="800000"/>
            <a:headEnd len="med" w="med" type="triangle"/>
            <a:tailEnd len="med" w="med" type="triangle"/>
          </a:ln>
        </p:spPr>
      </p:cxnSp>
      <p:grpSp>
        <p:nvGrpSpPr>
          <p:cNvPr id="406" name="Google Shape;406;p39"/>
          <p:cNvGrpSpPr/>
          <p:nvPr/>
        </p:nvGrpSpPr>
        <p:grpSpPr>
          <a:xfrm>
            <a:off x="4587875" y="512762"/>
            <a:ext cx="2232025" cy="2305050"/>
            <a:chOff x="1701" y="322"/>
            <a:chExt cx="1406" cy="1452"/>
          </a:xfrm>
        </p:grpSpPr>
        <p:grpSp>
          <p:nvGrpSpPr>
            <p:cNvPr id="407" name="Google Shape;407;p39"/>
            <p:cNvGrpSpPr/>
            <p:nvPr/>
          </p:nvGrpSpPr>
          <p:grpSpPr>
            <a:xfrm>
              <a:off x="1701" y="322"/>
              <a:ext cx="1406" cy="1452"/>
              <a:chOff x="362" y="1639"/>
              <a:chExt cx="1406" cy="1452"/>
            </a:xfrm>
          </p:grpSpPr>
          <p:cxnSp>
            <p:nvCxnSpPr>
              <p:cNvPr id="408" name="Google Shape;408;p39"/>
              <p:cNvCxnSpPr/>
              <p:nvPr/>
            </p:nvCxnSpPr>
            <p:spPr>
              <a:xfrm rot="10800000">
                <a:off x="1110" y="1639"/>
                <a:ext cx="46" cy="22"/>
              </a:xfrm>
              <a:prstGeom prst="straightConnector1">
                <a:avLst/>
              </a:prstGeom>
              <a:noFill/>
              <a:ln cap="flat" cmpd="sng" w="15875">
                <a:solidFill>
                  <a:schemeClr val="lt1"/>
                </a:solidFill>
                <a:prstDash val="solid"/>
                <a:miter lim="800000"/>
                <a:headEnd len="med" w="med" type="none"/>
                <a:tailEnd len="med" w="med" type="none"/>
              </a:ln>
            </p:spPr>
          </p:cxnSp>
          <p:grpSp>
            <p:nvGrpSpPr>
              <p:cNvPr id="409" name="Google Shape;409;p39"/>
              <p:cNvGrpSpPr/>
              <p:nvPr/>
            </p:nvGrpSpPr>
            <p:grpSpPr>
              <a:xfrm>
                <a:off x="589" y="1866"/>
                <a:ext cx="1179" cy="1225"/>
                <a:chOff x="1905" y="527"/>
                <a:chExt cx="1179" cy="1225"/>
              </a:xfrm>
            </p:grpSpPr>
            <p:cxnSp>
              <p:nvCxnSpPr>
                <p:cNvPr id="410" name="Google Shape;410;p39"/>
                <p:cNvCxnSpPr/>
                <p:nvPr/>
              </p:nvCxnSpPr>
              <p:spPr>
                <a:xfrm>
                  <a:off x="1905" y="686"/>
                  <a:ext cx="1045" cy="1043"/>
                </a:xfrm>
                <a:prstGeom prst="straightConnector1">
                  <a:avLst/>
                </a:prstGeom>
                <a:noFill/>
                <a:ln cap="flat" cmpd="sng" w="15875">
                  <a:solidFill>
                    <a:schemeClr val="lt1"/>
                  </a:solidFill>
                  <a:prstDash val="solid"/>
                  <a:miter lim="800000"/>
                  <a:headEnd len="med" w="med" type="none"/>
                  <a:tailEnd len="med" w="med" type="none"/>
                </a:ln>
              </p:spPr>
            </p:cxnSp>
            <p:cxnSp>
              <p:nvCxnSpPr>
                <p:cNvPr id="411" name="Google Shape;411;p39"/>
                <p:cNvCxnSpPr/>
                <p:nvPr/>
              </p:nvCxnSpPr>
              <p:spPr>
                <a:xfrm>
                  <a:off x="2018" y="527"/>
                  <a:ext cx="1043" cy="1112"/>
                </a:xfrm>
                <a:prstGeom prst="straightConnector1">
                  <a:avLst/>
                </a:prstGeom>
                <a:noFill/>
                <a:ln cap="flat" cmpd="sng" w="15875">
                  <a:solidFill>
                    <a:schemeClr val="lt1"/>
                  </a:solidFill>
                  <a:prstDash val="solid"/>
                  <a:miter lim="800000"/>
                  <a:headEnd len="med" w="med" type="none"/>
                  <a:tailEnd len="med" w="med" type="none"/>
                </a:ln>
              </p:spPr>
            </p:cxnSp>
            <p:sp>
              <p:nvSpPr>
                <p:cNvPr id="412" name="Google Shape;412;p39"/>
                <p:cNvSpPr/>
                <p:nvPr/>
              </p:nvSpPr>
              <p:spPr>
                <a:xfrm>
                  <a:off x="2938" y="1638"/>
                  <a:ext cx="146" cy="114"/>
                </a:xfrm>
                <a:custGeom>
                  <a:rect b="b" l="l" r="r" t="t"/>
                  <a:pathLst>
                    <a:path extrusionOk="0" h="233" w="259">
                      <a:moveTo>
                        <a:pt x="0" y="182"/>
                      </a:moveTo>
                      <a:cubicBezTo>
                        <a:pt x="43" y="207"/>
                        <a:pt x="86" y="233"/>
                        <a:pt x="126" y="224"/>
                      </a:cubicBezTo>
                      <a:cubicBezTo>
                        <a:pt x="166" y="215"/>
                        <a:pt x="222" y="163"/>
                        <a:pt x="238" y="126"/>
                      </a:cubicBezTo>
                      <a:cubicBezTo>
                        <a:pt x="254" y="89"/>
                        <a:pt x="259" y="117"/>
                        <a:pt x="224" y="0"/>
                      </a:cubicBezTo>
                    </a:path>
                  </a:pathLst>
                </a:custGeom>
                <a:noFill/>
                <a:ln cap="flat" cmpd="sng" w="158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grpSp>
          <p:cxnSp>
            <p:nvCxnSpPr>
              <p:cNvPr id="413" name="Google Shape;413;p39"/>
              <p:cNvCxnSpPr/>
              <p:nvPr/>
            </p:nvCxnSpPr>
            <p:spPr>
              <a:xfrm rot="10800000">
                <a:off x="362" y="2387"/>
                <a:ext cx="22" cy="91"/>
              </a:xfrm>
              <a:prstGeom prst="straightConnector1">
                <a:avLst/>
              </a:prstGeom>
              <a:noFill/>
              <a:ln cap="flat" cmpd="sng" w="15875">
                <a:solidFill>
                  <a:schemeClr val="lt1"/>
                </a:solidFill>
                <a:prstDash val="solid"/>
                <a:miter lim="800000"/>
                <a:headEnd len="med" w="med" type="none"/>
                <a:tailEnd len="med" w="med" type="none"/>
              </a:ln>
            </p:spPr>
          </p:cxnSp>
          <p:cxnSp>
            <p:nvCxnSpPr>
              <p:cNvPr id="414" name="Google Shape;414;p39"/>
              <p:cNvCxnSpPr/>
              <p:nvPr/>
            </p:nvCxnSpPr>
            <p:spPr>
              <a:xfrm rot="10800000">
                <a:off x="385" y="2478"/>
                <a:ext cx="408" cy="476"/>
              </a:xfrm>
              <a:prstGeom prst="straightConnector1">
                <a:avLst/>
              </a:prstGeom>
              <a:noFill/>
              <a:ln cap="flat" cmpd="sng" w="15875">
                <a:solidFill>
                  <a:schemeClr val="lt1"/>
                </a:solidFill>
                <a:prstDash val="solid"/>
                <a:miter lim="800000"/>
                <a:headEnd len="med" w="med" type="none"/>
                <a:tailEnd len="med" w="med" type="none"/>
              </a:ln>
            </p:spPr>
          </p:cxnSp>
          <p:cxnSp>
            <p:nvCxnSpPr>
              <p:cNvPr id="415" name="Google Shape;415;p39"/>
              <p:cNvCxnSpPr/>
              <p:nvPr/>
            </p:nvCxnSpPr>
            <p:spPr>
              <a:xfrm rot="10800000">
                <a:off x="1156" y="1661"/>
                <a:ext cx="453" cy="432"/>
              </a:xfrm>
              <a:prstGeom prst="straightConnector1">
                <a:avLst/>
              </a:prstGeom>
              <a:noFill/>
              <a:ln cap="flat" cmpd="sng" w="15875">
                <a:solidFill>
                  <a:schemeClr val="lt1"/>
                </a:solidFill>
                <a:prstDash val="solid"/>
                <a:miter lim="800000"/>
                <a:headEnd len="med" w="med" type="none"/>
                <a:tailEnd len="med" w="med" type="none"/>
              </a:ln>
            </p:spPr>
          </p:cxnSp>
          <p:cxnSp>
            <p:nvCxnSpPr>
              <p:cNvPr id="416" name="Google Shape;416;p39"/>
              <p:cNvCxnSpPr/>
              <p:nvPr/>
            </p:nvCxnSpPr>
            <p:spPr>
              <a:xfrm flipH="1" rot="10800000">
                <a:off x="362" y="2093"/>
                <a:ext cx="45" cy="317"/>
              </a:xfrm>
              <a:prstGeom prst="straightConnector1">
                <a:avLst/>
              </a:prstGeom>
              <a:noFill/>
              <a:ln cap="flat" cmpd="sng" w="15875">
                <a:solidFill>
                  <a:schemeClr val="lt1"/>
                </a:solidFill>
                <a:prstDash val="solid"/>
                <a:miter lim="800000"/>
                <a:headEnd len="med" w="med" type="none"/>
                <a:tailEnd len="med" w="med" type="none"/>
              </a:ln>
            </p:spPr>
          </p:cxnSp>
          <p:cxnSp>
            <p:nvCxnSpPr>
              <p:cNvPr id="417" name="Google Shape;417;p39"/>
              <p:cNvCxnSpPr/>
              <p:nvPr/>
            </p:nvCxnSpPr>
            <p:spPr>
              <a:xfrm flipH="1" rot="10800000">
                <a:off x="407" y="1979"/>
                <a:ext cx="114" cy="113"/>
              </a:xfrm>
              <a:prstGeom prst="straightConnector1">
                <a:avLst/>
              </a:prstGeom>
              <a:noFill/>
              <a:ln cap="flat" cmpd="sng" w="15875">
                <a:solidFill>
                  <a:schemeClr val="lt1"/>
                </a:solidFill>
                <a:prstDash val="solid"/>
                <a:miter lim="800000"/>
                <a:headEnd len="med" w="med" type="none"/>
                <a:tailEnd len="med" w="med" type="none"/>
              </a:ln>
            </p:spPr>
          </p:cxnSp>
          <p:cxnSp>
            <p:nvCxnSpPr>
              <p:cNvPr id="418" name="Google Shape;418;p39"/>
              <p:cNvCxnSpPr/>
              <p:nvPr/>
            </p:nvCxnSpPr>
            <p:spPr>
              <a:xfrm flipH="1" rot="10800000">
                <a:off x="679" y="1684"/>
                <a:ext cx="114" cy="113"/>
              </a:xfrm>
              <a:prstGeom prst="straightConnector1">
                <a:avLst/>
              </a:prstGeom>
              <a:noFill/>
              <a:ln cap="flat" cmpd="sng" w="15875">
                <a:solidFill>
                  <a:schemeClr val="lt1"/>
                </a:solidFill>
                <a:prstDash val="solid"/>
                <a:miter lim="800000"/>
                <a:headEnd len="med" w="med" type="none"/>
                <a:tailEnd len="med" w="med" type="none"/>
              </a:ln>
            </p:spPr>
          </p:cxnSp>
          <p:cxnSp>
            <p:nvCxnSpPr>
              <p:cNvPr id="419" name="Google Shape;419;p39"/>
              <p:cNvCxnSpPr/>
              <p:nvPr/>
            </p:nvCxnSpPr>
            <p:spPr>
              <a:xfrm flipH="1" rot="10800000">
                <a:off x="792" y="1639"/>
                <a:ext cx="318" cy="45"/>
              </a:xfrm>
              <a:prstGeom prst="straightConnector1">
                <a:avLst/>
              </a:prstGeom>
              <a:noFill/>
              <a:ln cap="flat" cmpd="sng" w="15875">
                <a:solidFill>
                  <a:schemeClr val="lt1"/>
                </a:solidFill>
                <a:prstDash val="solid"/>
                <a:miter lim="800000"/>
                <a:headEnd len="med" w="med" type="none"/>
                <a:tailEnd len="med" w="med" type="none"/>
              </a:ln>
            </p:spPr>
          </p:cxnSp>
          <p:cxnSp>
            <p:nvCxnSpPr>
              <p:cNvPr id="420" name="Google Shape;420;p39"/>
              <p:cNvCxnSpPr/>
              <p:nvPr/>
            </p:nvCxnSpPr>
            <p:spPr>
              <a:xfrm rot="10800000">
                <a:off x="680" y="1797"/>
                <a:ext cx="45" cy="91"/>
              </a:xfrm>
              <a:prstGeom prst="straightConnector1">
                <a:avLst/>
              </a:prstGeom>
              <a:noFill/>
              <a:ln cap="flat" cmpd="sng" w="15875">
                <a:solidFill>
                  <a:schemeClr val="lt1"/>
                </a:solidFill>
                <a:prstDash val="solid"/>
                <a:miter lim="800000"/>
                <a:headEnd len="med" w="med" type="none"/>
                <a:tailEnd len="med" w="med" type="none"/>
              </a:ln>
            </p:spPr>
          </p:cxnSp>
          <p:cxnSp>
            <p:nvCxnSpPr>
              <p:cNvPr id="421" name="Google Shape;421;p39"/>
              <p:cNvCxnSpPr/>
              <p:nvPr/>
            </p:nvCxnSpPr>
            <p:spPr>
              <a:xfrm rot="10800000">
                <a:off x="521" y="1979"/>
                <a:ext cx="69" cy="45"/>
              </a:xfrm>
              <a:prstGeom prst="straightConnector1">
                <a:avLst/>
              </a:prstGeom>
              <a:noFill/>
              <a:ln cap="flat" cmpd="sng" w="15875">
                <a:solidFill>
                  <a:schemeClr val="lt1"/>
                </a:solidFill>
                <a:prstDash val="solid"/>
                <a:miter lim="800000"/>
                <a:headEnd len="med" w="med" type="none"/>
                <a:tailEnd len="med" w="med" type="none"/>
              </a:ln>
            </p:spPr>
          </p:cxnSp>
        </p:grpSp>
        <p:cxnSp>
          <p:nvCxnSpPr>
            <p:cNvPr id="422" name="Google Shape;422;p39"/>
            <p:cNvCxnSpPr/>
            <p:nvPr/>
          </p:nvCxnSpPr>
          <p:spPr>
            <a:xfrm flipH="1">
              <a:off x="2087" y="1638"/>
              <a:ext cx="45" cy="23"/>
            </a:xfrm>
            <a:prstGeom prst="straightConnector1">
              <a:avLst/>
            </a:prstGeom>
            <a:noFill/>
            <a:ln cap="flat" cmpd="sng" w="15875">
              <a:solidFill>
                <a:schemeClr val="lt1"/>
              </a:solidFill>
              <a:prstDash val="solid"/>
              <a:miter lim="800000"/>
              <a:headEnd len="med" w="med" type="none"/>
              <a:tailEnd len="med" w="med" type="none"/>
            </a:ln>
          </p:spPr>
        </p:cxnSp>
        <p:cxnSp>
          <p:nvCxnSpPr>
            <p:cNvPr id="423" name="Google Shape;423;p39"/>
            <p:cNvCxnSpPr/>
            <p:nvPr/>
          </p:nvCxnSpPr>
          <p:spPr>
            <a:xfrm flipH="1" rot="10800000">
              <a:off x="2948" y="754"/>
              <a:ext cx="23" cy="23"/>
            </a:xfrm>
            <a:prstGeom prst="straightConnector1">
              <a:avLst/>
            </a:prstGeom>
            <a:noFill/>
            <a:ln cap="flat" cmpd="sng" w="15875">
              <a:solidFill>
                <a:schemeClr val="lt1"/>
              </a:solidFill>
              <a:prstDash val="solid"/>
              <a:miter lim="800000"/>
              <a:headEnd len="med" w="med" type="none"/>
              <a:tailEnd len="med" w="med" type="none"/>
            </a:ln>
          </p:spPr>
        </p:cxnSp>
      </p:grpSp>
      <p:grpSp>
        <p:nvGrpSpPr>
          <p:cNvPr id="424" name="Google Shape;424;p39"/>
          <p:cNvGrpSpPr/>
          <p:nvPr/>
        </p:nvGrpSpPr>
        <p:grpSpPr>
          <a:xfrm>
            <a:off x="3471862" y="1271587"/>
            <a:ext cx="3095625" cy="2914650"/>
            <a:chOff x="998" y="800"/>
            <a:chExt cx="1950" cy="1836"/>
          </a:xfrm>
        </p:grpSpPr>
        <p:cxnSp>
          <p:nvCxnSpPr>
            <p:cNvPr id="425" name="Google Shape;425;p39"/>
            <p:cNvCxnSpPr/>
            <p:nvPr/>
          </p:nvCxnSpPr>
          <p:spPr>
            <a:xfrm flipH="1">
              <a:off x="1927" y="1752"/>
              <a:ext cx="1021" cy="884"/>
            </a:xfrm>
            <a:prstGeom prst="straightConnector1">
              <a:avLst/>
            </a:prstGeom>
            <a:noFill/>
            <a:ln cap="flat" cmpd="sng" w="12700">
              <a:solidFill>
                <a:srgbClr val="FF9900"/>
              </a:solidFill>
              <a:prstDash val="solid"/>
              <a:miter lim="800000"/>
              <a:headEnd len="med" w="med" type="none"/>
              <a:tailEnd len="med" w="med" type="none"/>
            </a:ln>
          </p:spPr>
        </p:cxnSp>
        <p:cxnSp>
          <p:nvCxnSpPr>
            <p:cNvPr id="426" name="Google Shape;426;p39"/>
            <p:cNvCxnSpPr/>
            <p:nvPr/>
          </p:nvCxnSpPr>
          <p:spPr>
            <a:xfrm flipH="1">
              <a:off x="998" y="800"/>
              <a:ext cx="725" cy="657"/>
            </a:xfrm>
            <a:prstGeom prst="straightConnector1">
              <a:avLst/>
            </a:prstGeom>
            <a:noFill/>
            <a:ln cap="flat" cmpd="sng" w="12700">
              <a:solidFill>
                <a:srgbClr val="FF9900"/>
              </a:solidFill>
              <a:prstDash val="solid"/>
              <a:miter lim="800000"/>
              <a:headEnd len="med" w="med" type="none"/>
              <a:tailEnd len="med" w="med" type="none"/>
            </a:ln>
          </p:spPr>
        </p:cxnSp>
        <p:cxnSp>
          <p:nvCxnSpPr>
            <p:cNvPr id="427" name="Google Shape;427;p39"/>
            <p:cNvCxnSpPr/>
            <p:nvPr/>
          </p:nvCxnSpPr>
          <p:spPr>
            <a:xfrm>
              <a:off x="1519" y="2024"/>
              <a:ext cx="454" cy="590"/>
            </a:xfrm>
            <a:prstGeom prst="straightConnector1">
              <a:avLst/>
            </a:prstGeom>
            <a:noFill/>
            <a:ln cap="flat" cmpd="sng" w="9525">
              <a:solidFill>
                <a:srgbClr val="FF9900"/>
              </a:solidFill>
              <a:prstDash val="solid"/>
              <a:miter lim="800000"/>
              <a:headEnd len="med" w="med" type="none"/>
              <a:tailEnd len="med" w="med" type="triangle"/>
            </a:ln>
          </p:spPr>
        </p:cxnSp>
        <p:cxnSp>
          <p:nvCxnSpPr>
            <p:cNvPr id="428" name="Google Shape;428;p39"/>
            <p:cNvCxnSpPr/>
            <p:nvPr/>
          </p:nvCxnSpPr>
          <p:spPr>
            <a:xfrm rot="10800000">
              <a:off x="1043" y="1412"/>
              <a:ext cx="476" cy="612"/>
            </a:xfrm>
            <a:prstGeom prst="straightConnector1">
              <a:avLst/>
            </a:prstGeom>
            <a:noFill/>
            <a:ln cap="flat" cmpd="sng" w="9525">
              <a:solidFill>
                <a:srgbClr val="FF9900"/>
              </a:solidFill>
              <a:prstDash val="solid"/>
              <a:miter lim="800000"/>
              <a:headEnd len="med" w="med" type="none"/>
              <a:tailEnd len="med" w="med" type="triangle"/>
            </a:ln>
          </p:spPr>
        </p:cxnSp>
      </p:grpSp>
      <p:sp>
        <p:nvSpPr>
          <p:cNvPr id="429" name="Google Shape;429;p39"/>
          <p:cNvSpPr txBox="1"/>
          <p:nvPr/>
        </p:nvSpPr>
        <p:spPr>
          <a:xfrm rot="-2520000">
            <a:off x="5019675" y="1268412"/>
            <a:ext cx="739775"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993300"/>
              </a:buClr>
              <a:buSzPts val="1800"/>
              <a:buFont typeface="Arial"/>
              <a:buNone/>
            </a:pPr>
            <a:r>
              <a:rPr b="0" i="0" lang="en-US" sz="1800" u="none">
                <a:solidFill>
                  <a:srgbClr val="993300"/>
                </a:solidFill>
                <a:latin typeface="Arial"/>
                <a:ea typeface="Arial"/>
                <a:cs typeface="Arial"/>
                <a:sym typeface="Arial"/>
              </a:rPr>
              <a:t>Φ D</a:t>
            </a:r>
            <a:endParaRPr/>
          </a:p>
        </p:txBody>
      </p:sp>
      <p:sp>
        <p:nvSpPr>
          <p:cNvPr id="430" name="Google Shape;430;p39"/>
          <p:cNvSpPr txBox="1"/>
          <p:nvPr/>
        </p:nvSpPr>
        <p:spPr>
          <a:xfrm rot="3000000">
            <a:off x="4104481" y="3083718"/>
            <a:ext cx="828675"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993300"/>
              </a:buClr>
              <a:buSzPts val="1800"/>
              <a:buFont typeface="Arial"/>
              <a:buNone/>
            </a:pPr>
            <a:r>
              <a:rPr b="0" i="0" lang="en-US" sz="1800" u="none">
                <a:solidFill>
                  <a:srgbClr val="993300"/>
                </a:solidFill>
                <a:latin typeface="Arial"/>
                <a:ea typeface="Arial"/>
                <a:cs typeface="Arial"/>
                <a:sym typeface="Arial"/>
              </a:rPr>
              <a:t>≈ D</a:t>
            </a:r>
            <a:endParaRPr/>
          </a:p>
        </p:txBody>
      </p:sp>
      <p:grpSp>
        <p:nvGrpSpPr>
          <p:cNvPr id="431" name="Google Shape;431;p39"/>
          <p:cNvGrpSpPr/>
          <p:nvPr/>
        </p:nvGrpSpPr>
        <p:grpSpPr>
          <a:xfrm>
            <a:off x="3759200" y="512762"/>
            <a:ext cx="2881312" cy="2520950"/>
            <a:chOff x="1179" y="323"/>
            <a:chExt cx="1815" cy="1588"/>
          </a:xfrm>
        </p:grpSpPr>
        <p:grpSp>
          <p:nvGrpSpPr>
            <p:cNvPr id="432" name="Google Shape;432;p39"/>
            <p:cNvGrpSpPr/>
            <p:nvPr/>
          </p:nvGrpSpPr>
          <p:grpSpPr>
            <a:xfrm>
              <a:off x="1701" y="323"/>
              <a:ext cx="1293" cy="1361"/>
              <a:chOff x="181" y="1593"/>
              <a:chExt cx="1293" cy="1361"/>
            </a:xfrm>
          </p:grpSpPr>
          <p:grpSp>
            <p:nvGrpSpPr>
              <p:cNvPr id="433" name="Google Shape;433;p39"/>
              <p:cNvGrpSpPr/>
              <p:nvPr/>
            </p:nvGrpSpPr>
            <p:grpSpPr>
              <a:xfrm>
                <a:off x="181" y="1593"/>
                <a:ext cx="1247" cy="1361"/>
                <a:chOff x="612" y="1094"/>
                <a:chExt cx="1247" cy="1361"/>
              </a:xfrm>
            </p:grpSpPr>
            <p:grpSp>
              <p:nvGrpSpPr>
                <p:cNvPr id="434" name="Google Shape;434;p39"/>
                <p:cNvGrpSpPr/>
                <p:nvPr/>
              </p:nvGrpSpPr>
              <p:grpSpPr>
                <a:xfrm>
                  <a:off x="612" y="1094"/>
                  <a:ext cx="1247" cy="1315"/>
                  <a:chOff x="612" y="1525"/>
                  <a:chExt cx="1247" cy="1315"/>
                </a:xfrm>
              </p:grpSpPr>
              <p:cxnSp>
                <p:nvCxnSpPr>
                  <p:cNvPr id="435" name="Google Shape;435;p39"/>
                  <p:cNvCxnSpPr/>
                  <p:nvPr/>
                </p:nvCxnSpPr>
                <p:spPr>
                  <a:xfrm>
                    <a:off x="839" y="1912"/>
                    <a:ext cx="535" cy="521"/>
                  </a:xfrm>
                  <a:prstGeom prst="straightConnector1">
                    <a:avLst/>
                  </a:prstGeom>
                  <a:noFill/>
                  <a:ln cap="flat" cmpd="sng" w="15875">
                    <a:solidFill>
                      <a:srgbClr val="FF0000"/>
                    </a:solidFill>
                    <a:prstDash val="solid"/>
                    <a:miter lim="800000"/>
                    <a:headEnd len="med" w="med" type="none"/>
                    <a:tailEnd len="med" w="med" type="none"/>
                  </a:ln>
                </p:spPr>
              </p:cxnSp>
              <p:cxnSp>
                <p:nvCxnSpPr>
                  <p:cNvPr id="436" name="Google Shape;436;p39"/>
                  <p:cNvCxnSpPr/>
                  <p:nvPr/>
                </p:nvCxnSpPr>
                <p:spPr>
                  <a:xfrm>
                    <a:off x="973" y="1774"/>
                    <a:ext cx="534" cy="591"/>
                  </a:xfrm>
                  <a:prstGeom prst="straightConnector1">
                    <a:avLst/>
                  </a:prstGeom>
                  <a:noFill/>
                  <a:ln cap="flat" cmpd="sng" w="15875">
                    <a:solidFill>
                      <a:srgbClr val="FF0000"/>
                    </a:solidFill>
                    <a:prstDash val="solid"/>
                    <a:miter lim="800000"/>
                    <a:headEnd len="med" w="med" type="none"/>
                    <a:tailEnd len="med" w="med" type="none"/>
                  </a:ln>
                </p:spPr>
              </p:cxnSp>
              <p:sp>
                <p:nvSpPr>
                  <p:cNvPr id="437" name="Google Shape;437;p39"/>
                  <p:cNvSpPr/>
                  <p:nvPr/>
                </p:nvSpPr>
                <p:spPr>
                  <a:xfrm>
                    <a:off x="1362" y="2342"/>
                    <a:ext cx="145" cy="114"/>
                  </a:xfrm>
                  <a:custGeom>
                    <a:rect b="b" l="l" r="r" t="t"/>
                    <a:pathLst>
                      <a:path extrusionOk="0" h="233" w="259">
                        <a:moveTo>
                          <a:pt x="0" y="182"/>
                        </a:moveTo>
                        <a:cubicBezTo>
                          <a:pt x="43" y="207"/>
                          <a:pt x="86" y="233"/>
                          <a:pt x="126" y="224"/>
                        </a:cubicBezTo>
                        <a:cubicBezTo>
                          <a:pt x="166" y="215"/>
                          <a:pt x="222" y="163"/>
                          <a:pt x="238" y="126"/>
                        </a:cubicBezTo>
                        <a:cubicBezTo>
                          <a:pt x="254" y="89"/>
                          <a:pt x="259" y="117"/>
                          <a:pt x="224" y="0"/>
                        </a:cubicBezTo>
                      </a:path>
                    </a:pathLst>
                  </a:custGeom>
                  <a:noFill/>
                  <a:ln cap="flat" cmpd="sng" w="1587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cxnSp>
                <p:nvCxnSpPr>
                  <p:cNvPr id="438" name="Google Shape;438;p39"/>
                  <p:cNvCxnSpPr/>
                  <p:nvPr/>
                </p:nvCxnSpPr>
                <p:spPr>
                  <a:xfrm rot="10800000">
                    <a:off x="1360" y="1525"/>
                    <a:ext cx="46" cy="22"/>
                  </a:xfrm>
                  <a:prstGeom prst="straightConnector1">
                    <a:avLst/>
                  </a:prstGeom>
                  <a:noFill/>
                  <a:ln cap="flat" cmpd="sng" w="15875">
                    <a:solidFill>
                      <a:srgbClr val="FF0000"/>
                    </a:solidFill>
                    <a:prstDash val="solid"/>
                    <a:miter lim="800000"/>
                    <a:headEnd len="med" w="med" type="none"/>
                    <a:tailEnd len="med" w="med" type="none"/>
                  </a:ln>
                </p:spPr>
              </p:cxnSp>
              <p:cxnSp>
                <p:nvCxnSpPr>
                  <p:cNvPr id="439" name="Google Shape;439;p39"/>
                  <p:cNvCxnSpPr/>
                  <p:nvPr/>
                </p:nvCxnSpPr>
                <p:spPr>
                  <a:xfrm rot="10800000">
                    <a:off x="612" y="2273"/>
                    <a:ext cx="22" cy="91"/>
                  </a:xfrm>
                  <a:prstGeom prst="straightConnector1">
                    <a:avLst/>
                  </a:prstGeom>
                  <a:noFill/>
                  <a:ln cap="flat" cmpd="sng" w="15875">
                    <a:solidFill>
                      <a:srgbClr val="FF0000"/>
                    </a:solidFill>
                    <a:prstDash val="solid"/>
                    <a:miter lim="800000"/>
                    <a:headEnd len="med" w="med" type="none"/>
                    <a:tailEnd len="med" w="med" type="none"/>
                  </a:ln>
                </p:spPr>
              </p:cxnSp>
              <p:cxnSp>
                <p:nvCxnSpPr>
                  <p:cNvPr id="440" name="Google Shape;440;p39"/>
                  <p:cNvCxnSpPr/>
                  <p:nvPr/>
                </p:nvCxnSpPr>
                <p:spPr>
                  <a:xfrm rot="10800000">
                    <a:off x="635" y="2364"/>
                    <a:ext cx="408" cy="476"/>
                  </a:xfrm>
                  <a:prstGeom prst="straightConnector1">
                    <a:avLst/>
                  </a:prstGeom>
                  <a:noFill/>
                  <a:ln cap="flat" cmpd="sng" w="15875">
                    <a:solidFill>
                      <a:srgbClr val="FF0000"/>
                    </a:solidFill>
                    <a:prstDash val="solid"/>
                    <a:miter lim="800000"/>
                    <a:headEnd len="med" w="med" type="none"/>
                    <a:tailEnd len="med" w="med" type="none"/>
                  </a:ln>
                </p:spPr>
              </p:cxnSp>
              <p:cxnSp>
                <p:nvCxnSpPr>
                  <p:cNvPr id="441" name="Google Shape;441;p39"/>
                  <p:cNvCxnSpPr/>
                  <p:nvPr/>
                </p:nvCxnSpPr>
                <p:spPr>
                  <a:xfrm rot="10800000">
                    <a:off x="1406" y="1547"/>
                    <a:ext cx="453" cy="432"/>
                  </a:xfrm>
                  <a:prstGeom prst="straightConnector1">
                    <a:avLst/>
                  </a:prstGeom>
                  <a:noFill/>
                  <a:ln cap="flat" cmpd="sng" w="15875">
                    <a:solidFill>
                      <a:srgbClr val="FF0000"/>
                    </a:solidFill>
                    <a:prstDash val="solid"/>
                    <a:miter lim="800000"/>
                    <a:headEnd len="med" w="med" type="none"/>
                    <a:tailEnd len="med" w="med" type="none"/>
                  </a:ln>
                </p:spPr>
              </p:cxnSp>
              <p:cxnSp>
                <p:nvCxnSpPr>
                  <p:cNvPr id="442" name="Google Shape;442;p39"/>
                  <p:cNvCxnSpPr/>
                  <p:nvPr/>
                </p:nvCxnSpPr>
                <p:spPr>
                  <a:xfrm flipH="1" rot="10800000">
                    <a:off x="612" y="1979"/>
                    <a:ext cx="45" cy="317"/>
                  </a:xfrm>
                  <a:prstGeom prst="straightConnector1">
                    <a:avLst/>
                  </a:prstGeom>
                  <a:noFill/>
                  <a:ln cap="flat" cmpd="sng" w="15875">
                    <a:solidFill>
                      <a:srgbClr val="FF0000"/>
                    </a:solidFill>
                    <a:prstDash val="solid"/>
                    <a:miter lim="800000"/>
                    <a:headEnd len="med" w="med" type="none"/>
                    <a:tailEnd len="med" w="med" type="none"/>
                  </a:ln>
                </p:spPr>
              </p:cxnSp>
              <p:cxnSp>
                <p:nvCxnSpPr>
                  <p:cNvPr id="443" name="Google Shape;443;p39"/>
                  <p:cNvCxnSpPr/>
                  <p:nvPr/>
                </p:nvCxnSpPr>
                <p:spPr>
                  <a:xfrm flipH="1" rot="10800000">
                    <a:off x="657" y="1865"/>
                    <a:ext cx="114" cy="113"/>
                  </a:xfrm>
                  <a:prstGeom prst="straightConnector1">
                    <a:avLst/>
                  </a:prstGeom>
                  <a:noFill/>
                  <a:ln cap="flat" cmpd="sng" w="15875">
                    <a:solidFill>
                      <a:srgbClr val="FF0000"/>
                    </a:solidFill>
                    <a:prstDash val="solid"/>
                    <a:miter lim="800000"/>
                    <a:headEnd len="med" w="med" type="none"/>
                    <a:tailEnd len="med" w="med" type="none"/>
                  </a:ln>
                </p:spPr>
              </p:cxnSp>
              <p:cxnSp>
                <p:nvCxnSpPr>
                  <p:cNvPr id="444" name="Google Shape;444;p39"/>
                  <p:cNvCxnSpPr/>
                  <p:nvPr/>
                </p:nvCxnSpPr>
                <p:spPr>
                  <a:xfrm flipH="1" rot="10800000">
                    <a:off x="929" y="1570"/>
                    <a:ext cx="114" cy="113"/>
                  </a:xfrm>
                  <a:prstGeom prst="straightConnector1">
                    <a:avLst/>
                  </a:prstGeom>
                  <a:noFill/>
                  <a:ln cap="flat" cmpd="sng" w="15875">
                    <a:solidFill>
                      <a:srgbClr val="FF0000"/>
                    </a:solidFill>
                    <a:prstDash val="solid"/>
                    <a:miter lim="800000"/>
                    <a:headEnd len="med" w="med" type="none"/>
                    <a:tailEnd len="med" w="med" type="none"/>
                  </a:ln>
                </p:spPr>
              </p:cxnSp>
              <p:cxnSp>
                <p:nvCxnSpPr>
                  <p:cNvPr id="445" name="Google Shape;445;p39"/>
                  <p:cNvCxnSpPr/>
                  <p:nvPr/>
                </p:nvCxnSpPr>
                <p:spPr>
                  <a:xfrm flipH="1" rot="10800000">
                    <a:off x="1042" y="1525"/>
                    <a:ext cx="318" cy="45"/>
                  </a:xfrm>
                  <a:prstGeom prst="straightConnector1">
                    <a:avLst/>
                  </a:prstGeom>
                  <a:noFill/>
                  <a:ln cap="flat" cmpd="sng" w="15875">
                    <a:solidFill>
                      <a:srgbClr val="FF0000"/>
                    </a:solidFill>
                    <a:prstDash val="solid"/>
                    <a:miter lim="800000"/>
                    <a:headEnd len="med" w="med" type="none"/>
                    <a:tailEnd len="med" w="med" type="none"/>
                  </a:ln>
                </p:spPr>
              </p:cxnSp>
              <p:cxnSp>
                <p:nvCxnSpPr>
                  <p:cNvPr id="446" name="Google Shape;446;p39"/>
                  <p:cNvCxnSpPr/>
                  <p:nvPr/>
                </p:nvCxnSpPr>
                <p:spPr>
                  <a:xfrm rot="10800000">
                    <a:off x="930" y="1683"/>
                    <a:ext cx="45" cy="91"/>
                  </a:xfrm>
                  <a:prstGeom prst="straightConnector1">
                    <a:avLst/>
                  </a:prstGeom>
                  <a:noFill/>
                  <a:ln cap="flat" cmpd="sng" w="15875">
                    <a:solidFill>
                      <a:srgbClr val="FF0000"/>
                    </a:solidFill>
                    <a:prstDash val="solid"/>
                    <a:miter lim="800000"/>
                    <a:headEnd len="med" w="med" type="none"/>
                    <a:tailEnd len="med" w="med" type="none"/>
                  </a:ln>
                </p:spPr>
              </p:cxnSp>
              <p:cxnSp>
                <p:nvCxnSpPr>
                  <p:cNvPr id="447" name="Google Shape;447;p39"/>
                  <p:cNvCxnSpPr/>
                  <p:nvPr/>
                </p:nvCxnSpPr>
                <p:spPr>
                  <a:xfrm rot="10800000">
                    <a:off x="771" y="1865"/>
                    <a:ext cx="69" cy="45"/>
                  </a:xfrm>
                  <a:prstGeom prst="straightConnector1">
                    <a:avLst/>
                  </a:prstGeom>
                  <a:noFill/>
                  <a:ln cap="flat" cmpd="sng" w="15875">
                    <a:solidFill>
                      <a:srgbClr val="FF0000"/>
                    </a:solidFill>
                    <a:prstDash val="solid"/>
                    <a:miter lim="800000"/>
                    <a:headEnd len="med" w="med" type="none"/>
                    <a:tailEnd len="med" w="med" type="none"/>
                  </a:ln>
                </p:spPr>
              </p:cxnSp>
            </p:grpSp>
            <p:cxnSp>
              <p:nvCxnSpPr>
                <p:cNvPr id="448" name="Google Shape;448;p39"/>
                <p:cNvCxnSpPr/>
                <p:nvPr/>
              </p:nvCxnSpPr>
              <p:spPr>
                <a:xfrm flipH="1">
                  <a:off x="998" y="2409"/>
                  <a:ext cx="45" cy="46"/>
                </a:xfrm>
                <a:prstGeom prst="straightConnector1">
                  <a:avLst/>
                </a:prstGeom>
                <a:noFill/>
                <a:ln cap="flat" cmpd="sng" w="15875">
                  <a:solidFill>
                    <a:srgbClr val="FF0000"/>
                  </a:solidFill>
                  <a:prstDash val="solid"/>
                  <a:miter lim="800000"/>
                  <a:headEnd len="med" w="med" type="none"/>
                  <a:tailEnd len="med" w="med" type="none"/>
                </a:ln>
              </p:spPr>
            </p:cxnSp>
          </p:grpSp>
          <p:cxnSp>
            <p:nvCxnSpPr>
              <p:cNvPr id="449" name="Google Shape;449;p39"/>
              <p:cNvCxnSpPr/>
              <p:nvPr/>
            </p:nvCxnSpPr>
            <p:spPr>
              <a:xfrm flipH="1" rot="10800000">
                <a:off x="1429" y="2001"/>
                <a:ext cx="45" cy="46"/>
              </a:xfrm>
              <a:prstGeom prst="straightConnector1">
                <a:avLst/>
              </a:prstGeom>
              <a:noFill/>
              <a:ln cap="flat" cmpd="sng" w="15875">
                <a:solidFill>
                  <a:srgbClr val="FF0000"/>
                </a:solidFill>
                <a:prstDash val="solid"/>
                <a:miter lim="800000"/>
                <a:headEnd len="med" w="med" type="none"/>
                <a:tailEnd len="med" w="med" type="none"/>
              </a:ln>
            </p:spPr>
          </p:cxnSp>
        </p:grpSp>
        <p:grpSp>
          <p:nvGrpSpPr>
            <p:cNvPr id="450" name="Google Shape;450;p39"/>
            <p:cNvGrpSpPr/>
            <p:nvPr/>
          </p:nvGrpSpPr>
          <p:grpSpPr>
            <a:xfrm>
              <a:off x="1179" y="799"/>
              <a:ext cx="1270" cy="1112"/>
              <a:chOff x="1179" y="799"/>
              <a:chExt cx="1270" cy="1112"/>
            </a:xfrm>
          </p:grpSpPr>
          <p:grpSp>
            <p:nvGrpSpPr>
              <p:cNvPr id="451" name="Google Shape;451;p39"/>
              <p:cNvGrpSpPr/>
              <p:nvPr/>
            </p:nvGrpSpPr>
            <p:grpSpPr>
              <a:xfrm>
                <a:off x="1224" y="1230"/>
                <a:ext cx="1225" cy="681"/>
                <a:chOff x="1224" y="1230"/>
                <a:chExt cx="1225" cy="681"/>
              </a:xfrm>
            </p:grpSpPr>
            <p:cxnSp>
              <p:nvCxnSpPr>
                <p:cNvPr id="452" name="Google Shape;452;p39"/>
                <p:cNvCxnSpPr/>
                <p:nvPr/>
              </p:nvCxnSpPr>
              <p:spPr>
                <a:xfrm flipH="1">
                  <a:off x="1655" y="1230"/>
                  <a:ext cx="794" cy="681"/>
                </a:xfrm>
                <a:prstGeom prst="straightConnector1">
                  <a:avLst/>
                </a:prstGeom>
                <a:noFill/>
                <a:ln cap="flat" cmpd="sng" w="12700">
                  <a:solidFill>
                    <a:srgbClr val="FF0000"/>
                  </a:solidFill>
                  <a:prstDash val="solid"/>
                  <a:miter lim="800000"/>
                  <a:headEnd len="med" w="med" type="none"/>
                  <a:tailEnd len="med" w="med" type="none"/>
                </a:ln>
              </p:spPr>
            </p:cxnSp>
            <p:grpSp>
              <p:nvGrpSpPr>
                <p:cNvPr id="453" name="Google Shape;453;p39"/>
                <p:cNvGrpSpPr/>
                <p:nvPr/>
              </p:nvGrpSpPr>
              <p:grpSpPr>
                <a:xfrm>
                  <a:off x="1224" y="1253"/>
                  <a:ext cx="477" cy="612"/>
                  <a:chOff x="1043" y="1412"/>
                  <a:chExt cx="975" cy="1270"/>
                </a:xfrm>
              </p:grpSpPr>
              <p:cxnSp>
                <p:nvCxnSpPr>
                  <p:cNvPr id="454" name="Google Shape;454;p39"/>
                  <p:cNvCxnSpPr/>
                  <p:nvPr/>
                </p:nvCxnSpPr>
                <p:spPr>
                  <a:xfrm>
                    <a:off x="1519" y="2024"/>
                    <a:ext cx="499" cy="658"/>
                  </a:xfrm>
                  <a:prstGeom prst="straightConnector1">
                    <a:avLst/>
                  </a:prstGeom>
                  <a:noFill/>
                  <a:ln cap="flat" cmpd="sng" w="9525">
                    <a:solidFill>
                      <a:srgbClr val="FF0000"/>
                    </a:solidFill>
                    <a:prstDash val="solid"/>
                    <a:miter lim="800000"/>
                    <a:headEnd len="med" w="med" type="none"/>
                    <a:tailEnd len="med" w="med" type="triangle"/>
                  </a:ln>
                </p:spPr>
              </p:cxnSp>
              <p:cxnSp>
                <p:nvCxnSpPr>
                  <p:cNvPr id="455" name="Google Shape;455;p39"/>
                  <p:cNvCxnSpPr/>
                  <p:nvPr/>
                </p:nvCxnSpPr>
                <p:spPr>
                  <a:xfrm rot="10800000">
                    <a:off x="1043" y="1412"/>
                    <a:ext cx="476" cy="612"/>
                  </a:xfrm>
                  <a:prstGeom prst="straightConnector1">
                    <a:avLst/>
                  </a:prstGeom>
                  <a:noFill/>
                  <a:ln cap="flat" cmpd="sng" w="9525">
                    <a:solidFill>
                      <a:srgbClr val="FF0000"/>
                    </a:solidFill>
                    <a:prstDash val="solid"/>
                    <a:miter lim="800000"/>
                    <a:headEnd len="med" w="med" type="none"/>
                    <a:tailEnd len="med" w="med" type="triangle"/>
                  </a:ln>
                </p:spPr>
              </p:cxnSp>
            </p:grpSp>
          </p:grpSp>
          <p:cxnSp>
            <p:nvCxnSpPr>
              <p:cNvPr id="456" name="Google Shape;456;p39"/>
              <p:cNvCxnSpPr/>
              <p:nvPr/>
            </p:nvCxnSpPr>
            <p:spPr>
              <a:xfrm flipH="1">
                <a:off x="1179" y="799"/>
                <a:ext cx="544" cy="499"/>
              </a:xfrm>
              <a:prstGeom prst="straightConnector1">
                <a:avLst/>
              </a:prstGeom>
              <a:noFill/>
              <a:ln cap="flat" cmpd="sng" w="12700">
                <a:solidFill>
                  <a:srgbClr val="FF0000"/>
                </a:solidFill>
                <a:prstDash val="solid"/>
                <a:miter lim="800000"/>
                <a:headEnd len="med" w="med" type="none"/>
                <a:tailEnd len="med" w="med" type="none"/>
              </a:ln>
            </p:spPr>
          </p:cxnSp>
        </p:grpSp>
        <p:sp>
          <p:nvSpPr>
            <p:cNvPr id="457" name="Google Shape;457;p39"/>
            <p:cNvSpPr txBox="1"/>
            <p:nvPr/>
          </p:nvSpPr>
          <p:spPr>
            <a:xfrm rot="3000000">
              <a:off x="1351" y="1489"/>
              <a:ext cx="522" cy="2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993300"/>
                </a:buClr>
                <a:buSzPts val="1800"/>
                <a:buFont typeface="Arial"/>
                <a:buNone/>
              </a:pPr>
              <a:r>
                <a:rPr b="0" i="0" lang="en-US" sz="1800" u="none">
                  <a:solidFill>
                    <a:srgbClr val="993300"/>
                  </a:solidFill>
                  <a:latin typeface="Arial"/>
                  <a:ea typeface="Arial"/>
                  <a:cs typeface="Arial"/>
                  <a:sym typeface="Arial"/>
                </a:rPr>
                <a:t>≈ D/2</a:t>
              </a:r>
              <a:endParaRPr/>
            </a:p>
          </p:txBody>
        </p:sp>
      </p:grpSp>
      <p:pic>
        <p:nvPicPr>
          <p:cNvPr id="458" name="Google Shape;458;p39"/>
          <p:cNvPicPr preferRelativeResize="0"/>
          <p:nvPr/>
        </p:nvPicPr>
        <p:blipFill rotWithShape="1">
          <a:blip r:embed="rId4">
            <a:alphaModFix/>
          </a:blip>
          <a:srcRect b="0" l="0" r="0" t="0"/>
          <a:stretch/>
        </p:blipFill>
        <p:spPr>
          <a:xfrm>
            <a:off x="215900" y="1196975"/>
            <a:ext cx="3195637" cy="3816350"/>
          </a:xfrm>
          <a:prstGeom prst="rect">
            <a:avLst/>
          </a:prstGeom>
          <a:noFill/>
          <a:ln>
            <a:noFill/>
          </a:ln>
        </p:spPr>
      </p:pic>
      <p:sp>
        <p:nvSpPr>
          <p:cNvPr id="459" name="Google Shape;459;p39"/>
          <p:cNvSpPr txBox="1"/>
          <p:nvPr/>
        </p:nvSpPr>
        <p:spPr>
          <a:xfrm>
            <a:off x="1042987" y="692150"/>
            <a:ext cx="21590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9900"/>
              </a:buClr>
              <a:buSzPts val="2400"/>
              <a:buFont typeface="Arial"/>
              <a:buNone/>
            </a:pPr>
            <a:r>
              <a:rPr b="1" i="0" lang="en-US" sz="2400" u="none">
                <a:solidFill>
                  <a:srgbClr val="FF9900"/>
                </a:solidFill>
                <a:latin typeface="Arial"/>
                <a:ea typeface="Arial"/>
                <a:cs typeface="Arial"/>
                <a:sym typeface="Arial"/>
              </a:rPr>
              <a:t>How Short?</a:t>
            </a:r>
            <a:endParaRPr/>
          </a:p>
        </p:txBody>
      </p:sp>
      <p:sp>
        <p:nvSpPr>
          <p:cNvPr id="460" name="Google Shape;460;p39"/>
          <p:cNvSpPr txBox="1"/>
          <p:nvPr/>
        </p:nvSpPr>
        <p:spPr>
          <a:xfrm>
            <a:off x="215900" y="5049837"/>
            <a:ext cx="3240087" cy="1069975"/>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FFFF00"/>
              </a:buClr>
              <a:buSzPts val="1600"/>
              <a:buFont typeface="Arial"/>
              <a:buNone/>
            </a:pPr>
            <a:r>
              <a:rPr b="0" i="0" lang="en-US" sz="1600" u="none">
                <a:solidFill>
                  <a:srgbClr val="FFFF00"/>
                </a:solidFill>
                <a:latin typeface="Arial"/>
                <a:ea typeface="Arial"/>
                <a:cs typeface="Arial"/>
                <a:sym typeface="Arial"/>
              </a:rPr>
              <a:t>A radiograph of a coronal section from the proximal femur, showing trabecular orientation along the principal stress trajectory</a:t>
            </a:r>
            <a:endParaRPr/>
          </a:p>
        </p:txBody>
      </p:sp>
      <p:sp>
        <p:nvSpPr>
          <p:cNvPr id="461" name="Google Shape;461;p39"/>
          <p:cNvSpPr txBox="1"/>
          <p:nvPr/>
        </p:nvSpPr>
        <p:spPr>
          <a:xfrm>
            <a:off x="4391025" y="6021387"/>
            <a:ext cx="4357687"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600"/>
              <a:buFont typeface="Arial"/>
              <a:buNone/>
            </a:pPr>
            <a:r>
              <a:rPr b="0" i="0" lang="en-US" sz="1600" u="none">
                <a:solidFill>
                  <a:srgbClr val="FFFF00"/>
                </a:solidFill>
                <a:latin typeface="Arial"/>
                <a:ea typeface="Arial"/>
                <a:cs typeface="Arial"/>
                <a:sym typeface="Arial"/>
              </a:rPr>
              <a:t>Von Mises stress distribution in intact femur</a:t>
            </a:r>
            <a:endParaRPr/>
          </a:p>
        </p:txBody>
      </p:sp>
      <p:sp>
        <p:nvSpPr>
          <p:cNvPr id="462" name="Google Shape;462;p39"/>
          <p:cNvSpPr txBox="1"/>
          <p:nvPr/>
        </p:nvSpPr>
        <p:spPr>
          <a:xfrm>
            <a:off x="468312" y="115887"/>
            <a:ext cx="3059112"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66"/>
              </a:buClr>
              <a:buSzPts val="2400"/>
              <a:buFont typeface="Arial"/>
              <a:buNone/>
            </a:pPr>
            <a:r>
              <a:rPr b="1" i="0" lang="en-US" sz="2400" u="none">
                <a:solidFill>
                  <a:srgbClr val="FFCC66"/>
                </a:solidFill>
                <a:latin typeface="Arial"/>
                <a:ea typeface="Arial"/>
                <a:cs typeface="Arial"/>
                <a:sym typeface="Arial"/>
              </a:rPr>
              <a:t>Conceptual Design</a:t>
            </a:r>
            <a:endParaRPr/>
          </a:p>
        </p:txBody>
      </p:sp>
      <p:grpSp>
        <p:nvGrpSpPr>
          <p:cNvPr id="463" name="Google Shape;463;p39"/>
          <p:cNvGrpSpPr/>
          <p:nvPr/>
        </p:nvGrpSpPr>
        <p:grpSpPr>
          <a:xfrm>
            <a:off x="5976937" y="549275"/>
            <a:ext cx="2735262" cy="1403350"/>
            <a:chOff x="3765" y="346"/>
            <a:chExt cx="1723" cy="884"/>
          </a:xfrm>
        </p:grpSpPr>
        <p:cxnSp>
          <p:nvCxnSpPr>
            <p:cNvPr id="464" name="Google Shape;464;p39"/>
            <p:cNvCxnSpPr/>
            <p:nvPr/>
          </p:nvCxnSpPr>
          <p:spPr>
            <a:xfrm flipH="1" rot="10800000">
              <a:off x="4195" y="527"/>
              <a:ext cx="227" cy="204"/>
            </a:xfrm>
            <a:prstGeom prst="straightConnector1">
              <a:avLst/>
            </a:prstGeom>
            <a:noFill/>
            <a:ln cap="flat" cmpd="sng" w="9525">
              <a:solidFill>
                <a:schemeClr val="dk1"/>
              </a:solidFill>
              <a:prstDash val="solid"/>
              <a:miter lim="800000"/>
              <a:headEnd len="med" w="med" type="none"/>
              <a:tailEnd len="med" w="med" type="none"/>
            </a:ln>
          </p:spPr>
        </p:cxnSp>
        <p:cxnSp>
          <p:nvCxnSpPr>
            <p:cNvPr id="465" name="Google Shape;465;p39"/>
            <p:cNvCxnSpPr/>
            <p:nvPr/>
          </p:nvCxnSpPr>
          <p:spPr>
            <a:xfrm flipH="1" rot="10800000">
              <a:off x="3765" y="595"/>
              <a:ext cx="703" cy="635"/>
            </a:xfrm>
            <a:prstGeom prst="straightConnector1">
              <a:avLst/>
            </a:prstGeom>
            <a:noFill/>
            <a:ln cap="flat" cmpd="sng" w="9525">
              <a:solidFill>
                <a:schemeClr val="dk1"/>
              </a:solidFill>
              <a:prstDash val="solid"/>
              <a:miter lim="800000"/>
              <a:headEnd len="med" w="med" type="none"/>
              <a:tailEnd len="med" w="med" type="none"/>
            </a:ln>
          </p:spPr>
        </p:cxnSp>
        <p:cxnSp>
          <p:nvCxnSpPr>
            <p:cNvPr id="466" name="Google Shape;466;p39"/>
            <p:cNvCxnSpPr/>
            <p:nvPr/>
          </p:nvCxnSpPr>
          <p:spPr>
            <a:xfrm>
              <a:off x="4196" y="346"/>
              <a:ext cx="181" cy="226"/>
            </a:xfrm>
            <a:prstGeom prst="straightConnector1">
              <a:avLst/>
            </a:prstGeom>
            <a:noFill/>
            <a:ln cap="flat" cmpd="sng" w="9525">
              <a:solidFill>
                <a:schemeClr val="dk1"/>
              </a:solidFill>
              <a:prstDash val="solid"/>
              <a:miter lim="800000"/>
              <a:headEnd len="med" w="med" type="none"/>
              <a:tailEnd len="med" w="med" type="triangle"/>
            </a:ln>
          </p:spPr>
        </p:cxnSp>
        <p:cxnSp>
          <p:nvCxnSpPr>
            <p:cNvPr id="467" name="Google Shape;467;p39"/>
            <p:cNvCxnSpPr/>
            <p:nvPr/>
          </p:nvCxnSpPr>
          <p:spPr>
            <a:xfrm>
              <a:off x="4422" y="640"/>
              <a:ext cx="181" cy="226"/>
            </a:xfrm>
            <a:prstGeom prst="straightConnector1">
              <a:avLst/>
            </a:prstGeom>
            <a:noFill/>
            <a:ln cap="flat" cmpd="sng" w="9525">
              <a:solidFill>
                <a:schemeClr val="dk1"/>
              </a:solidFill>
              <a:prstDash val="solid"/>
              <a:miter lim="800000"/>
              <a:headEnd len="med" w="med" type="triangle"/>
              <a:tailEnd len="med" w="med" type="none"/>
            </a:ln>
          </p:spPr>
        </p:cxnSp>
        <p:sp>
          <p:nvSpPr>
            <p:cNvPr id="468" name="Google Shape;468;p39"/>
            <p:cNvSpPr txBox="1"/>
            <p:nvPr/>
          </p:nvSpPr>
          <p:spPr>
            <a:xfrm>
              <a:off x="4490" y="436"/>
              <a:ext cx="998" cy="2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clearance</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2"/>
          <p:cNvSpPr txBox="1"/>
          <p:nvPr/>
        </p:nvSpPr>
        <p:spPr>
          <a:xfrm>
            <a:off x="1731962" y="288925"/>
            <a:ext cx="7126287" cy="557212"/>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accent1"/>
              </a:buClr>
              <a:buSzPts val="3200"/>
              <a:buFont typeface="Arial Narrow"/>
              <a:buNone/>
            </a:pPr>
            <a:r>
              <a:rPr b="1" i="0" lang="en-US" sz="3200" u="none">
                <a:solidFill>
                  <a:schemeClr val="accent1"/>
                </a:solidFill>
                <a:latin typeface="Arial Narrow"/>
                <a:ea typeface="Arial Narrow"/>
                <a:cs typeface="Arial Narrow"/>
                <a:sym typeface="Arial Narrow"/>
              </a:rPr>
              <a:t>Indian Institute of Technology Kharagpur</a:t>
            </a:r>
            <a:endParaRPr/>
          </a:p>
        </p:txBody>
      </p:sp>
      <p:sp>
        <p:nvSpPr>
          <p:cNvPr id="147" name="Google Shape;147;p22"/>
          <p:cNvSpPr txBox="1"/>
          <p:nvPr/>
        </p:nvSpPr>
        <p:spPr>
          <a:xfrm>
            <a:off x="153987" y="1785937"/>
            <a:ext cx="4418012" cy="193833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2400"/>
              <a:buFont typeface="Arial Narrow"/>
              <a:buNone/>
            </a:pPr>
            <a:r>
              <a:rPr b="1" i="1" lang="en-US" sz="2400" u="none">
                <a:solidFill>
                  <a:srgbClr val="FFFF00"/>
                </a:solidFill>
                <a:latin typeface="Arial Narrow"/>
                <a:ea typeface="Arial Narrow"/>
                <a:cs typeface="Arial Narrow"/>
                <a:sym typeface="Arial Narrow"/>
              </a:rPr>
              <a:t>“Here in the place of that Hijli detention camp stands this fine monument of India, representing India’s urges, India’s future               in the making” </a:t>
            </a:r>
            <a:endParaRPr/>
          </a:p>
        </p:txBody>
      </p:sp>
      <p:pic>
        <p:nvPicPr>
          <p:cNvPr descr="386544280" id="148" name="Google Shape;148;p22"/>
          <p:cNvPicPr preferRelativeResize="0"/>
          <p:nvPr/>
        </p:nvPicPr>
        <p:blipFill rotWithShape="1">
          <a:blip r:embed="rId3">
            <a:alphaModFix/>
          </a:blip>
          <a:srcRect b="0" l="0" r="0" t="7347"/>
          <a:stretch/>
        </p:blipFill>
        <p:spPr>
          <a:xfrm>
            <a:off x="4643437" y="1714500"/>
            <a:ext cx="4500562" cy="2428875"/>
          </a:xfrm>
          <a:prstGeom prst="rect">
            <a:avLst/>
          </a:prstGeom>
          <a:noFill/>
          <a:ln>
            <a:noFill/>
          </a:ln>
          <a:effectLst>
            <a:outerShdw blurRad="63500" dir="2700000" dist="139700">
              <a:srgbClr val="666666">
                <a:alpha val="64705"/>
              </a:srgbClr>
            </a:outerShdw>
          </a:effectLst>
        </p:spPr>
      </p:pic>
      <p:pic>
        <p:nvPicPr>
          <p:cNvPr descr="IIT_Kharagpur_Logo (1).png" id="149" name="Google Shape;149;p22"/>
          <p:cNvPicPr preferRelativeResize="0"/>
          <p:nvPr/>
        </p:nvPicPr>
        <p:blipFill rotWithShape="1">
          <a:blip r:embed="rId4">
            <a:alphaModFix/>
          </a:blip>
          <a:srcRect b="0" l="0" r="0" t="0"/>
          <a:stretch/>
        </p:blipFill>
        <p:spPr>
          <a:xfrm>
            <a:off x="357187" y="214312"/>
            <a:ext cx="1012825" cy="1133475"/>
          </a:xfrm>
          <a:prstGeom prst="rect">
            <a:avLst/>
          </a:prstGeom>
          <a:noFill/>
          <a:ln>
            <a:noFill/>
          </a:ln>
        </p:spPr>
      </p:pic>
      <p:pic>
        <p:nvPicPr>
          <p:cNvPr descr="s4.jpg" id="150" name="Google Shape;150;p22"/>
          <p:cNvPicPr preferRelativeResize="0"/>
          <p:nvPr/>
        </p:nvPicPr>
        <p:blipFill rotWithShape="1">
          <a:blip r:embed="rId5">
            <a:alphaModFix/>
          </a:blip>
          <a:srcRect b="0" l="0" r="0" t="0"/>
          <a:stretch/>
        </p:blipFill>
        <p:spPr>
          <a:xfrm>
            <a:off x="4297362" y="4232275"/>
            <a:ext cx="4846637" cy="2044700"/>
          </a:xfrm>
          <a:prstGeom prst="rect">
            <a:avLst/>
          </a:prstGeom>
          <a:noFill/>
          <a:ln>
            <a:noFill/>
          </a:ln>
        </p:spPr>
      </p:pic>
      <p:pic>
        <p:nvPicPr>
          <p:cNvPr descr="s1.jpg" id="151" name="Google Shape;151;p22"/>
          <p:cNvPicPr preferRelativeResize="0"/>
          <p:nvPr/>
        </p:nvPicPr>
        <p:blipFill rotWithShape="1">
          <a:blip r:embed="rId6">
            <a:alphaModFix/>
          </a:blip>
          <a:srcRect b="0" l="0" r="0" t="0"/>
          <a:stretch/>
        </p:blipFill>
        <p:spPr>
          <a:xfrm>
            <a:off x="0" y="4232275"/>
            <a:ext cx="4994275" cy="2081212"/>
          </a:xfrm>
          <a:prstGeom prst="rect">
            <a:avLst/>
          </a:prstGeom>
          <a:noFill/>
          <a:ln>
            <a:noFill/>
          </a:ln>
          <a:effectLst>
            <a:outerShdw blurRad="63500" dir="2700000" dist="139700">
              <a:srgbClr val="666666">
                <a:alpha val="64705"/>
              </a:srgbClr>
            </a:outerShdw>
          </a:effectLst>
        </p:spPr>
      </p:pic>
    </p:spTree>
  </p:cSld>
  <p:clrMapOvr>
    <a:masterClrMapping/>
  </p:clrMapOvr>
  <p:transition spd="slow">
    <p:fade thruBlk="1"/>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40"/>
          <p:cNvSpPr txBox="1"/>
          <p:nvPr/>
        </p:nvSpPr>
        <p:spPr>
          <a:xfrm>
            <a:off x="107950" y="6345237"/>
            <a:ext cx="576262"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grpSp>
        <p:nvGrpSpPr>
          <p:cNvPr id="474" name="Google Shape;474;p40"/>
          <p:cNvGrpSpPr/>
          <p:nvPr/>
        </p:nvGrpSpPr>
        <p:grpSpPr>
          <a:xfrm>
            <a:off x="6132512" y="1530350"/>
            <a:ext cx="2894012" cy="3492500"/>
            <a:chOff x="1224" y="1117"/>
            <a:chExt cx="1913" cy="2310"/>
          </a:xfrm>
        </p:grpSpPr>
        <p:pic>
          <p:nvPicPr>
            <p:cNvPr descr="cem_metal_cont_dn40" id="475" name="Google Shape;475;p40"/>
            <p:cNvPicPr preferRelativeResize="0"/>
            <p:nvPr/>
          </p:nvPicPr>
          <p:blipFill rotWithShape="1">
            <a:blip r:embed="rId3">
              <a:alphaModFix/>
            </a:blip>
            <a:srcRect b="0" l="0" r="0" t="0"/>
            <a:stretch/>
          </p:blipFill>
          <p:spPr>
            <a:xfrm>
              <a:off x="1247" y="1117"/>
              <a:ext cx="1890" cy="2310"/>
            </a:xfrm>
            <a:prstGeom prst="rect">
              <a:avLst/>
            </a:prstGeom>
            <a:noFill/>
            <a:ln>
              <a:noFill/>
            </a:ln>
          </p:spPr>
        </p:pic>
        <p:grpSp>
          <p:nvGrpSpPr>
            <p:cNvPr id="476" name="Google Shape;476;p40"/>
            <p:cNvGrpSpPr/>
            <p:nvPr/>
          </p:nvGrpSpPr>
          <p:grpSpPr>
            <a:xfrm>
              <a:off x="1224" y="1162"/>
              <a:ext cx="1282" cy="1271"/>
              <a:chOff x="709" y="638"/>
              <a:chExt cx="1282" cy="1271"/>
            </a:xfrm>
          </p:grpSpPr>
          <p:grpSp>
            <p:nvGrpSpPr>
              <p:cNvPr id="477" name="Google Shape;477;p40"/>
              <p:cNvGrpSpPr/>
              <p:nvPr/>
            </p:nvGrpSpPr>
            <p:grpSpPr>
              <a:xfrm>
                <a:off x="709" y="638"/>
                <a:ext cx="1282" cy="1271"/>
                <a:chOff x="1688" y="1538"/>
                <a:chExt cx="3206" cy="3178"/>
              </a:xfrm>
            </p:grpSpPr>
            <p:cxnSp>
              <p:nvCxnSpPr>
                <p:cNvPr id="478" name="Google Shape;478;p40"/>
                <p:cNvCxnSpPr/>
                <p:nvPr/>
              </p:nvCxnSpPr>
              <p:spPr>
                <a:xfrm>
                  <a:off x="1926" y="1650"/>
                  <a:ext cx="2520" cy="2520"/>
                </a:xfrm>
                <a:prstGeom prst="straightConnector1">
                  <a:avLst/>
                </a:prstGeom>
                <a:noFill/>
                <a:ln cap="flat" cmpd="sng" w="9525">
                  <a:solidFill>
                    <a:srgbClr val="000000"/>
                  </a:solidFill>
                  <a:prstDash val="solid"/>
                  <a:miter lim="800000"/>
                  <a:headEnd len="med" w="med" type="none"/>
                  <a:tailEnd len="med" w="med" type="none"/>
                </a:ln>
              </p:spPr>
            </p:cxnSp>
            <p:cxnSp>
              <p:nvCxnSpPr>
                <p:cNvPr id="479" name="Google Shape;479;p40"/>
                <p:cNvCxnSpPr/>
                <p:nvPr/>
              </p:nvCxnSpPr>
              <p:spPr>
                <a:xfrm flipH="1">
                  <a:off x="2094" y="2014"/>
                  <a:ext cx="2128" cy="2086"/>
                </a:xfrm>
                <a:prstGeom prst="straightConnector1">
                  <a:avLst/>
                </a:prstGeom>
                <a:noFill/>
                <a:ln cap="flat" cmpd="sng" w="9525">
                  <a:solidFill>
                    <a:srgbClr val="000000"/>
                  </a:solidFill>
                  <a:prstDash val="solid"/>
                  <a:miter lim="800000"/>
                  <a:headEnd len="med" w="med" type="none"/>
                  <a:tailEnd len="med" w="med" type="none"/>
                </a:ln>
              </p:spPr>
            </p:cxnSp>
            <p:cxnSp>
              <p:nvCxnSpPr>
                <p:cNvPr id="480" name="Google Shape;480;p40"/>
                <p:cNvCxnSpPr/>
                <p:nvPr/>
              </p:nvCxnSpPr>
              <p:spPr>
                <a:xfrm flipH="1">
                  <a:off x="1688" y="1538"/>
                  <a:ext cx="2128" cy="2086"/>
                </a:xfrm>
                <a:prstGeom prst="straightConnector1">
                  <a:avLst/>
                </a:prstGeom>
                <a:noFill/>
                <a:ln cap="flat" cmpd="sng" w="9525">
                  <a:solidFill>
                    <a:srgbClr val="000000"/>
                  </a:solidFill>
                  <a:prstDash val="solid"/>
                  <a:miter lim="800000"/>
                  <a:headEnd len="med" w="med" type="none"/>
                  <a:tailEnd len="med" w="med" type="none"/>
                </a:ln>
              </p:spPr>
            </p:cxnSp>
            <p:cxnSp>
              <p:nvCxnSpPr>
                <p:cNvPr id="481" name="Google Shape;481;p40"/>
                <p:cNvCxnSpPr/>
                <p:nvPr/>
              </p:nvCxnSpPr>
              <p:spPr>
                <a:xfrm flipH="1">
                  <a:off x="2766" y="2630"/>
                  <a:ext cx="2128" cy="2086"/>
                </a:xfrm>
                <a:prstGeom prst="straightConnector1">
                  <a:avLst/>
                </a:prstGeom>
                <a:noFill/>
                <a:ln cap="flat" cmpd="sng" w="9525">
                  <a:solidFill>
                    <a:srgbClr val="000000"/>
                  </a:solidFill>
                  <a:prstDash val="solid"/>
                  <a:miter lim="800000"/>
                  <a:headEnd len="med" w="med" type="none"/>
                  <a:tailEnd len="med" w="med" type="none"/>
                </a:ln>
              </p:spPr>
            </p:cxnSp>
            <p:cxnSp>
              <p:nvCxnSpPr>
                <p:cNvPr id="482" name="Google Shape;482;p40"/>
                <p:cNvCxnSpPr/>
                <p:nvPr/>
              </p:nvCxnSpPr>
              <p:spPr>
                <a:xfrm flipH="1">
                  <a:off x="2486" y="2308"/>
                  <a:ext cx="2128" cy="2086"/>
                </a:xfrm>
                <a:prstGeom prst="straightConnector1">
                  <a:avLst/>
                </a:prstGeom>
                <a:noFill/>
                <a:ln cap="flat" cmpd="sng" w="9525">
                  <a:solidFill>
                    <a:srgbClr val="000000"/>
                  </a:solidFill>
                  <a:prstDash val="solid"/>
                  <a:miter lim="800000"/>
                  <a:headEnd len="med" w="med" type="none"/>
                  <a:tailEnd len="med" w="med" type="none"/>
                </a:ln>
              </p:spPr>
            </p:cxnSp>
          </p:grpSp>
          <p:sp>
            <p:nvSpPr>
              <p:cNvPr id="483" name="Google Shape;483;p40"/>
              <p:cNvSpPr txBox="1"/>
              <p:nvPr/>
            </p:nvSpPr>
            <p:spPr>
              <a:xfrm>
                <a:off x="1140" y="744"/>
                <a:ext cx="151" cy="1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200"/>
                  <a:buFont typeface="Arial"/>
                  <a:buNone/>
                </a:pPr>
                <a:r>
                  <a:rPr b="0" i="0" lang="en-US" sz="1200" u="none">
                    <a:solidFill>
                      <a:srgbClr val="FF0000"/>
                    </a:solidFill>
                    <a:latin typeface="Arial"/>
                    <a:ea typeface="Arial"/>
                    <a:cs typeface="Arial"/>
                    <a:sym typeface="Arial"/>
                  </a:rPr>
                  <a:t>2</a:t>
                </a:r>
                <a:endParaRPr/>
              </a:p>
            </p:txBody>
          </p:sp>
          <p:sp>
            <p:nvSpPr>
              <p:cNvPr id="484" name="Google Shape;484;p40"/>
              <p:cNvSpPr txBox="1"/>
              <p:nvPr/>
            </p:nvSpPr>
            <p:spPr>
              <a:xfrm>
                <a:off x="883" y="991"/>
                <a:ext cx="151" cy="1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200"/>
                  <a:buFont typeface="Arial"/>
                  <a:buNone/>
                </a:pPr>
                <a:r>
                  <a:rPr b="0" i="0" lang="en-US" sz="1200" u="none">
                    <a:solidFill>
                      <a:srgbClr val="FF0000"/>
                    </a:solidFill>
                    <a:latin typeface="Arial"/>
                    <a:ea typeface="Arial"/>
                    <a:cs typeface="Arial"/>
                    <a:sym typeface="Arial"/>
                  </a:rPr>
                  <a:t>1</a:t>
                </a:r>
                <a:endParaRPr/>
              </a:p>
            </p:txBody>
          </p:sp>
          <p:sp>
            <p:nvSpPr>
              <p:cNvPr id="485" name="Google Shape;485;p40"/>
              <p:cNvSpPr txBox="1"/>
              <p:nvPr/>
            </p:nvSpPr>
            <p:spPr>
              <a:xfrm>
                <a:off x="1319" y="907"/>
                <a:ext cx="152" cy="1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200"/>
                  <a:buFont typeface="Arial"/>
                  <a:buNone/>
                </a:pPr>
                <a:r>
                  <a:rPr b="0" i="0" lang="en-US" sz="1200" u="none">
                    <a:solidFill>
                      <a:srgbClr val="FF0000"/>
                    </a:solidFill>
                    <a:latin typeface="Arial"/>
                    <a:ea typeface="Arial"/>
                    <a:cs typeface="Arial"/>
                    <a:sym typeface="Arial"/>
                  </a:rPr>
                  <a:t>4</a:t>
                </a:r>
                <a:endParaRPr/>
              </a:p>
            </p:txBody>
          </p:sp>
          <p:sp>
            <p:nvSpPr>
              <p:cNvPr id="486" name="Google Shape;486;p40"/>
              <p:cNvSpPr txBox="1"/>
              <p:nvPr/>
            </p:nvSpPr>
            <p:spPr>
              <a:xfrm>
                <a:off x="1028" y="1187"/>
                <a:ext cx="151" cy="15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200"/>
                  <a:buFont typeface="Arial"/>
                  <a:buNone/>
                </a:pPr>
                <a:r>
                  <a:rPr b="0" i="0" lang="en-US" sz="1200" u="none">
                    <a:solidFill>
                      <a:srgbClr val="FF0000"/>
                    </a:solidFill>
                    <a:latin typeface="Arial"/>
                    <a:ea typeface="Arial"/>
                    <a:cs typeface="Arial"/>
                    <a:sym typeface="Arial"/>
                  </a:rPr>
                  <a:t>3</a:t>
                </a:r>
                <a:endParaRPr/>
              </a:p>
            </p:txBody>
          </p:sp>
          <p:sp>
            <p:nvSpPr>
              <p:cNvPr id="487" name="Google Shape;487;p40"/>
              <p:cNvSpPr txBox="1"/>
              <p:nvPr/>
            </p:nvSpPr>
            <p:spPr>
              <a:xfrm>
                <a:off x="1476" y="1075"/>
                <a:ext cx="151" cy="1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200"/>
                  <a:buFont typeface="Arial"/>
                  <a:buNone/>
                </a:pPr>
                <a:r>
                  <a:rPr b="0" i="0" lang="en-US" sz="1200" u="none">
                    <a:solidFill>
                      <a:srgbClr val="FF0000"/>
                    </a:solidFill>
                    <a:latin typeface="Arial"/>
                    <a:ea typeface="Arial"/>
                    <a:cs typeface="Arial"/>
                    <a:sym typeface="Arial"/>
                  </a:rPr>
                  <a:t>6</a:t>
                </a:r>
                <a:endParaRPr/>
              </a:p>
            </p:txBody>
          </p:sp>
          <p:sp>
            <p:nvSpPr>
              <p:cNvPr id="488" name="Google Shape;488;p40"/>
              <p:cNvSpPr txBox="1"/>
              <p:nvPr/>
            </p:nvSpPr>
            <p:spPr>
              <a:xfrm>
                <a:off x="1179" y="1349"/>
                <a:ext cx="152" cy="1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200"/>
                  <a:buFont typeface="Arial"/>
                  <a:buNone/>
                </a:pPr>
                <a:r>
                  <a:rPr b="0" i="0" lang="en-US" sz="1200" u="none">
                    <a:solidFill>
                      <a:srgbClr val="FF0000"/>
                    </a:solidFill>
                    <a:latin typeface="Arial"/>
                    <a:ea typeface="Arial"/>
                    <a:cs typeface="Arial"/>
                    <a:sym typeface="Arial"/>
                  </a:rPr>
                  <a:t>5</a:t>
                </a:r>
                <a:endParaRPr/>
              </a:p>
            </p:txBody>
          </p:sp>
          <p:sp>
            <p:nvSpPr>
              <p:cNvPr id="489" name="Google Shape;489;p40"/>
              <p:cNvSpPr txBox="1"/>
              <p:nvPr/>
            </p:nvSpPr>
            <p:spPr>
              <a:xfrm>
                <a:off x="1583" y="1220"/>
                <a:ext cx="151" cy="1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200"/>
                  <a:buFont typeface="Arial"/>
                  <a:buNone/>
                </a:pPr>
                <a:r>
                  <a:rPr b="0" i="0" lang="en-US" sz="1200" u="none">
                    <a:solidFill>
                      <a:srgbClr val="FF0000"/>
                    </a:solidFill>
                    <a:latin typeface="Arial"/>
                    <a:ea typeface="Arial"/>
                    <a:cs typeface="Arial"/>
                    <a:sym typeface="Arial"/>
                  </a:rPr>
                  <a:t>8</a:t>
                </a:r>
                <a:endParaRPr/>
              </a:p>
            </p:txBody>
          </p:sp>
          <p:sp>
            <p:nvSpPr>
              <p:cNvPr id="490" name="Google Shape;490;p40"/>
              <p:cNvSpPr txBox="1"/>
              <p:nvPr/>
            </p:nvSpPr>
            <p:spPr>
              <a:xfrm>
                <a:off x="1308" y="1483"/>
                <a:ext cx="151" cy="1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200"/>
                  <a:buFont typeface="Arial"/>
                  <a:buNone/>
                </a:pPr>
                <a:r>
                  <a:rPr b="0" i="0" lang="en-US" sz="1200" u="none">
                    <a:solidFill>
                      <a:srgbClr val="FF0000"/>
                    </a:solidFill>
                    <a:latin typeface="Arial"/>
                    <a:ea typeface="Arial"/>
                    <a:cs typeface="Arial"/>
                    <a:sym typeface="Arial"/>
                  </a:rPr>
                  <a:t>7</a:t>
                </a:r>
                <a:endParaRPr/>
              </a:p>
            </p:txBody>
          </p:sp>
        </p:grpSp>
      </p:grpSp>
      <p:grpSp>
        <p:nvGrpSpPr>
          <p:cNvPr id="491" name="Google Shape;491;p40"/>
          <p:cNvGrpSpPr/>
          <p:nvPr/>
        </p:nvGrpSpPr>
        <p:grpSpPr>
          <a:xfrm>
            <a:off x="3216275" y="1530350"/>
            <a:ext cx="2808287" cy="3492500"/>
            <a:chOff x="3311" y="1139"/>
            <a:chExt cx="1919" cy="2322"/>
          </a:xfrm>
        </p:grpSpPr>
        <p:pic>
          <p:nvPicPr>
            <p:cNvPr descr="stemd50pmeshtest1_4_dn50" id="492" name="Google Shape;492;p40"/>
            <p:cNvPicPr preferRelativeResize="0"/>
            <p:nvPr/>
          </p:nvPicPr>
          <p:blipFill rotWithShape="1">
            <a:blip r:embed="rId4">
              <a:alphaModFix/>
            </a:blip>
            <a:srcRect b="0" l="0" r="0" t="0"/>
            <a:stretch/>
          </p:blipFill>
          <p:spPr>
            <a:xfrm>
              <a:off x="3334" y="1139"/>
              <a:ext cx="1896" cy="2322"/>
            </a:xfrm>
            <a:prstGeom prst="rect">
              <a:avLst/>
            </a:prstGeom>
            <a:noFill/>
            <a:ln>
              <a:noFill/>
            </a:ln>
          </p:spPr>
        </p:pic>
        <p:grpSp>
          <p:nvGrpSpPr>
            <p:cNvPr id="493" name="Google Shape;493;p40"/>
            <p:cNvGrpSpPr/>
            <p:nvPr/>
          </p:nvGrpSpPr>
          <p:grpSpPr>
            <a:xfrm>
              <a:off x="3311" y="1185"/>
              <a:ext cx="1282" cy="1271"/>
              <a:chOff x="709" y="638"/>
              <a:chExt cx="1282" cy="1271"/>
            </a:xfrm>
          </p:grpSpPr>
          <p:grpSp>
            <p:nvGrpSpPr>
              <p:cNvPr id="494" name="Google Shape;494;p40"/>
              <p:cNvGrpSpPr/>
              <p:nvPr/>
            </p:nvGrpSpPr>
            <p:grpSpPr>
              <a:xfrm>
                <a:off x="709" y="638"/>
                <a:ext cx="1282" cy="1271"/>
                <a:chOff x="1688" y="1538"/>
                <a:chExt cx="3206" cy="3178"/>
              </a:xfrm>
            </p:grpSpPr>
            <p:cxnSp>
              <p:nvCxnSpPr>
                <p:cNvPr id="495" name="Google Shape;495;p40"/>
                <p:cNvCxnSpPr/>
                <p:nvPr/>
              </p:nvCxnSpPr>
              <p:spPr>
                <a:xfrm>
                  <a:off x="1926" y="1650"/>
                  <a:ext cx="2520" cy="2520"/>
                </a:xfrm>
                <a:prstGeom prst="straightConnector1">
                  <a:avLst/>
                </a:prstGeom>
                <a:noFill/>
                <a:ln cap="flat" cmpd="sng" w="9525">
                  <a:solidFill>
                    <a:srgbClr val="000000"/>
                  </a:solidFill>
                  <a:prstDash val="solid"/>
                  <a:miter lim="800000"/>
                  <a:headEnd len="med" w="med" type="none"/>
                  <a:tailEnd len="med" w="med" type="none"/>
                </a:ln>
              </p:spPr>
            </p:cxnSp>
            <p:cxnSp>
              <p:nvCxnSpPr>
                <p:cNvPr id="496" name="Google Shape;496;p40"/>
                <p:cNvCxnSpPr/>
                <p:nvPr/>
              </p:nvCxnSpPr>
              <p:spPr>
                <a:xfrm flipH="1">
                  <a:off x="2094" y="2014"/>
                  <a:ext cx="2128" cy="2086"/>
                </a:xfrm>
                <a:prstGeom prst="straightConnector1">
                  <a:avLst/>
                </a:prstGeom>
                <a:noFill/>
                <a:ln cap="flat" cmpd="sng" w="9525">
                  <a:solidFill>
                    <a:srgbClr val="000000"/>
                  </a:solidFill>
                  <a:prstDash val="solid"/>
                  <a:miter lim="800000"/>
                  <a:headEnd len="med" w="med" type="none"/>
                  <a:tailEnd len="med" w="med" type="none"/>
                </a:ln>
              </p:spPr>
            </p:cxnSp>
            <p:cxnSp>
              <p:nvCxnSpPr>
                <p:cNvPr id="497" name="Google Shape;497;p40"/>
                <p:cNvCxnSpPr/>
                <p:nvPr/>
              </p:nvCxnSpPr>
              <p:spPr>
                <a:xfrm flipH="1">
                  <a:off x="1688" y="1538"/>
                  <a:ext cx="2128" cy="2086"/>
                </a:xfrm>
                <a:prstGeom prst="straightConnector1">
                  <a:avLst/>
                </a:prstGeom>
                <a:noFill/>
                <a:ln cap="flat" cmpd="sng" w="9525">
                  <a:solidFill>
                    <a:srgbClr val="000000"/>
                  </a:solidFill>
                  <a:prstDash val="solid"/>
                  <a:miter lim="800000"/>
                  <a:headEnd len="med" w="med" type="none"/>
                  <a:tailEnd len="med" w="med" type="none"/>
                </a:ln>
              </p:spPr>
            </p:cxnSp>
            <p:cxnSp>
              <p:nvCxnSpPr>
                <p:cNvPr id="498" name="Google Shape;498;p40"/>
                <p:cNvCxnSpPr/>
                <p:nvPr/>
              </p:nvCxnSpPr>
              <p:spPr>
                <a:xfrm flipH="1">
                  <a:off x="2766" y="2630"/>
                  <a:ext cx="2128" cy="2086"/>
                </a:xfrm>
                <a:prstGeom prst="straightConnector1">
                  <a:avLst/>
                </a:prstGeom>
                <a:noFill/>
                <a:ln cap="flat" cmpd="sng" w="9525">
                  <a:solidFill>
                    <a:srgbClr val="000000"/>
                  </a:solidFill>
                  <a:prstDash val="solid"/>
                  <a:miter lim="800000"/>
                  <a:headEnd len="med" w="med" type="none"/>
                  <a:tailEnd len="med" w="med" type="none"/>
                </a:ln>
              </p:spPr>
            </p:cxnSp>
            <p:cxnSp>
              <p:nvCxnSpPr>
                <p:cNvPr id="499" name="Google Shape;499;p40"/>
                <p:cNvCxnSpPr/>
                <p:nvPr/>
              </p:nvCxnSpPr>
              <p:spPr>
                <a:xfrm flipH="1">
                  <a:off x="2486" y="2308"/>
                  <a:ext cx="2128" cy="2086"/>
                </a:xfrm>
                <a:prstGeom prst="straightConnector1">
                  <a:avLst/>
                </a:prstGeom>
                <a:noFill/>
                <a:ln cap="flat" cmpd="sng" w="9525">
                  <a:solidFill>
                    <a:srgbClr val="000000"/>
                  </a:solidFill>
                  <a:prstDash val="solid"/>
                  <a:miter lim="800000"/>
                  <a:headEnd len="med" w="med" type="none"/>
                  <a:tailEnd len="med" w="med" type="none"/>
                </a:ln>
              </p:spPr>
            </p:cxnSp>
          </p:grpSp>
          <p:sp>
            <p:nvSpPr>
              <p:cNvPr id="500" name="Google Shape;500;p40"/>
              <p:cNvSpPr txBox="1"/>
              <p:nvPr/>
            </p:nvSpPr>
            <p:spPr>
              <a:xfrm>
                <a:off x="1140" y="744"/>
                <a:ext cx="151" cy="1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200"/>
                  <a:buFont typeface="Arial"/>
                  <a:buNone/>
                </a:pPr>
                <a:r>
                  <a:rPr b="0" i="0" lang="en-US" sz="1200" u="none">
                    <a:solidFill>
                      <a:srgbClr val="FF0000"/>
                    </a:solidFill>
                    <a:latin typeface="Arial"/>
                    <a:ea typeface="Arial"/>
                    <a:cs typeface="Arial"/>
                    <a:sym typeface="Arial"/>
                  </a:rPr>
                  <a:t>2</a:t>
                </a:r>
                <a:endParaRPr/>
              </a:p>
            </p:txBody>
          </p:sp>
          <p:sp>
            <p:nvSpPr>
              <p:cNvPr id="501" name="Google Shape;501;p40"/>
              <p:cNvSpPr txBox="1"/>
              <p:nvPr/>
            </p:nvSpPr>
            <p:spPr>
              <a:xfrm>
                <a:off x="883" y="991"/>
                <a:ext cx="151" cy="1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200"/>
                  <a:buFont typeface="Arial"/>
                  <a:buNone/>
                </a:pPr>
                <a:r>
                  <a:rPr b="0" i="0" lang="en-US" sz="1200" u="none">
                    <a:solidFill>
                      <a:srgbClr val="FF0000"/>
                    </a:solidFill>
                    <a:latin typeface="Arial"/>
                    <a:ea typeface="Arial"/>
                    <a:cs typeface="Arial"/>
                    <a:sym typeface="Arial"/>
                  </a:rPr>
                  <a:t>1</a:t>
                </a:r>
                <a:endParaRPr/>
              </a:p>
            </p:txBody>
          </p:sp>
          <p:sp>
            <p:nvSpPr>
              <p:cNvPr id="502" name="Google Shape;502;p40"/>
              <p:cNvSpPr txBox="1"/>
              <p:nvPr/>
            </p:nvSpPr>
            <p:spPr>
              <a:xfrm>
                <a:off x="1319" y="907"/>
                <a:ext cx="152" cy="1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200"/>
                  <a:buFont typeface="Arial"/>
                  <a:buNone/>
                </a:pPr>
                <a:r>
                  <a:rPr b="0" i="0" lang="en-US" sz="1200" u="none">
                    <a:solidFill>
                      <a:srgbClr val="FF0000"/>
                    </a:solidFill>
                    <a:latin typeface="Arial"/>
                    <a:ea typeface="Arial"/>
                    <a:cs typeface="Arial"/>
                    <a:sym typeface="Arial"/>
                  </a:rPr>
                  <a:t>4</a:t>
                </a:r>
                <a:endParaRPr/>
              </a:p>
            </p:txBody>
          </p:sp>
          <p:sp>
            <p:nvSpPr>
              <p:cNvPr id="503" name="Google Shape;503;p40"/>
              <p:cNvSpPr txBox="1"/>
              <p:nvPr/>
            </p:nvSpPr>
            <p:spPr>
              <a:xfrm>
                <a:off x="1028" y="1187"/>
                <a:ext cx="151" cy="15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200"/>
                  <a:buFont typeface="Arial"/>
                  <a:buNone/>
                </a:pPr>
                <a:r>
                  <a:rPr b="0" i="0" lang="en-US" sz="1200" u="none">
                    <a:solidFill>
                      <a:srgbClr val="FF0000"/>
                    </a:solidFill>
                    <a:latin typeface="Arial"/>
                    <a:ea typeface="Arial"/>
                    <a:cs typeface="Arial"/>
                    <a:sym typeface="Arial"/>
                  </a:rPr>
                  <a:t>3</a:t>
                </a:r>
                <a:endParaRPr/>
              </a:p>
            </p:txBody>
          </p:sp>
          <p:sp>
            <p:nvSpPr>
              <p:cNvPr id="504" name="Google Shape;504;p40"/>
              <p:cNvSpPr txBox="1"/>
              <p:nvPr/>
            </p:nvSpPr>
            <p:spPr>
              <a:xfrm>
                <a:off x="1476" y="1075"/>
                <a:ext cx="151" cy="1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200"/>
                  <a:buFont typeface="Arial"/>
                  <a:buNone/>
                </a:pPr>
                <a:r>
                  <a:rPr b="0" i="0" lang="en-US" sz="1200" u="none">
                    <a:solidFill>
                      <a:srgbClr val="FF0000"/>
                    </a:solidFill>
                    <a:latin typeface="Arial"/>
                    <a:ea typeface="Arial"/>
                    <a:cs typeface="Arial"/>
                    <a:sym typeface="Arial"/>
                  </a:rPr>
                  <a:t>6</a:t>
                </a:r>
                <a:endParaRPr/>
              </a:p>
            </p:txBody>
          </p:sp>
          <p:sp>
            <p:nvSpPr>
              <p:cNvPr id="505" name="Google Shape;505;p40"/>
              <p:cNvSpPr txBox="1"/>
              <p:nvPr/>
            </p:nvSpPr>
            <p:spPr>
              <a:xfrm>
                <a:off x="1179" y="1349"/>
                <a:ext cx="152" cy="1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200"/>
                  <a:buFont typeface="Arial"/>
                  <a:buNone/>
                </a:pPr>
                <a:r>
                  <a:rPr b="0" i="0" lang="en-US" sz="1200" u="none">
                    <a:solidFill>
                      <a:srgbClr val="FF0000"/>
                    </a:solidFill>
                    <a:latin typeface="Arial"/>
                    <a:ea typeface="Arial"/>
                    <a:cs typeface="Arial"/>
                    <a:sym typeface="Arial"/>
                  </a:rPr>
                  <a:t>5</a:t>
                </a:r>
                <a:endParaRPr/>
              </a:p>
            </p:txBody>
          </p:sp>
          <p:sp>
            <p:nvSpPr>
              <p:cNvPr id="506" name="Google Shape;506;p40"/>
              <p:cNvSpPr txBox="1"/>
              <p:nvPr/>
            </p:nvSpPr>
            <p:spPr>
              <a:xfrm>
                <a:off x="1583" y="1220"/>
                <a:ext cx="151" cy="1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200"/>
                  <a:buFont typeface="Arial"/>
                  <a:buNone/>
                </a:pPr>
                <a:r>
                  <a:rPr b="0" i="0" lang="en-US" sz="1200" u="none">
                    <a:solidFill>
                      <a:srgbClr val="FF0000"/>
                    </a:solidFill>
                    <a:latin typeface="Arial"/>
                    <a:ea typeface="Arial"/>
                    <a:cs typeface="Arial"/>
                    <a:sym typeface="Arial"/>
                  </a:rPr>
                  <a:t>8</a:t>
                </a:r>
                <a:endParaRPr/>
              </a:p>
            </p:txBody>
          </p:sp>
          <p:sp>
            <p:nvSpPr>
              <p:cNvPr id="507" name="Google Shape;507;p40"/>
              <p:cNvSpPr txBox="1"/>
              <p:nvPr/>
            </p:nvSpPr>
            <p:spPr>
              <a:xfrm>
                <a:off x="1308" y="1483"/>
                <a:ext cx="151" cy="1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200"/>
                  <a:buFont typeface="Arial"/>
                  <a:buNone/>
                </a:pPr>
                <a:r>
                  <a:rPr b="0" i="0" lang="en-US" sz="1200" u="none">
                    <a:solidFill>
                      <a:srgbClr val="FF0000"/>
                    </a:solidFill>
                    <a:latin typeface="Arial"/>
                    <a:ea typeface="Arial"/>
                    <a:cs typeface="Arial"/>
                    <a:sym typeface="Arial"/>
                  </a:rPr>
                  <a:t>7</a:t>
                </a:r>
                <a:endParaRPr/>
              </a:p>
            </p:txBody>
          </p:sp>
        </p:grpSp>
      </p:grpSp>
      <p:sp>
        <p:nvSpPr>
          <p:cNvPr id="508" name="Google Shape;508;p40"/>
          <p:cNvSpPr txBox="1"/>
          <p:nvPr/>
        </p:nvSpPr>
        <p:spPr>
          <a:xfrm>
            <a:off x="6313487" y="3546475"/>
            <a:ext cx="107950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grpSp>
        <p:nvGrpSpPr>
          <p:cNvPr id="509" name="Google Shape;509;p40"/>
          <p:cNvGrpSpPr/>
          <p:nvPr/>
        </p:nvGrpSpPr>
        <p:grpSpPr>
          <a:xfrm>
            <a:off x="2928937" y="3690937"/>
            <a:ext cx="1441450" cy="2141537"/>
            <a:chOff x="4853" y="1389"/>
            <a:chExt cx="908" cy="1349"/>
          </a:xfrm>
        </p:grpSpPr>
        <p:pic>
          <p:nvPicPr>
            <p:cNvPr id="510" name="Google Shape;510;p40"/>
            <p:cNvPicPr preferRelativeResize="0"/>
            <p:nvPr/>
          </p:nvPicPr>
          <p:blipFill rotWithShape="1">
            <a:blip r:embed="rId5">
              <a:alphaModFix/>
            </a:blip>
            <a:srcRect b="0" l="0" r="0" t="0"/>
            <a:stretch/>
          </p:blipFill>
          <p:spPr>
            <a:xfrm>
              <a:off x="4921" y="1389"/>
              <a:ext cx="756" cy="1170"/>
            </a:xfrm>
            <a:prstGeom prst="rect">
              <a:avLst/>
            </a:prstGeom>
            <a:noFill/>
            <a:ln>
              <a:noFill/>
            </a:ln>
          </p:spPr>
        </p:pic>
        <p:sp>
          <p:nvSpPr>
            <p:cNvPr id="511" name="Google Shape;511;p40"/>
            <p:cNvSpPr txBox="1"/>
            <p:nvPr/>
          </p:nvSpPr>
          <p:spPr>
            <a:xfrm>
              <a:off x="4853" y="2546"/>
              <a:ext cx="908" cy="19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400"/>
                <a:buFont typeface="Arial"/>
                <a:buNone/>
              </a:pPr>
              <a:r>
                <a:rPr b="0" i="0" lang="en-US" sz="1400" u="none">
                  <a:solidFill>
                    <a:srgbClr val="FFFF00"/>
                  </a:solidFill>
                  <a:latin typeface="Arial"/>
                  <a:ea typeface="Arial"/>
                  <a:cs typeface="Arial"/>
                  <a:sym typeface="Arial"/>
                </a:rPr>
                <a:t>Density (g cm</a:t>
              </a:r>
              <a:r>
                <a:rPr b="0" baseline="30000" i="0" lang="en-US" sz="1400" u="none">
                  <a:solidFill>
                    <a:srgbClr val="FFFF00"/>
                  </a:solidFill>
                  <a:latin typeface="Arial"/>
                  <a:ea typeface="Arial"/>
                  <a:cs typeface="Arial"/>
                  <a:sym typeface="Arial"/>
                </a:rPr>
                <a:t>-3</a:t>
              </a:r>
              <a:r>
                <a:rPr b="0" i="0" lang="en-US" sz="1400" u="none">
                  <a:solidFill>
                    <a:srgbClr val="FFFF00"/>
                  </a:solidFill>
                  <a:latin typeface="Arial"/>
                  <a:ea typeface="Arial"/>
                  <a:cs typeface="Arial"/>
                  <a:sym typeface="Arial"/>
                </a:rPr>
                <a:t>)</a:t>
              </a:r>
              <a:endParaRPr/>
            </a:p>
          </p:txBody>
        </p:sp>
      </p:grpSp>
      <p:sp>
        <p:nvSpPr>
          <p:cNvPr id="512" name="Google Shape;512;p40"/>
          <p:cNvSpPr txBox="1"/>
          <p:nvPr>
            <p:ph type="title"/>
          </p:nvPr>
        </p:nvSpPr>
        <p:spPr>
          <a:xfrm>
            <a:off x="293687" y="260350"/>
            <a:ext cx="8728075" cy="82867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CC66"/>
              </a:buClr>
              <a:buSzPts val="2400"/>
              <a:buFont typeface="Arial"/>
              <a:buNone/>
            </a:pPr>
            <a:r>
              <a:rPr b="1" i="0" lang="en-US" sz="2400" u="none">
                <a:solidFill>
                  <a:srgbClr val="FFCC66"/>
                </a:solidFill>
                <a:latin typeface="Arial"/>
                <a:ea typeface="Arial"/>
                <a:cs typeface="Arial"/>
                <a:sym typeface="Arial"/>
              </a:rPr>
              <a:t>Predicted Changes in Bone Density:</a:t>
            </a:r>
            <a:br>
              <a:rPr b="1" i="0" lang="en-US" sz="2400" u="none">
                <a:solidFill>
                  <a:srgbClr val="FFCC66"/>
                </a:solidFill>
                <a:latin typeface="Arial"/>
                <a:ea typeface="Arial"/>
                <a:cs typeface="Arial"/>
                <a:sym typeface="Arial"/>
              </a:rPr>
            </a:br>
            <a:r>
              <a:rPr b="1" i="0" lang="en-US" sz="2400" u="none">
                <a:solidFill>
                  <a:srgbClr val="FFCC66"/>
                </a:solidFill>
                <a:latin typeface="Arial"/>
                <a:ea typeface="Arial"/>
                <a:cs typeface="Arial"/>
                <a:sym typeface="Arial"/>
              </a:rPr>
              <a:t>Short and Long Stem Designs</a:t>
            </a:r>
            <a:endParaRPr/>
          </a:p>
        </p:txBody>
      </p:sp>
      <p:pic>
        <p:nvPicPr>
          <p:cNvPr id="513" name="Google Shape;513;p40"/>
          <p:cNvPicPr preferRelativeResize="0"/>
          <p:nvPr/>
        </p:nvPicPr>
        <p:blipFill rotWithShape="1">
          <a:blip r:embed="rId6">
            <a:alphaModFix/>
          </a:blip>
          <a:srcRect b="0" l="0" r="0" t="0"/>
          <a:stretch/>
        </p:blipFill>
        <p:spPr>
          <a:xfrm>
            <a:off x="249237" y="1530350"/>
            <a:ext cx="2874962" cy="3492500"/>
          </a:xfrm>
          <a:prstGeom prst="rect">
            <a:avLst/>
          </a:prstGeom>
          <a:noFill/>
          <a:ln>
            <a:noFill/>
          </a:ln>
        </p:spPr>
      </p:pic>
      <p:sp>
        <p:nvSpPr>
          <p:cNvPr id="514" name="Google Shape;514;p40"/>
          <p:cNvSpPr txBox="1"/>
          <p:nvPr/>
        </p:nvSpPr>
        <p:spPr>
          <a:xfrm>
            <a:off x="839787" y="5160962"/>
            <a:ext cx="1692275"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800"/>
              <a:buFont typeface="Arial"/>
              <a:buNone/>
            </a:pPr>
            <a:r>
              <a:rPr b="0" i="0" lang="en-US" sz="1800" u="none">
                <a:solidFill>
                  <a:srgbClr val="FFFF00"/>
                </a:solidFill>
                <a:latin typeface="Arial"/>
                <a:ea typeface="Arial"/>
                <a:cs typeface="Arial"/>
                <a:sym typeface="Arial"/>
              </a:rPr>
              <a:t>Post-operative</a:t>
            </a:r>
            <a:endParaRPr/>
          </a:p>
        </p:txBody>
      </p:sp>
      <p:sp>
        <p:nvSpPr>
          <p:cNvPr id="515" name="Google Shape;515;p40"/>
          <p:cNvSpPr txBox="1"/>
          <p:nvPr/>
        </p:nvSpPr>
        <p:spPr>
          <a:xfrm>
            <a:off x="4837112" y="1566862"/>
            <a:ext cx="111601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Short stem</a:t>
            </a:r>
            <a:endParaRPr/>
          </a:p>
        </p:txBody>
      </p:sp>
      <p:sp>
        <p:nvSpPr>
          <p:cNvPr id="516" name="Google Shape;516;p40"/>
          <p:cNvSpPr txBox="1"/>
          <p:nvPr/>
        </p:nvSpPr>
        <p:spPr>
          <a:xfrm>
            <a:off x="7897812" y="1566862"/>
            <a:ext cx="10795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Long stem</a:t>
            </a:r>
            <a:endParaRPr/>
          </a:p>
        </p:txBody>
      </p:sp>
      <p:sp>
        <p:nvSpPr>
          <p:cNvPr id="517" name="Google Shape;517;p40"/>
          <p:cNvSpPr txBox="1"/>
          <p:nvPr/>
        </p:nvSpPr>
        <p:spPr>
          <a:xfrm>
            <a:off x="4670425" y="5160962"/>
            <a:ext cx="4033837"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800"/>
              <a:buFont typeface="Arial"/>
              <a:buNone/>
            </a:pPr>
            <a:r>
              <a:rPr b="0" i="0" lang="en-US" sz="1800" u="none">
                <a:solidFill>
                  <a:srgbClr val="FFFF00"/>
                </a:solidFill>
                <a:latin typeface="Arial"/>
                <a:ea typeface="Arial"/>
                <a:cs typeface="Arial"/>
                <a:sym typeface="Arial"/>
              </a:rPr>
              <a:t>After equilibrium in bone remodelling</a:t>
            </a:r>
            <a:endParaRPr/>
          </a:p>
        </p:txBody>
      </p:sp>
      <p:sp>
        <p:nvSpPr>
          <p:cNvPr id="518" name="Google Shape;518;p40"/>
          <p:cNvSpPr txBox="1"/>
          <p:nvPr/>
        </p:nvSpPr>
        <p:spPr>
          <a:xfrm>
            <a:off x="1728787" y="6078537"/>
            <a:ext cx="5808662" cy="3381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600"/>
              <a:buFont typeface="Arial"/>
              <a:buNone/>
            </a:pPr>
            <a:r>
              <a:rPr b="0" i="1" lang="en-US" sz="1600" u="none">
                <a:solidFill>
                  <a:srgbClr val="FFFFFF"/>
                </a:solidFill>
                <a:latin typeface="Arial"/>
                <a:ea typeface="Arial"/>
                <a:cs typeface="Arial"/>
                <a:sym typeface="Arial"/>
              </a:rPr>
              <a:t>Pal et al. (2010), Journal of Biomechanics, 43(15), 2908-2914.</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Google Shape;523;p41"/>
          <p:cNvSpPr txBox="1"/>
          <p:nvPr/>
        </p:nvSpPr>
        <p:spPr>
          <a:xfrm>
            <a:off x="2333625" y="5129212"/>
            <a:ext cx="3468687" cy="523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1400"/>
              <a:buFont typeface="Arial"/>
              <a:buNone/>
            </a:pPr>
            <a:r>
              <a:rPr b="0" i="0" lang="en-US" sz="1400" u="none">
                <a:solidFill>
                  <a:srgbClr val="FFFF00"/>
                </a:solidFill>
                <a:latin typeface="Arial"/>
                <a:ea typeface="Arial"/>
                <a:cs typeface="Arial"/>
                <a:sym typeface="Arial"/>
              </a:rPr>
              <a:t>Implanted composite femur mounted with strain gauges and LVDTs</a:t>
            </a:r>
            <a:endParaRPr/>
          </a:p>
        </p:txBody>
      </p:sp>
      <p:grpSp>
        <p:nvGrpSpPr>
          <p:cNvPr id="524" name="Google Shape;524;p41"/>
          <p:cNvGrpSpPr/>
          <p:nvPr/>
        </p:nvGrpSpPr>
        <p:grpSpPr>
          <a:xfrm>
            <a:off x="5959475" y="3757612"/>
            <a:ext cx="2994025" cy="2263775"/>
            <a:chOff x="249" y="459"/>
            <a:chExt cx="2224" cy="1664"/>
          </a:xfrm>
        </p:grpSpPr>
        <p:pic>
          <p:nvPicPr>
            <p:cNvPr descr="DSCN1255" id="525" name="Google Shape;525;p41"/>
            <p:cNvPicPr preferRelativeResize="0"/>
            <p:nvPr/>
          </p:nvPicPr>
          <p:blipFill rotWithShape="1">
            <a:blip r:embed="rId3">
              <a:alphaModFix/>
            </a:blip>
            <a:srcRect b="0" l="0" r="0" t="0"/>
            <a:stretch/>
          </p:blipFill>
          <p:spPr>
            <a:xfrm>
              <a:off x="249" y="459"/>
              <a:ext cx="2224" cy="1664"/>
            </a:xfrm>
            <a:prstGeom prst="rect">
              <a:avLst/>
            </a:prstGeom>
            <a:noFill/>
            <a:ln>
              <a:noFill/>
            </a:ln>
          </p:spPr>
        </p:pic>
        <p:sp>
          <p:nvSpPr>
            <p:cNvPr id="526" name="Google Shape;526;p41"/>
            <p:cNvSpPr txBox="1"/>
            <p:nvPr/>
          </p:nvSpPr>
          <p:spPr>
            <a:xfrm>
              <a:off x="485" y="826"/>
              <a:ext cx="472" cy="1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800"/>
                <a:buFont typeface="Arial"/>
                <a:buNone/>
              </a:pPr>
              <a:r>
                <a:rPr b="1" i="0" lang="en-US" sz="800" u="none">
                  <a:solidFill>
                    <a:schemeClr val="dk1"/>
                  </a:solidFill>
                  <a:latin typeface="Arial"/>
                  <a:ea typeface="Arial"/>
                  <a:cs typeface="Arial"/>
                  <a:sym typeface="Arial"/>
                </a:rPr>
                <a:t>LVDT 1</a:t>
              </a:r>
              <a:endParaRPr/>
            </a:p>
          </p:txBody>
        </p:sp>
        <p:sp>
          <p:nvSpPr>
            <p:cNvPr id="527" name="Google Shape;527;p41"/>
            <p:cNvSpPr txBox="1"/>
            <p:nvPr/>
          </p:nvSpPr>
          <p:spPr>
            <a:xfrm>
              <a:off x="1995" y="1118"/>
              <a:ext cx="406" cy="17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800"/>
                <a:buFont typeface="Arial"/>
                <a:buNone/>
              </a:pPr>
              <a:r>
                <a:rPr b="1" i="0" lang="en-US" sz="800" u="none">
                  <a:solidFill>
                    <a:schemeClr val="dk1"/>
                  </a:solidFill>
                  <a:latin typeface="Arial"/>
                  <a:ea typeface="Arial"/>
                  <a:cs typeface="Arial"/>
                  <a:sym typeface="Arial"/>
                </a:rPr>
                <a:t>LVDT 3</a:t>
              </a:r>
              <a:endParaRPr/>
            </a:p>
          </p:txBody>
        </p:sp>
        <p:sp>
          <p:nvSpPr>
            <p:cNvPr id="528" name="Google Shape;528;p41"/>
            <p:cNvSpPr txBox="1"/>
            <p:nvPr/>
          </p:nvSpPr>
          <p:spPr>
            <a:xfrm>
              <a:off x="957" y="1355"/>
              <a:ext cx="441" cy="15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800"/>
                <a:buFont typeface="Arial"/>
                <a:buNone/>
              </a:pPr>
              <a:r>
                <a:rPr b="1" i="0" lang="en-US" sz="800" u="none">
                  <a:solidFill>
                    <a:schemeClr val="dk1"/>
                  </a:solidFill>
                  <a:latin typeface="Arial"/>
                  <a:ea typeface="Arial"/>
                  <a:cs typeface="Arial"/>
                  <a:sym typeface="Arial"/>
                </a:rPr>
                <a:t>LVDT 2</a:t>
              </a:r>
              <a:endParaRPr/>
            </a:p>
          </p:txBody>
        </p:sp>
      </p:grpSp>
      <p:grpSp>
        <p:nvGrpSpPr>
          <p:cNvPr id="529" name="Google Shape;529;p41"/>
          <p:cNvGrpSpPr/>
          <p:nvPr/>
        </p:nvGrpSpPr>
        <p:grpSpPr>
          <a:xfrm>
            <a:off x="6545889" y="873125"/>
            <a:ext cx="1859923" cy="2300287"/>
            <a:chOff x="3463" y="459"/>
            <a:chExt cx="1287" cy="1648"/>
          </a:xfrm>
        </p:grpSpPr>
        <p:pic>
          <p:nvPicPr>
            <p:cNvPr descr="loading mechanism - compresed" id="530" name="Google Shape;530;p41"/>
            <p:cNvPicPr preferRelativeResize="0"/>
            <p:nvPr/>
          </p:nvPicPr>
          <p:blipFill rotWithShape="1">
            <a:blip r:embed="rId4">
              <a:alphaModFix/>
            </a:blip>
            <a:srcRect b="0" l="0" r="0" t="0"/>
            <a:stretch/>
          </p:blipFill>
          <p:spPr>
            <a:xfrm>
              <a:off x="3470" y="459"/>
              <a:ext cx="1280" cy="1648"/>
            </a:xfrm>
            <a:prstGeom prst="rect">
              <a:avLst/>
            </a:prstGeom>
            <a:noFill/>
            <a:ln>
              <a:noFill/>
            </a:ln>
          </p:spPr>
        </p:pic>
        <p:sp>
          <p:nvSpPr>
            <p:cNvPr id="531" name="Google Shape;531;p41"/>
            <p:cNvSpPr/>
            <p:nvPr/>
          </p:nvSpPr>
          <p:spPr>
            <a:xfrm>
              <a:off x="3790" y="838"/>
              <a:ext cx="72" cy="216"/>
            </a:xfrm>
            <a:prstGeom prst="upDownArrow">
              <a:avLst>
                <a:gd fmla="val 50000" name="adj1"/>
                <a:gd fmla="val 50000" name="adj2"/>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sp>
          <p:nvSpPr>
            <p:cNvPr id="532" name="Google Shape;532;p41"/>
            <p:cNvSpPr/>
            <p:nvPr/>
          </p:nvSpPr>
          <p:spPr>
            <a:xfrm rot="-2940000">
              <a:off x="4555" y="1613"/>
              <a:ext cx="61" cy="217"/>
            </a:xfrm>
            <a:prstGeom prst="upDownArrow">
              <a:avLst>
                <a:gd fmla="val 50000" name="adj1"/>
                <a:gd fmla="val 50000" name="adj2"/>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sp>
          <p:nvSpPr>
            <p:cNvPr id="533" name="Google Shape;533;p41"/>
            <p:cNvSpPr/>
            <p:nvPr/>
          </p:nvSpPr>
          <p:spPr>
            <a:xfrm rot="3600000">
              <a:off x="3559" y="1205"/>
              <a:ext cx="61" cy="258"/>
            </a:xfrm>
            <a:prstGeom prst="upDownArrow">
              <a:avLst>
                <a:gd fmla="val 50000" name="adj1"/>
                <a:gd fmla="val 50000" name="adj2"/>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grpSp>
      <p:sp>
        <p:nvSpPr>
          <p:cNvPr id="534" name="Google Shape;534;p41"/>
          <p:cNvSpPr txBox="1"/>
          <p:nvPr/>
        </p:nvSpPr>
        <p:spPr>
          <a:xfrm>
            <a:off x="6016625" y="3197225"/>
            <a:ext cx="3001962" cy="523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1400"/>
              <a:buFont typeface="Arial"/>
              <a:buNone/>
            </a:pPr>
            <a:r>
              <a:rPr b="0" i="0" lang="en-US" sz="1400" u="none">
                <a:solidFill>
                  <a:srgbClr val="FFFF00"/>
                </a:solidFill>
                <a:latin typeface="Arial"/>
                <a:ea typeface="Arial"/>
                <a:cs typeface="Arial"/>
                <a:sym typeface="Arial"/>
              </a:rPr>
              <a:t>In-house designed and fabricated loading mechanism</a:t>
            </a:r>
            <a:endParaRPr/>
          </a:p>
        </p:txBody>
      </p:sp>
      <p:pic>
        <p:nvPicPr>
          <p:cNvPr id="535" name="Google Shape;535;p41"/>
          <p:cNvPicPr preferRelativeResize="0"/>
          <p:nvPr/>
        </p:nvPicPr>
        <p:blipFill rotWithShape="1">
          <a:blip r:embed="rId5">
            <a:alphaModFix/>
          </a:blip>
          <a:srcRect b="0" l="0" r="0" t="0"/>
          <a:stretch/>
        </p:blipFill>
        <p:spPr>
          <a:xfrm>
            <a:off x="263525" y="946150"/>
            <a:ext cx="2173287" cy="2473325"/>
          </a:xfrm>
          <a:prstGeom prst="rect">
            <a:avLst/>
          </a:prstGeom>
          <a:noFill/>
          <a:ln>
            <a:noFill/>
          </a:ln>
        </p:spPr>
      </p:pic>
      <p:sp>
        <p:nvSpPr>
          <p:cNvPr id="536" name="Google Shape;536;p41"/>
          <p:cNvSpPr txBox="1"/>
          <p:nvPr/>
        </p:nvSpPr>
        <p:spPr>
          <a:xfrm>
            <a:off x="36512" y="265112"/>
            <a:ext cx="9026525" cy="4619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66"/>
              </a:buClr>
              <a:buSzPts val="2400"/>
              <a:buFont typeface="Arial"/>
              <a:buNone/>
            </a:pPr>
            <a:r>
              <a:rPr b="1" i="0" lang="en-US" sz="2400" u="none">
                <a:solidFill>
                  <a:srgbClr val="FFCC66"/>
                </a:solidFill>
                <a:latin typeface="Arial"/>
                <a:ea typeface="Arial"/>
                <a:cs typeface="Arial"/>
                <a:sym typeface="Arial"/>
              </a:rPr>
              <a:t>Experimental Investigations on Implanted Femur</a:t>
            </a:r>
            <a:endParaRPr/>
          </a:p>
        </p:txBody>
      </p:sp>
      <p:grpSp>
        <p:nvGrpSpPr>
          <p:cNvPr id="537" name="Google Shape;537;p41"/>
          <p:cNvGrpSpPr/>
          <p:nvPr/>
        </p:nvGrpSpPr>
        <p:grpSpPr>
          <a:xfrm>
            <a:off x="2673350" y="1457325"/>
            <a:ext cx="3036887" cy="3541712"/>
            <a:chOff x="4059" y="255"/>
            <a:chExt cx="1330" cy="1551"/>
          </a:xfrm>
        </p:grpSpPr>
        <p:pic>
          <p:nvPicPr>
            <p:cNvPr descr="DSCN1257_crop" id="538" name="Google Shape;538;p41"/>
            <p:cNvPicPr preferRelativeResize="0"/>
            <p:nvPr/>
          </p:nvPicPr>
          <p:blipFill rotWithShape="1">
            <a:blip r:embed="rId6">
              <a:alphaModFix/>
            </a:blip>
            <a:srcRect b="0" l="0" r="0" t="0"/>
            <a:stretch/>
          </p:blipFill>
          <p:spPr>
            <a:xfrm>
              <a:off x="4059" y="255"/>
              <a:ext cx="1330" cy="1551"/>
            </a:xfrm>
            <a:prstGeom prst="rect">
              <a:avLst/>
            </a:prstGeom>
            <a:noFill/>
            <a:ln>
              <a:noFill/>
            </a:ln>
          </p:spPr>
        </p:pic>
        <p:grpSp>
          <p:nvGrpSpPr>
            <p:cNvPr id="539" name="Google Shape;539;p41"/>
            <p:cNvGrpSpPr/>
            <p:nvPr/>
          </p:nvGrpSpPr>
          <p:grpSpPr>
            <a:xfrm>
              <a:off x="4288" y="675"/>
              <a:ext cx="1024" cy="454"/>
              <a:chOff x="2682" y="2770"/>
              <a:chExt cx="2562" cy="1134"/>
            </a:xfrm>
          </p:grpSpPr>
          <p:sp>
            <p:nvSpPr>
              <p:cNvPr id="540" name="Google Shape;540;p41"/>
              <p:cNvSpPr txBox="1"/>
              <p:nvPr/>
            </p:nvSpPr>
            <p:spPr>
              <a:xfrm>
                <a:off x="2682" y="2770"/>
                <a:ext cx="1036" cy="32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700"/>
                  <a:buFont typeface="Arial"/>
                  <a:buNone/>
                </a:pPr>
                <a:r>
                  <a:rPr b="0" i="0" lang="en-US" sz="700" u="none">
                    <a:solidFill>
                      <a:srgbClr val="FFFFFF"/>
                    </a:solidFill>
                    <a:latin typeface="Arial"/>
                    <a:ea typeface="Arial"/>
                    <a:cs typeface="Arial"/>
                    <a:sym typeface="Arial"/>
                  </a:rPr>
                  <a:t>LVDT 1</a:t>
                </a:r>
                <a:endParaRPr/>
              </a:p>
            </p:txBody>
          </p:sp>
          <p:sp>
            <p:nvSpPr>
              <p:cNvPr id="541" name="Google Shape;541;p41"/>
              <p:cNvSpPr txBox="1"/>
              <p:nvPr/>
            </p:nvSpPr>
            <p:spPr>
              <a:xfrm>
                <a:off x="3060" y="3526"/>
                <a:ext cx="1036" cy="32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700"/>
                  <a:buFont typeface="Arial"/>
                  <a:buNone/>
                </a:pPr>
                <a:r>
                  <a:rPr b="0" i="0" lang="en-US" sz="700" u="none">
                    <a:solidFill>
                      <a:srgbClr val="FFFFFF"/>
                    </a:solidFill>
                    <a:latin typeface="Arial"/>
                    <a:ea typeface="Arial"/>
                    <a:cs typeface="Arial"/>
                    <a:sym typeface="Arial"/>
                  </a:rPr>
                  <a:t>LVDT 2</a:t>
                </a:r>
                <a:endParaRPr/>
              </a:p>
            </p:txBody>
          </p:sp>
          <p:sp>
            <p:nvSpPr>
              <p:cNvPr id="542" name="Google Shape;542;p41"/>
              <p:cNvSpPr txBox="1"/>
              <p:nvPr/>
            </p:nvSpPr>
            <p:spPr>
              <a:xfrm>
                <a:off x="4376" y="3582"/>
                <a:ext cx="868" cy="32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700"/>
                  <a:buFont typeface="Arial"/>
                  <a:buNone/>
                </a:pPr>
                <a:r>
                  <a:rPr b="0" i="0" lang="en-US" sz="700" u="none">
                    <a:solidFill>
                      <a:srgbClr val="FFFFFF"/>
                    </a:solidFill>
                    <a:latin typeface="Arial"/>
                    <a:ea typeface="Arial"/>
                    <a:cs typeface="Arial"/>
                    <a:sym typeface="Arial"/>
                  </a:rPr>
                  <a:t>LVDT 3</a:t>
                </a:r>
                <a:endParaRPr/>
              </a:p>
            </p:txBody>
          </p:sp>
        </p:grpSp>
      </p:grpSp>
      <p:pic>
        <p:nvPicPr>
          <p:cNvPr descr="implant-bone-anterior" id="543" name="Google Shape;543;p41"/>
          <p:cNvPicPr preferRelativeResize="0"/>
          <p:nvPr/>
        </p:nvPicPr>
        <p:blipFill rotWithShape="1">
          <a:blip r:embed="rId7">
            <a:alphaModFix/>
          </a:blip>
          <a:srcRect b="0" l="0" r="0" t="0"/>
          <a:stretch/>
        </p:blipFill>
        <p:spPr>
          <a:xfrm>
            <a:off x="336550" y="3684587"/>
            <a:ext cx="1817687" cy="2400300"/>
          </a:xfrm>
          <a:prstGeom prst="rect">
            <a:avLst/>
          </a:prstGeom>
          <a:noFill/>
          <a:ln>
            <a:noFill/>
          </a:ln>
        </p:spPr>
      </p:pic>
      <p:sp>
        <p:nvSpPr>
          <p:cNvPr id="544" name="Google Shape;544;p41"/>
          <p:cNvSpPr txBox="1"/>
          <p:nvPr/>
        </p:nvSpPr>
        <p:spPr>
          <a:xfrm>
            <a:off x="1547812" y="6334125"/>
            <a:ext cx="6192837" cy="33813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Arial"/>
              <a:buNone/>
            </a:pPr>
            <a:r>
              <a:rPr b="0" i="1" lang="en-US" sz="1600" u="none">
                <a:solidFill>
                  <a:schemeClr val="lt1"/>
                </a:solidFill>
                <a:latin typeface="Arial"/>
                <a:ea typeface="Arial"/>
                <a:cs typeface="Arial"/>
                <a:sym typeface="Arial"/>
              </a:rPr>
              <a:t>Pal et al. (2010), Journal  of Biomechanics, 43 (10), 1923 – 1930.</a:t>
            </a:r>
            <a:endParaRPr/>
          </a:p>
        </p:txBody>
      </p:sp>
      <p:sp>
        <p:nvSpPr>
          <p:cNvPr id="545" name="Google Shape;545;p41"/>
          <p:cNvSpPr txBox="1"/>
          <p:nvPr/>
        </p:nvSpPr>
        <p:spPr>
          <a:xfrm>
            <a:off x="3419475" y="873125"/>
            <a:ext cx="1908175" cy="3698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CFF99"/>
              </a:buClr>
              <a:buSzPts val="1800"/>
              <a:buFont typeface="Arial"/>
              <a:buNone/>
            </a:pPr>
            <a:r>
              <a:rPr b="0" i="0" lang="en-US" sz="1800" u="none">
                <a:solidFill>
                  <a:srgbClr val="CCFF99"/>
                </a:solidFill>
                <a:latin typeface="Arial"/>
                <a:ea typeface="Arial"/>
                <a:cs typeface="Arial"/>
                <a:sym typeface="Arial"/>
              </a:rPr>
              <a:t>(UKIERI Project)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9" name="Shape 549"/>
        <p:cNvGrpSpPr/>
        <p:nvPr/>
      </p:nvGrpSpPr>
      <p:grpSpPr>
        <a:xfrm>
          <a:off x="0" y="0"/>
          <a:ext cx="0" cy="0"/>
          <a:chOff x="0" y="0"/>
          <a:chExt cx="0" cy="0"/>
        </a:xfrm>
      </p:grpSpPr>
      <p:sp>
        <p:nvSpPr>
          <p:cNvPr id="550" name="Google Shape;550;p42"/>
          <p:cNvSpPr txBox="1"/>
          <p:nvPr/>
        </p:nvSpPr>
        <p:spPr>
          <a:xfrm>
            <a:off x="107950" y="6345237"/>
            <a:ext cx="576262"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sp>
        <p:nvSpPr>
          <p:cNvPr id="551" name="Google Shape;551;p42"/>
          <p:cNvSpPr txBox="1"/>
          <p:nvPr>
            <p:ph type="title"/>
          </p:nvPr>
        </p:nvSpPr>
        <p:spPr>
          <a:xfrm>
            <a:off x="468312" y="333375"/>
            <a:ext cx="8229600" cy="53975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CC66"/>
              </a:buClr>
              <a:buSzPts val="2400"/>
              <a:buFont typeface="Arial"/>
              <a:buNone/>
            </a:pPr>
            <a:r>
              <a:rPr b="1" i="0" lang="en-US" sz="2400" u="none">
                <a:solidFill>
                  <a:srgbClr val="FFCC66"/>
                </a:solidFill>
                <a:latin typeface="Arial"/>
                <a:ea typeface="Arial"/>
                <a:cs typeface="Arial"/>
                <a:sym typeface="Arial"/>
              </a:rPr>
              <a:t>Experimental strain versus numerical (FE) strain</a:t>
            </a:r>
            <a:endParaRPr/>
          </a:p>
        </p:txBody>
      </p:sp>
      <p:sp>
        <p:nvSpPr>
          <p:cNvPr id="552" name="Google Shape;552;p42"/>
          <p:cNvSpPr txBox="1"/>
          <p:nvPr/>
        </p:nvSpPr>
        <p:spPr>
          <a:xfrm>
            <a:off x="250825" y="4652962"/>
            <a:ext cx="97155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99FF99"/>
              </a:buClr>
              <a:buSzPts val="1800"/>
              <a:buFont typeface="Arial"/>
              <a:buNone/>
            </a:pPr>
            <a:r>
              <a:rPr b="0" i="0" lang="en-US" sz="1800" u="none">
                <a:solidFill>
                  <a:srgbClr val="99FF99"/>
                </a:solidFill>
                <a:latin typeface="Arial"/>
                <a:ea typeface="Arial"/>
                <a:cs typeface="Arial"/>
                <a:sym typeface="Arial"/>
              </a:rPr>
              <a:t>Intact</a:t>
            </a:r>
            <a:r>
              <a:rPr b="1" i="0" lang="en-US" sz="1800" u="none">
                <a:solidFill>
                  <a:srgbClr val="00FF00"/>
                </a:solidFill>
                <a:latin typeface="Arial"/>
                <a:ea typeface="Arial"/>
                <a:cs typeface="Arial"/>
                <a:sym typeface="Arial"/>
              </a:rPr>
              <a:t> </a:t>
            </a:r>
            <a:endParaRPr/>
          </a:p>
        </p:txBody>
      </p:sp>
      <p:sp>
        <p:nvSpPr>
          <p:cNvPr id="553" name="Google Shape;553;p42"/>
          <p:cNvSpPr txBox="1"/>
          <p:nvPr/>
        </p:nvSpPr>
        <p:spPr>
          <a:xfrm>
            <a:off x="7272337" y="4652962"/>
            <a:ext cx="1692275"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99FF99"/>
              </a:buClr>
              <a:buSzPts val="1800"/>
              <a:buFont typeface="Arial"/>
              <a:buNone/>
            </a:pPr>
            <a:r>
              <a:rPr b="0" i="0" lang="en-US" sz="1800" u="none">
                <a:solidFill>
                  <a:srgbClr val="99FF99"/>
                </a:solidFill>
                <a:latin typeface="Arial"/>
                <a:ea typeface="Arial"/>
                <a:cs typeface="Arial"/>
                <a:sym typeface="Arial"/>
              </a:rPr>
              <a:t>Resurfaced</a:t>
            </a:r>
            <a:endParaRPr/>
          </a:p>
        </p:txBody>
      </p:sp>
      <p:sp>
        <p:nvSpPr>
          <p:cNvPr id="554" name="Google Shape;554;p42"/>
          <p:cNvSpPr txBox="1"/>
          <p:nvPr/>
        </p:nvSpPr>
        <p:spPr>
          <a:xfrm>
            <a:off x="1116012" y="5084762"/>
            <a:ext cx="3457575" cy="7794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800"/>
              <a:buFont typeface="Arial"/>
              <a:buNone/>
            </a:pPr>
            <a:r>
              <a:rPr b="0" i="0" lang="en-US" sz="1800" u="none">
                <a:solidFill>
                  <a:srgbClr val="FFFF00"/>
                </a:solidFill>
                <a:latin typeface="Arial"/>
                <a:ea typeface="Arial"/>
                <a:cs typeface="Arial"/>
                <a:sym typeface="Arial"/>
              </a:rPr>
              <a:t>R : 0.94; SE: 198 µε </a:t>
            </a:r>
            <a:endParaRPr/>
          </a:p>
          <a:p>
            <a:pPr indent="0" lvl="0" marL="0" marR="0" rtl="0" algn="l">
              <a:lnSpc>
                <a:spcPct val="100000"/>
              </a:lnSpc>
              <a:spcBef>
                <a:spcPts val="900"/>
              </a:spcBef>
              <a:spcAft>
                <a:spcPts val="0"/>
              </a:spcAft>
              <a:buClr>
                <a:srgbClr val="FFFF00"/>
              </a:buClr>
              <a:buSzPts val="1800"/>
              <a:buFont typeface="Arial"/>
              <a:buNone/>
            </a:pPr>
            <a:r>
              <a:rPr b="0" i="0" lang="en-US" sz="1800" u="none">
                <a:solidFill>
                  <a:srgbClr val="FFFF00"/>
                </a:solidFill>
                <a:latin typeface="Arial"/>
                <a:ea typeface="Arial"/>
                <a:cs typeface="Arial"/>
                <a:sym typeface="Arial"/>
              </a:rPr>
              <a:t>Slope: 0.86; Intercept: -109 µε</a:t>
            </a:r>
            <a:endParaRPr/>
          </a:p>
        </p:txBody>
      </p:sp>
      <p:sp>
        <p:nvSpPr>
          <p:cNvPr id="555" name="Google Shape;555;p42"/>
          <p:cNvSpPr txBox="1"/>
          <p:nvPr/>
        </p:nvSpPr>
        <p:spPr>
          <a:xfrm>
            <a:off x="4751387" y="5084762"/>
            <a:ext cx="3457575" cy="7794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800"/>
              <a:buFont typeface="Arial"/>
              <a:buNone/>
            </a:pPr>
            <a:r>
              <a:rPr b="0" i="0" lang="en-US" sz="1800" u="none">
                <a:solidFill>
                  <a:srgbClr val="FFFF00"/>
                </a:solidFill>
                <a:latin typeface="Arial"/>
                <a:ea typeface="Arial"/>
                <a:cs typeface="Arial"/>
                <a:sym typeface="Arial"/>
              </a:rPr>
              <a:t>R : 0.95; SE: 241 µε </a:t>
            </a:r>
            <a:endParaRPr/>
          </a:p>
          <a:p>
            <a:pPr indent="0" lvl="0" marL="0" marR="0" rtl="0" algn="l">
              <a:lnSpc>
                <a:spcPct val="100000"/>
              </a:lnSpc>
              <a:spcBef>
                <a:spcPts val="900"/>
              </a:spcBef>
              <a:spcAft>
                <a:spcPts val="0"/>
              </a:spcAft>
              <a:buClr>
                <a:srgbClr val="FFFF00"/>
              </a:buClr>
              <a:buSzPts val="1800"/>
              <a:buFont typeface="Arial"/>
              <a:buNone/>
            </a:pPr>
            <a:r>
              <a:rPr b="0" i="0" lang="en-US" sz="1800" u="none">
                <a:solidFill>
                  <a:srgbClr val="FFFF00"/>
                </a:solidFill>
                <a:latin typeface="Arial"/>
                <a:ea typeface="Arial"/>
                <a:cs typeface="Arial"/>
                <a:sym typeface="Arial"/>
              </a:rPr>
              <a:t>Slope: 0.86; Intercept: -74 µε</a:t>
            </a:r>
            <a:endParaRPr/>
          </a:p>
        </p:txBody>
      </p:sp>
      <p:sp>
        <p:nvSpPr>
          <p:cNvPr id="556" name="Google Shape;556;p42"/>
          <p:cNvSpPr txBox="1"/>
          <p:nvPr/>
        </p:nvSpPr>
        <p:spPr>
          <a:xfrm>
            <a:off x="1258887" y="6129337"/>
            <a:ext cx="6157912"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99FFCC"/>
              </a:buClr>
              <a:buSzPts val="1600"/>
              <a:buFont typeface="Arial"/>
              <a:buNone/>
            </a:pPr>
            <a:r>
              <a:rPr b="0" i="0" lang="en-US" sz="1600" u="none">
                <a:solidFill>
                  <a:srgbClr val="99FFCC"/>
                </a:solidFill>
                <a:latin typeface="Arial"/>
                <a:ea typeface="Arial"/>
                <a:cs typeface="Arial"/>
                <a:sym typeface="Arial"/>
              </a:rPr>
              <a:t>Symbol indicates single strain gauge output for all the load cases</a:t>
            </a:r>
            <a:endParaRPr/>
          </a:p>
        </p:txBody>
      </p:sp>
      <p:pic>
        <p:nvPicPr>
          <p:cNvPr id="557" name="Google Shape;557;p42"/>
          <p:cNvPicPr preferRelativeResize="0"/>
          <p:nvPr/>
        </p:nvPicPr>
        <p:blipFill rotWithShape="1">
          <a:blip r:embed="rId3">
            <a:alphaModFix/>
          </a:blip>
          <a:srcRect b="0" l="0" r="0" t="0"/>
          <a:stretch/>
        </p:blipFill>
        <p:spPr>
          <a:xfrm>
            <a:off x="73025" y="1160462"/>
            <a:ext cx="4498975" cy="3460750"/>
          </a:xfrm>
          <a:prstGeom prst="rect">
            <a:avLst/>
          </a:prstGeom>
          <a:noFill/>
          <a:ln>
            <a:noFill/>
          </a:ln>
        </p:spPr>
      </p:pic>
      <p:pic>
        <p:nvPicPr>
          <p:cNvPr id="558" name="Google Shape;558;p42"/>
          <p:cNvPicPr preferRelativeResize="0"/>
          <p:nvPr/>
        </p:nvPicPr>
        <p:blipFill rotWithShape="1">
          <a:blip r:embed="rId4">
            <a:alphaModFix/>
          </a:blip>
          <a:srcRect b="0" l="0" r="0" t="0"/>
          <a:stretch/>
        </p:blipFill>
        <p:spPr>
          <a:xfrm>
            <a:off x="4608512" y="1160462"/>
            <a:ext cx="4427537" cy="347186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sp>
        <p:nvSpPr>
          <p:cNvPr id="563" name="Google Shape;563;p43"/>
          <p:cNvSpPr txBox="1"/>
          <p:nvPr/>
        </p:nvSpPr>
        <p:spPr>
          <a:xfrm>
            <a:off x="107950" y="6345237"/>
            <a:ext cx="576262"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sp>
        <p:nvSpPr>
          <p:cNvPr id="564" name="Google Shape;564;p43"/>
          <p:cNvSpPr txBox="1"/>
          <p:nvPr>
            <p:ph type="title"/>
          </p:nvPr>
        </p:nvSpPr>
        <p:spPr>
          <a:xfrm>
            <a:off x="503237" y="115887"/>
            <a:ext cx="8229600" cy="46831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CC66"/>
              </a:buClr>
              <a:buSzPts val="2400"/>
              <a:buFont typeface="Arial"/>
              <a:buNone/>
            </a:pPr>
            <a:r>
              <a:rPr b="1" i="0" lang="en-US" sz="2400" u="none">
                <a:solidFill>
                  <a:srgbClr val="FFCC66"/>
                </a:solidFill>
                <a:latin typeface="Arial"/>
                <a:ea typeface="Arial"/>
                <a:cs typeface="Arial"/>
                <a:sym typeface="Arial"/>
              </a:rPr>
              <a:t>Measured versus FE micromotion</a:t>
            </a:r>
            <a:endParaRPr/>
          </a:p>
        </p:txBody>
      </p:sp>
      <p:pic>
        <p:nvPicPr>
          <p:cNvPr id="565" name="Google Shape;565;p43"/>
          <p:cNvPicPr preferRelativeResize="0"/>
          <p:nvPr/>
        </p:nvPicPr>
        <p:blipFill rotWithShape="1">
          <a:blip r:embed="rId3">
            <a:alphaModFix/>
          </a:blip>
          <a:srcRect b="0" l="0" r="0" t="0"/>
          <a:stretch/>
        </p:blipFill>
        <p:spPr>
          <a:xfrm>
            <a:off x="4518025" y="3176587"/>
            <a:ext cx="4625975" cy="2965450"/>
          </a:xfrm>
          <a:prstGeom prst="rect">
            <a:avLst/>
          </a:prstGeom>
          <a:noFill/>
          <a:ln>
            <a:noFill/>
          </a:ln>
        </p:spPr>
      </p:pic>
      <p:pic>
        <p:nvPicPr>
          <p:cNvPr id="566" name="Google Shape;566;p43"/>
          <p:cNvPicPr preferRelativeResize="0"/>
          <p:nvPr/>
        </p:nvPicPr>
        <p:blipFill rotWithShape="1">
          <a:blip r:embed="rId4">
            <a:alphaModFix/>
          </a:blip>
          <a:srcRect b="0" l="0" r="0" t="0"/>
          <a:stretch/>
        </p:blipFill>
        <p:spPr>
          <a:xfrm>
            <a:off x="107950" y="709612"/>
            <a:ext cx="5021262" cy="2832100"/>
          </a:xfrm>
          <a:prstGeom prst="rect">
            <a:avLst/>
          </a:prstGeom>
          <a:noFill/>
          <a:ln>
            <a:noFill/>
          </a:ln>
        </p:spPr>
      </p:pic>
      <p:sp>
        <p:nvSpPr>
          <p:cNvPr id="567" name="Google Shape;567;p43"/>
          <p:cNvSpPr txBox="1"/>
          <p:nvPr/>
        </p:nvSpPr>
        <p:spPr>
          <a:xfrm>
            <a:off x="287337" y="3716337"/>
            <a:ext cx="4068762"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600"/>
              <a:buFont typeface="Arial"/>
              <a:buNone/>
            </a:pPr>
            <a:r>
              <a:rPr b="0" i="0" lang="en-US" sz="1600" u="none">
                <a:solidFill>
                  <a:srgbClr val="FFFF00"/>
                </a:solidFill>
                <a:latin typeface="Arial"/>
                <a:ea typeface="Arial"/>
                <a:cs typeface="Arial"/>
                <a:sym typeface="Arial"/>
              </a:rPr>
              <a:t>Experimental: Load vs Micromotion data</a:t>
            </a:r>
            <a:endParaRPr/>
          </a:p>
        </p:txBody>
      </p:sp>
      <p:sp>
        <p:nvSpPr>
          <p:cNvPr id="568" name="Google Shape;568;p43"/>
          <p:cNvSpPr txBox="1"/>
          <p:nvPr/>
        </p:nvSpPr>
        <p:spPr>
          <a:xfrm>
            <a:off x="6227762" y="6237287"/>
            <a:ext cx="1296987" cy="336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600"/>
              <a:buFont typeface="Arial"/>
              <a:buNone/>
            </a:pPr>
            <a:r>
              <a:rPr b="0" i="0" lang="en-US" sz="1600" u="none">
                <a:solidFill>
                  <a:srgbClr val="FFFF00"/>
                </a:solidFill>
                <a:latin typeface="Arial"/>
                <a:ea typeface="Arial"/>
                <a:cs typeface="Arial"/>
                <a:sym typeface="Arial"/>
              </a:rPr>
              <a:t>Comparison</a:t>
            </a:r>
            <a:endParaRPr/>
          </a:p>
        </p:txBody>
      </p:sp>
      <p:grpSp>
        <p:nvGrpSpPr>
          <p:cNvPr id="569" name="Google Shape;569;p43"/>
          <p:cNvGrpSpPr/>
          <p:nvPr/>
        </p:nvGrpSpPr>
        <p:grpSpPr>
          <a:xfrm>
            <a:off x="5111750" y="728662"/>
            <a:ext cx="3781425" cy="2484437"/>
            <a:chOff x="3220" y="459"/>
            <a:chExt cx="2382" cy="1565"/>
          </a:xfrm>
        </p:grpSpPr>
        <p:pic>
          <p:nvPicPr>
            <p:cNvPr descr="DSCN1255" id="570" name="Google Shape;570;p43"/>
            <p:cNvPicPr preferRelativeResize="0"/>
            <p:nvPr/>
          </p:nvPicPr>
          <p:blipFill rotWithShape="1">
            <a:blip r:embed="rId5">
              <a:alphaModFix/>
            </a:blip>
            <a:srcRect b="0" l="0" r="0" t="0"/>
            <a:stretch/>
          </p:blipFill>
          <p:spPr>
            <a:xfrm>
              <a:off x="3220" y="459"/>
              <a:ext cx="2382" cy="1565"/>
            </a:xfrm>
            <a:prstGeom prst="rect">
              <a:avLst/>
            </a:prstGeom>
            <a:noFill/>
            <a:ln>
              <a:noFill/>
            </a:ln>
          </p:spPr>
        </p:pic>
        <p:sp>
          <p:nvSpPr>
            <p:cNvPr id="571" name="Google Shape;571;p43"/>
            <p:cNvSpPr txBox="1"/>
            <p:nvPr/>
          </p:nvSpPr>
          <p:spPr>
            <a:xfrm>
              <a:off x="3526" y="1058"/>
              <a:ext cx="444" cy="1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000"/>
                <a:buFont typeface="Arial"/>
                <a:buNone/>
              </a:pPr>
              <a:r>
                <a:rPr b="1" i="0" lang="en-US" sz="1000" u="none">
                  <a:solidFill>
                    <a:srgbClr val="FFFF00"/>
                  </a:solidFill>
                  <a:latin typeface="Arial"/>
                  <a:ea typeface="Arial"/>
                  <a:cs typeface="Arial"/>
                  <a:sym typeface="Arial"/>
                </a:rPr>
                <a:t>LVDT 1</a:t>
              </a:r>
              <a:endParaRPr/>
            </a:p>
          </p:txBody>
        </p:sp>
        <p:sp>
          <p:nvSpPr>
            <p:cNvPr id="572" name="Google Shape;572;p43"/>
            <p:cNvSpPr txBox="1"/>
            <p:nvPr/>
          </p:nvSpPr>
          <p:spPr>
            <a:xfrm>
              <a:off x="5130" y="1058"/>
              <a:ext cx="450" cy="16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200"/>
                <a:buFont typeface="Arial"/>
                <a:buNone/>
              </a:pPr>
              <a:r>
                <a:rPr b="1" i="0" lang="en-US" sz="1200" u="none">
                  <a:solidFill>
                    <a:srgbClr val="FFFF00"/>
                  </a:solidFill>
                  <a:latin typeface="Arial"/>
                  <a:ea typeface="Arial"/>
                  <a:cs typeface="Arial"/>
                  <a:sym typeface="Arial"/>
                </a:rPr>
                <a:t>LVDT 3</a:t>
              </a:r>
              <a:endParaRPr/>
            </a:p>
          </p:txBody>
        </p:sp>
        <p:sp>
          <p:nvSpPr>
            <p:cNvPr id="573" name="Google Shape;573;p43"/>
            <p:cNvSpPr txBox="1"/>
            <p:nvPr/>
          </p:nvSpPr>
          <p:spPr>
            <a:xfrm>
              <a:off x="4164" y="1351"/>
              <a:ext cx="430" cy="19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000"/>
                <a:buFont typeface="Arial"/>
                <a:buNone/>
              </a:pPr>
              <a:r>
                <a:rPr b="1" i="0" lang="en-US" sz="1000" u="none">
                  <a:solidFill>
                    <a:srgbClr val="FFFF00"/>
                  </a:solidFill>
                  <a:latin typeface="Arial"/>
                  <a:ea typeface="Arial"/>
                  <a:cs typeface="Arial"/>
                  <a:sym typeface="Arial"/>
                </a:rPr>
                <a:t>LVDT 2</a:t>
              </a:r>
              <a:endParaRPr/>
            </a:p>
          </p:txBody>
        </p:sp>
        <p:sp>
          <p:nvSpPr>
            <p:cNvPr id="574" name="Google Shape;574;p43"/>
            <p:cNvSpPr txBox="1"/>
            <p:nvPr/>
          </p:nvSpPr>
          <p:spPr>
            <a:xfrm>
              <a:off x="3737" y="1242"/>
              <a:ext cx="431" cy="1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200"/>
                <a:buFont typeface="Arial"/>
                <a:buNone/>
              </a:pPr>
              <a:r>
                <a:rPr b="1" i="0" lang="en-US" sz="1200" u="none">
                  <a:solidFill>
                    <a:srgbClr val="FFFF00"/>
                  </a:solidFill>
                  <a:latin typeface="Arial"/>
                  <a:ea typeface="Arial"/>
                  <a:cs typeface="Arial"/>
                  <a:sym typeface="Arial"/>
                </a:rPr>
                <a:t>Target</a:t>
              </a:r>
              <a:endParaRPr/>
            </a:p>
          </p:txBody>
        </p:sp>
        <p:cxnSp>
          <p:nvCxnSpPr>
            <p:cNvPr id="575" name="Google Shape;575;p43"/>
            <p:cNvCxnSpPr/>
            <p:nvPr/>
          </p:nvCxnSpPr>
          <p:spPr>
            <a:xfrm flipH="1" rot="10800000">
              <a:off x="4104" y="1058"/>
              <a:ext cx="339" cy="226"/>
            </a:xfrm>
            <a:prstGeom prst="straightConnector1">
              <a:avLst/>
            </a:prstGeom>
            <a:noFill/>
            <a:ln cap="flat" cmpd="sng" w="9525">
              <a:solidFill>
                <a:srgbClr val="FFFF00"/>
              </a:solidFill>
              <a:prstDash val="solid"/>
              <a:miter lim="800000"/>
              <a:headEnd len="med" w="med" type="none"/>
              <a:tailEnd len="med" w="med" type="triangle"/>
            </a:ln>
          </p:spPr>
        </p:cxnSp>
      </p:grpSp>
      <p:sp>
        <p:nvSpPr>
          <p:cNvPr id="576" name="Google Shape;576;p43"/>
          <p:cNvSpPr txBox="1"/>
          <p:nvPr/>
        </p:nvSpPr>
        <p:spPr>
          <a:xfrm>
            <a:off x="215900" y="6237287"/>
            <a:ext cx="4932362"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800"/>
              <a:buFont typeface="Arial"/>
              <a:buNone/>
            </a:pPr>
            <a:r>
              <a:rPr b="0" i="0" lang="en-US" sz="1800" u="none">
                <a:solidFill>
                  <a:schemeClr val="accent1"/>
                </a:solidFill>
                <a:latin typeface="Arial"/>
                <a:ea typeface="Arial"/>
                <a:cs typeface="Arial"/>
                <a:sym typeface="Arial"/>
              </a:rPr>
              <a:t>Published in Journal of Biomechanics, 2010</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0" name="Shape 580"/>
        <p:cNvGrpSpPr/>
        <p:nvPr/>
      </p:nvGrpSpPr>
      <p:grpSpPr>
        <a:xfrm>
          <a:off x="0" y="0"/>
          <a:ext cx="0" cy="0"/>
          <a:chOff x="0" y="0"/>
          <a:chExt cx="0" cy="0"/>
        </a:xfrm>
      </p:grpSpPr>
      <p:sp>
        <p:nvSpPr>
          <p:cNvPr id="581" name="Google Shape;581;p44"/>
          <p:cNvSpPr txBox="1"/>
          <p:nvPr>
            <p:ph type="title"/>
          </p:nvPr>
        </p:nvSpPr>
        <p:spPr>
          <a:xfrm>
            <a:off x="684212" y="398462"/>
            <a:ext cx="7772400" cy="47466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D757"/>
              </a:buClr>
              <a:buSzPts val="2400"/>
              <a:buFont typeface="Arial"/>
              <a:buNone/>
            </a:pPr>
            <a:r>
              <a:rPr b="1" i="0" lang="en-US" sz="2400" u="none">
                <a:solidFill>
                  <a:srgbClr val="FFD757"/>
                </a:solidFill>
                <a:latin typeface="Arial"/>
                <a:ea typeface="Arial"/>
                <a:cs typeface="Arial"/>
                <a:sym typeface="Arial"/>
              </a:rPr>
              <a:t>Major Findings</a:t>
            </a:r>
            <a:endParaRPr/>
          </a:p>
        </p:txBody>
      </p:sp>
      <p:sp>
        <p:nvSpPr>
          <p:cNvPr id="582" name="Google Shape;582;p44"/>
          <p:cNvSpPr txBox="1"/>
          <p:nvPr>
            <p:ph idx="1" type="body"/>
          </p:nvPr>
        </p:nvSpPr>
        <p:spPr>
          <a:xfrm>
            <a:off x="250825" y="1158875"/>
            <a:ext cx="8604250" cy="1008062"/>
          </a:xfrm>
          <a:prstGeom prst="rect">
            <a:avLst/>
          </a:prstGeom>
          <a:noFill/>
          <a:ln>
            <a:noFill/>
          </a:ln>
        </p:spPr>
        <p:txBody>
          <a:bodyPr anchorCtr="0" anchor="t" bIns="45700" lIns="91425" spcFirstLastPara="1" rIns="91425" wrap="square" tIns="45700">
            <a:noAutofit/>
          </a:bodyPr>
          <a:lstStyle/>
          <a:p>
            <a:pPr indent="-342900" lvl="0" marL="342900" rtl="0" algn="just">
              <a:lnSpc>
                <a:spcPct val="80000"/>
              </a:lnSpc>
              <a:spcBef>
                <a:spcPts val="0"/>
              </a:spcBef>
              <a:spcAft>
                <a:spcPts val="0"/>
              </a:spcAft>
              <a:buClr>
                <a:schemeClr val="dk1"/>
              </a:buClr>
              <a:buSzPts val="1600"/>
              <a:buFont typeface="Arial"/>
              <a:buNone/>
            </a:pPr>
            <a:r>
              <a:t/>
            </a:r>
            <a:endParaRPr b="0" i="0" sz="1600" u="none">
              <a:solidFill>
                <a:srgbClr val="FFFF00"/>
              </a:solidFill>
              <a:latin typeface="Arial"/>
              <a:ea typeface="Arial"/>
              <a:cs typeface="Arial"/>
              <a:sym typeface="Arial"/>
            </a:endParaRPr>
          </a:p>
          <a:p>
            <a:pPr indent="-342900" lvl="0" marL="342900" rtl="0" algn="just">
              <a:lnSpc>
                <a:spcPct val="80000"/>
              </a:lnSpc>
              <a:spcBef>
                <a:spcPts val="360"/>
              </a:spcBef>
              <a:spcAft>
                <a:spcPts val="0"/>
              </a:spcAft>
              <a:buClr>
                <a:srgbClr val="FFFF66"/>
              </a:buClr>
              <a:buSzPts val="1800"/>
              <a:buFont typeface="Arial"/>
              <a:buChar char="•"/>
            </a:pPr>
            <a:r>
              <a:rPr b="0" i="0" lang="en-US" sz="1800" u="none">
                <a:solidFill>
                  <a:schemeClr val="lt1"/>
                </a:solidFill>
                <a:latin typeface="Arial"/>
                <a:ea typeface="Arial"/>
                <a:cs typeface="Arial"/>
                <a:sym typeface="Arial"/>
              </a:rPr>
              <a:t>Strain concentration generated, post-operatively, at the proximal femoral neck region indicates a potential risk of neck fracture. However, it disappears with bone remodelling.</a:t>
            </a:r>
            <a:endParaRPr/>
          </a:p>
        </p:txBody>
      </p:sp>
      <p:sp>
        <p:nvSpPr>
          <p:cNvPr id="583" name="Google Shape;583;p44"/>
          <p:cNvSpPr txBox="1"/>
          <p:nvPr/>
        </p:nvSpPr>
        <p:spPr>
          <a:xfrm>
            <a:off x="250825" y="2203450"/>
            <a:ext cx="8604250" cy="97155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80000"/>
              </a:lnSpc>
              <a:spcBef>
                <a:spcPts val="0"/>
              </a:spcBef>
              <a:spcAft>
                <a:spcPts val="0"/>
              </a:spcAft>
              <a:buClr>
                <a:srgbClr val="FFFF00"/>
              </a:buClr>
              <a:buSzPts val="1600"/>
              <a:buFont typeface="Arial"/>
              <a:buNone/>
            </a:pPr>
            <a:r>
              <a:t/>
            </a:r>
            <a:endParaRPr b="0" i="0" sz="1600" u="none">
              <a:solidFill>
                <a:srgbClr val="FFFF00"/>
              </a:solidFill>
              <a:latin typeface="Arial"/>
              <a:ea typeface="Arial"/>
              <a:cs typeface="Arial"/>
              <a:sym typeface="Arial"/>
            </a:endParaRPr>
          </a:p>
          <a:p>
            <a:pPr indent="-342900" lvl="0" marL="342900" marR="0" rtl="0" algn="just">
              <a:lnSpc>
                <a:spcPct val="80000"/>
              </a:lnSpc>
              <a:spcBef>
                <a:spcPts val="360"/>
              </a:spcBef>
              <a:spcAft>
                <a:spcPts val="0"/>
              </a:spcAft>
              <a:buClr>
                <a:srgbClr val="FFFF66"/>
              </a:buClr>
              <a:buSzPts val="1800"/>
              <a:buFont typeface="Arial"/>
              <a:buChar char="•"/>
            </a:pPr>
            <a:r>
              <a:rPr b="0" i="0" lang="en-US" sz="1800" u="none">
                <a:solidFill>
                  <a:schemeClr val="lt1"/>
                </a:solidFill>
                <a:latin typeface="Arial"/>
                <a:ea typeface="Arial"/>
                <a:cs typeface="Arial"/>
                <a:sym typeface="Arial"/>
              </a:rPr>
              <a:t>Although femoral hip resurfacing leads to conservation of bone stock, strain shielding and bone resorption might lead to eventual implant loosening.</a:t>
            </a:r>
            <a:endParaRPr/>
          </a:p>
        </p:txBody>
      </p:sp>
      <p:sp>
        <p:nvSpPr>
          <p:cNvPr id="584" name="Google Shape;584;p44"/>
          <p:cNvSpPr txBox="1"/>
          <p:nvPr/>
        </p:nvSpPr>
        <p:spPr>
          <a:xfrm>
            <a:off x="252412" y="3030537"/>
            <a:ext cx="8604250" cy="1223962"/>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80000"/>
              </a:lnSpc>
              <a:spcBef>
                <a:spcPts val="0"/>
              </a:spcBef>
              <a:spcAft>
                <a:spcPts val="0"/>
              </a:spcAft>
              <a:buClr>
                <a:srgbClr val="FFFF00"/>
              </a:buClr>
              <a:buSzPts val="1600"/>
              <a:buFont typeface="Arial"/>
              <a:buNone/>
            </a:pPr>
            <a:r>
              <a:t/>
            </a:r>
            <a:endParaRPr b="0" i="0" sz="1600" u="none">
              <a:solidFill>
                <a:srgbClr val="FFFF00"/>
              </a:solidFill>
              <a:latin typeface="Arial"/>
              <a:ea typeface="Arial"/>
              <a:cs typeface="Arial"/>
              <a:sym typeface="Arial"/>
            </a:endParaRPr>
          </a:p>
          <a:p>
            <a:pPr indent="-342900" lvl="0" marL="342900" marR="0" rtl="0" algn="just">
              <a:lnSpc>
                <a:spcPct val="80000"/>
              </a:lnSpc>
              <a:spcBef>
                <a:spcPts val="360"/>
              </a:spcBef>
              <a:spcAft>
                <a:spcPts val="0"/>
              </a:spcAft>
              <a:buClr>
                <a:srgbClr val="FFFF66"/>
              </a:buClr>
              <a:buSzPts val="1800"/>
              <a:buFont typeface="Arial"/>
              <a:buChar char="•"/>
            </a:pPr>
            <a:r>
              <a:rPr b="0" i="0" lang="en-US" sz="1800" u="none">
                <a:solidFill>
                  <a:schemeClr val="lt1"/>
                </a:solidFill>
                <a:latin typeface="Arial"/>
                <a:ea typeface="Arial"/>
                <a:cs typeface="Arial"/>
                <a:sym typeface="Arial"/>
              </a:rPr>
              <a:t>In order to reduce the potential risk of neck fracture, patients should avoid activities which might induce high loading of the hip during early post-operative period and allow the bone around the neck-component junction to remodel.</a:t>
            </a:r>
            <a:endParaRPr/>
          </a:p>
        </p:txBody>
      </p:sp>
      <p:sp>
        <p:nvSpPr>
          <p:cNvPr id="585" name="Google Shape;585;p44"/>
          <p:cNvSpPr txBox="1"/>
          <p:nvPr/>
        </p:nvSpPr>
        <p:spPr>
          <a:xfrm>
            <a:off x="215900" y="4073525"/>
            <a:ext cx="8604250" cy="6477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80000"/>
              </a:lnSpc>
              <a:spcBef>
                <a:spcPts val="0"/>
              </a:spcBef>
              <a:spcAft>
                <a:spcPts val="0"/>
              </a:spcAft>
              <a:buClr>
                <a:srgbClr val="FFFF00"/>
              </a:buClr>
              <a:buSzPts val="1600"/>
              <a:buFont typeface="Arial"/>
              <a:buNone/>
            </a:pPr>
            <a:r>
              <a:t/>
            </a:r>
            <a:endParaRPr b="0" i="0" sz="1600" u="none">
              <a:solidFill>
                <a:schemeClr val="lt1"/>
              </a:solidFill>
              <a:latin typeface="Arial"/>
              <a:ea typeface="Arial"/>
              <a:cs typeface="Arial"/>
              <a:sym typeface="Arial"/>
            </a:endParaRPr>
          </a:p>
          <a:p>
            <a:pPr indent="-342900" lvl="0" marL="342900" marR="0" rtl="0" algn="just">
              <a:lnSpc>
                <a:spcPct val="80000"/>
              </a:lnSpc>
              <a:spcBef>
                <a:spcPts val="360"/>
              </a:spcBef>
              <a:spcAft>
                <a:spcPts val="0"/>
              </a:spcAft>
              <a:buClr>
                <a:srgbClr val="FFFF66"/>
              </a:buClr>
              <a:buSzPts val="1800"/>
              <a:buFont typeface="Arial"/>
              <a:buChar char="•"/>
            </a:pPr>
            <a:r>
              <a:rPr b="0" i="0" lang="en-US" sz="1800" u="none">
                <a:solidFill>
                  <a:schemeClr val="lt1"/>
                </a:solidFill>
                <a:latin typeface="Arial"/>
                <a:ea typeface="Arial"/>
                <a:cs typeface="Arial"/>
                <a:sym typeface="Arial"/>
              </a:rPr>
              <a:t>The mechanical role of the stem appears to be crucial.</a:t>
            </a:r>
            <a:endParaRPr/>
          </a:p>
        </p:txBody>
      </p:sp>
      <p:sp>
        <p:nvSpPr>
          <p:cNvPr id="586" name="Google Shape;586;p44"/>
          <p:cNvSpPr txBox="1"/>
          <p:nvPr/>
        </p:nvSpPr>
        <p:spPr>
          <a:xfrm>
            <a:off x="215900" y="4760912"/>
            <a:ext cx="8604250" cy="75565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80000"/>
              </a:lnSpc>
              <a:spcBef>
                <a:spcPts val="0"/>
              </a:spcBef>
              <a:spcAft>
                <a:spcPts val="0"/>
              </a:spcAft>
              <a:buClr>
                <a:srgbClr val="FFFF00"/>
              </a:buClr>
              <a:buSzPts val="1600"/>
              <a:buFont typeface="Arial"/>
              <a:buNone/>
            </a:pPr>
            <a:r>
              <a:t/>
            </a:r>
            <a:endParaRPr b="0" i="0" sz="1600" u="none">
              <a:solidFill>
                <a:srgbClr val="FFFF00"/>
              </a:solidFill>
              <a:latin typeface="Arial"/>
              <a:ea typeface="Arial"/>
              <a:cs typeface="Arial"/>
              <a:sym typeface="Arial"/>
            </a:endParaRPr>
          </a:p>
          <a:p>
            <a:pPr indent="-342900" lvl="0" marL="342900" marR="0" rtl="0" algn="just">
              <a:lnSpc>
                <a:spcPct val="80000"/>
              </a:lnSpc>
              <a:spcBef>
                <a:spcPts val="360"/>
              </a:spcBef>
              <a:spcAft>
                <a:spcPts val="0"/>
              </a:spcAft>
              <a:buClr>
                <a:srgbClr val="FFFF66"/>
              </a:buClr>
              <a:buSzPts val="1800"/>
              <a:buFont typeface="Arial"/>
              <a:buChar char="•"/>
            </a:pPr>
            <a:r>
              <a:rPr b="0" i="0" lang="en-US" sz="1800" u="none">
                <a:solidFill>
                  <a:schemeClr val="lt1"/>
                </a:solidFill>
                <a:latin typeface="Arial"/>
                <a:ea typeface="Arial"/>
                <a:cs typeface="Arial"/>
                <a:sym typeface="Arial"/>
              </a:rPr>
              <a:t>The short-term design offers better prospects than the currently used long-stem cemented resurfacing implant.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 name="Shape 590"/>
        <p:cNvGrpSpPr/>
        <p:nvPr/>
      </p:nvGrpSpPr>
      <p:grpSpPr>
        <a:xfrm>
          <a:off x="0" y="0"/>
          <a:ext cx="0" cy="0"/>
          <a:chOff x="0" y="0"/>
          <a:chExt cx="0" cy="0"/>
        </a:xfrm>
      </p:grpSpPr>
      <p:sp>
        <p:nvSpPr>
          <p:cNvPr id="591" name="Google Shape;591;p45"/>
          <p:cNvSpPr txBox="1"/>
          <p:nvPr/>
        </p:nvSpPr>
        <p:spPr>
          <a:xfrm>
            <a:off x="2879725" y="6345237"/>
            <a:ext cx="1198562"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sp>
        <p:nvSpPr>
          <p:cNvPr id="592" name="Google Shape;592;p45"/>
          <p:cNvSpPr txBox="1"/>
          <p:nvPr/>
        </p:nvSpPr>
        <p:spPr>
          <a:xfrm>
            <a:off x="3348037" y="1484312"/>
            <a:ext cx="208915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66"/>
              </a:buClr>
              <a:buSzPts val="2000"/>
              <a:buFont typeface="Arial"/>
              <a:buNone/>
            </a:pPr>
            <a:r>
              <a:rPr b="1" i="0" lang="en-US" sz="2000" u="none">
                <a:solidFill>
                  <a:srgbClr val="FFFF66"/>
                </a:solidFill>
                <a:latin typeface="Arial"/>
                <a:ea typeface="Arial"/>
                <a:cs typeface="Arial"/>
                <a:sym typeface="Arial"/>
              </a:rPr>
              <a:t>Background</a:t>
            </a:r>
            <a:endParaRPr/>
          </a:p>
        </p:txBody>
      </p:sp>
      <p:sp>
        <p:nvSpPr>
          <p:cNvPr id="593" name="Google Shape;593;p45"/>
          <p:cNvSpPr txBox="1"/>
          <p:nvPr/>
        </p:nvSpPr>
        <p:spPr>
          <a:xfrm>
            <a:off x="142875" y="3852862"/>
            <a:ext cx="7165975" cy="2695575"/>
          </a:xfrm>
          <a:prstGeom prst="rect">
            <a:avLst/>
          </a:prstGeom>
          <a:noFill/>
          <a:ln>
            <a:noFill/>
          </a:ln>
        </p:spPr>
        <p:txBody>
          <a:bodyPr anchorCtr="0" anchor="t" bIns="45700" lIns="91425" spcFirstLastPara="1" rIns="91425" wrap="square" tIns="45700">
            <a:noAutofit/>
          </a:bodyPr>
          <a:lstStyle/>
          <a:p>
            <a:pPr indent="-457200" lvl="1" marL="914400" marR="0" rtl="0" algn="just">
              <a:lnSpc>
                <a:spcPct val="150000"/>
              </a:lnSpc>
              <a:spcBef>
                <a:spcPts val="0"/>
              </a:spcBef>
              <a:spcAft>
                <a:spcPts val="0"/>
              </a:spcAft>
              <a:buClr>
                <a:schemeClr val="lt1"/>
              </a:buClr>
              <a:buSzPts val="2700"/>
              <a:buFont typeface="Noto Sans Symbols"/>
              <a:buChar char="▪"/>
            </a:pPr>
            <a:r>
              <a:rPr b="0" i="0" lang="en-US" sz="1800" u="none" cap="none" strike="noStrike">
                <a:solidFill>
                  <a:schemeClr val="lt1"/>
                </a:solidFill>
                <a:latin typeface="Arial"/>
                <a:ea typeface="Arial"/>
                <a:cs typeface="Arial"/>
                <a:sym typeface="Arial"/>
              </a:rPr>
              <a:t>One of the major causes behind aseptic loosening (failure) of the implant is due to </a:t>
            </a:r>
            <a:r>
              <a:rPr b="1" i="0" lang="en-US" sz="1800" u="sng" cap="none" strike="noStrike">
                <a:solidFill>
                  <a:schemeClr val="lt1"/>
                </a:solidFill>
                <a:latin typeface="Arial"/>
                <a:ea typeface="Arial"/>
                <a:cs typeface="Arial"/>
                <a:sym typeface="Arial"/>
              </a:rPr>
              <a:t>mechanical factors</a:t>
            </a:r>
            <a:r>
              <a:rPr b="0" i="0" lang="en-US" sz="1800" u="none" cap="none" strike="noStrike">
                <a:solidFill>
                  <a:schemeClr val="lt1"/>
                </a:solidFill>
                <a:latin typeface="Arial"/>
                <a:ea typeface="Arial"/>
                <a:cs typeface="Arial"/>
                <a:sym typeface="Arial"/>
              </a:rPr>
              <a:t>.</a:t>
            </a:r>
            <a:endParaRPr b="0" i="0" sz="1800" u="none" cap="none" strike="noStrike">
              <a:solidFill>
                <a:schemeClr val="lt1"/>
              </a:solidFill>
              <a:latin typeface="Arial"/>
              <a:ea typeface="Arial"/>
              <a:cs typeface="Arial"/>
              <a:sym typeface="Arial"/>
            </a:endParaRPr>
          </a:p>
          <a:p>
            <a:pPr indent="-457200" lvl="0" marL="457200" marR="0" rtl="0" algn="ctr">
              <a:lnSpc>
                <a:spcPct val="60000"/>
              </a:lnSpc>
              <a:spcBef>
                <a:spcPts val="900"/>
              </a:spcBef>
              <a:spcAft>
                <a:spcPts val="0"/>
              </a:spcAft>
              <a:buClr>
                <a:srgbClr val="FFFF00"/>
              </a:buClr>
              <a:buSzPts val="1800"/>
              <a:buFont typeface="Arial"/>
              <a:buNone/>
            </a:pPr>
            <a:r>
              <a:t/>
            </a:r>
            <a:endParaRPr b="0" i="0" sz="1800" u="none">
              <a:solidFill>
                <a:schemeClr val="lt1"/>
              </a:solidFill>
              <a:latin typeface="Arial"/>
              <a:ea typeface="Arial"/>
              <a:cs typeface="Arial"/>
              <a:sym typeface="Arial"/>
            </a:endParaRPr>
          </a:p>
          <a:p>
            <a:pPr indent="-457200" lvl="1" marL="914400" marR="0" rtl="0" algn="just">
              <a:lnSpc>
                <a:spcPct val="125000"/>
              </a:lnSpc>
              <a:spcBef>
                <a:spcPts val="900"/>
              </a:spcBef>
              <a:spcAft>
                <a:spcPts val="0"/>
              </a:spcAft>
              <a:buClr>
                <a:srgbClr val="CCFFCC"/>
              </a:buClr>
              <a:buSzPts val="2700"/>
              <a:buFont typeface="Noto Sans Symbols"/>
              <a:buChar char="▪"/>
            </a:pPr>
            <a:r>
              <a:rPr b="0" i="0" lang="en-US" sz="1800" u="none" cap="none" strike="noStrike">
                <a:solidFill>
                  <a:srgbClr val="CCFFCC"/>
                </a:solidFill>
                <a:latin typeface="Arial"/>
                <a:ea typeface="Arial"/>
                <a:cs typeface="Arial"/>
                <a:sym typeface="Arial"/>
              </a:rPr>
              <a:t>Demand for more durable implants are increasing </a:t>
            </a:r>
            <a:endParaRPr/>
          </a:p>
          <a:p>
            <a:pPr indent="-457200" lvl="1" marL="914400" marR="0" rtl="0" algn="just">
              <a:lnSpc>
                <a:spcPct val="125000"/>
              </a:lnSpc>
              <a:spcBef>
                <a:spcPts val="900"/>
              </a:spcBef>
              <a:spcAft>
                <a:spcPts val="0"/>
              </a:spcAft>
              <a:buClr>
                <a:srgbClr val="CCFFCC"/>
              </a:buClr>
              <a:buSzPts val="1800"/>
              <a:buFont typeface="Arial"/>
              <a:buNone/>
            </a:pPr>
            <a:r>
              <a:rPr b="0" i="0" lang="en-US" sz="1800" u="none" cap="none" strike="noStrike">
                <a:solidFill>
                  <a:srgbClr val="CCFFCC"/>
                </a:solidFill>
                <a:latin typeface="Arial"/>
                <a:ea typeface="Arial"/>
                <a:cs typeface="Arial"/>
                <a:sym typeface="Arial"/>
              </a:rPr>
              <a:t>	 - Young and active patients undergo replacements</a:t>
            </a:r>
            <a:endParaRPr/>
          </a:p>
          <a:p>
            <a:pPr indent="-457200" lvl="1" marL="914400" marR="0" rtl="0" algn="just">
              <a:lnSpc>
                <a:spcPct val="125000"/>
              </a:lnSpc>
              <a:spcBef>
                <a:spcPts val="900"/>
              </a:spcBef>
              <a:spcAft>
                <a:spcPts val="0"/>
              </a:spcAft>
              <a:buClr>
                <a:srgbClr val="CCFFCC"/>
              </a:buClr>
              <a:buSzPts val="1800"/>
              <a:buFont typeface="Arial"/>
              <a:buNone/>
            </a:pPr>
            <a:r>
              <a:rPr b="0" i="0" lang="en-US" sz="1800" u="none" cap="none" strike="noStrike">
                <a:solidFill>
                  <a:srgbClr val="CCFFCC"/>
                </a:solidFill>
                <a:latin typeface="Arial"/>
                <a:ea typeface="Arial"/>
                <a:cs typeface="Arial"/>
                <a:sym typeface="Arial"/>
              </a:rPr>
              <a:t>	 -  Increase in life expectancy of older patients </a:t>
            </a:r>
            <a:endParaRPr/>
          </a:p>
        </p:txBody>
      </p:sp>
      <p:sp>
        <p:nvSpPr>
          <p:cNvPr id="594" name="Google Shape;594;p45"/>
          <p:cNvSpPr txBox="1"/>
          <p:nvPr/>
        </p:nvSpPr>
        <p:spPr>
          <a:xfrm>
            <a:off x="1619250" y="1911350"/>
            <a:ext cx="4608512" cy="2155825"/>
          </a:xfrm>
          <a:prstGeom prst="rect">
            <a:avLst/>
          </a:prstGeom>
          <a:noFill/>
          <a:ln>
            <a:noFill/>
          </a:ln>
        </p:spPr>
        <p:txBody>
          <a:bodyPr anchorCtr="0" anchor="t" bIns="45700" lIns="91425" spcFirstLastPara="1" rIns="91425" wrap="square" tIns="45700">
            <a:noAutofit/>
          </a:bodyPr>
          <a:lstStyle/>
          <a:p>
            <a:pPr indent="0" lvl="1" marL="457200" marR="0" rtl="0" algn="just">
              <a:lnSpc>
                <a:spcPct val="150000"/>
              </a:lnSpc>
              <a:spcBef>
                <a:spcPts val="0"/>
              </a:spcBef>
              <a:spcAft>
                <a:spcPts val="0"/>
              </a:spcAft>
              <a:buClr>
                <a:srgbClr val="CCFFCC"/>
              </a:buClr>
              <a:buSzPts val="1800"/>
              <a:buFont typeface="Arial"/>
              <a:buNone/>
            </a:pPr>
            <a:r>
              <a:rPr b="0" i="0" lang="en-US" sz="1800" u="none" cap="none" strike="noStrike">
                <a:solidFill>
                  <a:srgbClr val="CCFFCC"/>
                </a:solidFill>
                <a:latin typeface="Arial"/>
                <a:ea typeface="Arial"/>
                <a:cs typeface="Arial"/>
                <a:sym typeface="Arial"/>
              </a:rPr>
              <a:t>Clinical feedback studies reported </a:t>
            </a:r>
            <a:r>
              <a:rPr b="0" i="0" lang="en-US" sz="1800" u="sng" cap="none" strike="noStrike">
                <a:solidFill>
                  <a:srgbClr val="CCFFCC"/>
                </a:solidFill>
                <a:latin typeface="Arial"/>
                <a:ea typeface="Arial"/>
                <a:cs typeface="Arial"/>
                <a:sym typeface="Arial"/>
              </a:rPr>
              <a:t>acetabular component</a:t>
            </a:r>
            <a:r>
              <a:rPr b="0" i="0" lang="en-US" sz="1800" u="none" cap="none" strike="noStrike">
                <a:solidFill>
                  <a:srgbClr val="CCFFCC"/>
                </a:solidFill>
                <a:latin typeface="Arial"/>
                <a:ea typeface="Arial"/>
                <a:cs typeface="Arial"/>
                <a:sym typeface="Arial"/>
              </a:rPr>
              <a:t> </a:t>
            </a:r>
            <a:r>
              <a:rPr b="0" i="0" lang="en-US" sz="1800" u="sng" cap="none" strike="noStrike">
                <a:solidFill>
                  <a:srgbClr val="CCFFCC"/>
                </a:solidFill>
                <a:latin typeface="Arial"/>
                <a:ea typeface="Arial"/>
                <a:cs typeface="Arial"/>
                <a:sym typeface="Arial"/>
              </a:rPr>
              <a:t>loosening</a:t>
            </a:r>
            <a:r>
              <a:rPr b="0" i="0" lang="en-US" sz="1800" u="none" cap="none" strike="noStrike">
                <a:solidFill>
                  <a:srgbClr val="CCFFCC"/>
                </a:solidFill>
                <a:latin typeface="Arial"/>
                <a:ea typeface="Arial"/>
                <a:cs typeface="Arial"/>
                <a:sym typeface="Arial"/>
              </a:rPr>
              <a:t> to be 2 to 3 times higher than that of femoral components.</a:t>
            </a:r>
            <a:endParaRPr/>
          </a:p>
          <a:p>
            <a:pPr indent="0" lvl="0" marL="0" marR="0" rtl="0" algn="l">
              <a:lnSpc>
                <a:spcPct val="100000"/>
              </a:lnSpc>
              <a:spcBef>
                <a:spcPts val="0"/>
              </a:spcBef>
              <a:spcAft>
                <a:spcPts val="0"/>
              </a:spcAft>
              <a:buNone/>
            </a:pPr>
            <a:r>
              <a:t/>
            </a:r>
            <a:endParaRPr b="0" i="0" sz="1800" u="none" cap="none" strike="noStrike">
              <a:solidFill>
                <a:srgbClr val="CCFFCC"/>
              </a:solidFill>
              <a:latin typeface="Arial"/>
              <a:ea typeface="Arial"/>
              <a:cs typeface="Arial"/>
              <a:sym typeface="Arial"/>
            </a:endParaRPr>
          </a:p>
        </p:txBody>
      </p:sp>
      <p:pic>
        <p:nvPicPr>
          <p:cNvPr id="595" name="Google Shape;595;p45"/>
          <p:cNvPicPr preferRelativeResize="0"/>
          <p:nvPr/>
        </p:nvPicPr>
        <p:blipFill rotWithShape="1">
          <a:blip r:embed="rId3">
            <a:alphaModFix/>
          </a:blip>
          <a:srcRect b="0" l="0" r="0" t="0"/>
          <a:stretch/>
        </p:blipFill>
        <p:spPr>
          <a:xfrm>
            <a:off x="98425" y="2025650"/>
            <a:ext cx="1846262" cy="1727200"/>
          </a:xfrm>
          <a:prstGeom prst="rect">
            <a:avLst/>
          </a:prstGeom>
          <a:noFill/>
          <a:ln>
            <a:noFill/>
          </a:ln>
        </p:spPr>
      </p:pic>
      <p:pic>
        <p:nvPicPr>
          <p:cNvPr id="596" name="Google Shape;596;p45"/>
          <p:cNvPicPr preferRelativeResize="0"/>
          <p:nvPr/>
        </p:nvPicPr>
        <p:blipFill rotWithShape="1">
          <a:blip r:embed="rId4">
            <a:alphaModFix/>
          </a:blip>
          <a:srcRect b="0" l="0" r="0" t="0"/>
          <a:stretch/>
        </p:blipFill>
        <p:spPr>
          <a:xfrm>
            <a:off x="6335712" y="2051050"/>
            <a:ext cx="2814637" cy="1701800"/>
          </a:xfrm>
          <a:prstGeom prst="rect">
            <a:avLst/>
          </a:prstGeom>
          <a:noFill/>
          <a:ln>
            <a:noFill/>
          </a:ln>
        </p:spPr>
      </p:pic>
      <p:pic>
        <p:nvPicPr>
          <p:cNvPr id="597" name="Google Shape;597;p45"/>
          <p:cNvPicPr preferRelativeResize="0"/>
          <p:nvPr/>
        </p:nvPicPr>
        <p:blipFill rotWithShape="1">
          <a:blip r:embed="rId5">
            <a:alphaModFix/>
          </a:blip>
          <a:srcRect b="0" l="0" r="0" t="0"/>
          <a:stretch/>
        </p:blipFill>
        <p:spPr>
          <a:xfrm>
            <a:off x="7451725" y="4329112"/>
            <a:ext cx="1406525" cy="1511300"/>
          </a:xfrm>
          <a:prstGeom prst="rect">
            <a:avLst/>
          </a:prstGeom>
          <a:noFill/>
          <a:ln>
            <a:noFill/>
          </a:ln>
        </p:spPr>
      </p:pic>
      <p:sp>
        <p:nvSpPr>
          <p:cNvPr id="598" name="Google Shape;598;p45"/>
          <p:cNvSpPr txBox="1"/>
          <p:nvPr/>
        </p:nvSpPr>
        <p:spPr>
          <a:xfrm>
            <a:off x="122237" y="211137"/>
            <a:ext cx="9144000" cy="7080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99"/>
              </a:buClr>
              <a:buSzPts val="2000"/>
              <a:buFont typeface="Arial"/>
              <a:buNone/>
            </a:pPr>
            <a:r>
              <a:rPr b="1" i="0" lang="en-US" sz="2000" u="none">
                <a:solidFill>
                  <a:srgbClr val="FFCC99"/>
                </a:solidFill>
                <a:latin typeface="Arial"/>
                <a:ea typeface="Arial"/>
                <a:cs typeface="Arial"/>
                <a:sym typeface="Arial"/>
              </a:rPr>
              <a:t>Biomechanical Analyses of the Pelvic Bone and Optimal Design Considerations for Uncemented Acetabular Prosthesis</a:t>
            </a:r>
            <a:endParaRPr/>
          </a:p>
        </p:txBody>
      </p:sp>
      <p:sp>
        <p:nvSpPr>
          <p:cNvPr id="599" name="Google Shape;599;p45"/>
          <p:cNvSpPr txBox="1"/>
          <p:nvPr/>
        </p:nvSpPr>
        <p:spPr>
          <a:xfrm>
            <a:off x="2336800" y="968375"/>
            <a:ext cx="4899025" cy="3698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b="1" i="0" lang="en-US" sz="1800" u="none">
                <a:solidFill>
                  <a:srgbClr val="FFFFFF"/>
                </a:solidFill>
                <a:latin typeface="Arial"/>
                <a:ea typeface="Arial"/>
                <a:cs typeface="Arial"/>
                <a:sym typeface="Arial"/>
              </a:rPr>
              <a:t>Ph.D. Scholar: Rajesh Ghosh (2009 - 2013</a:t>
            </a:r>
            <a:r>
              <a:rPr b="0" i="0" lang="en-US" sz="1800" u="none">
                <a:solidFill>
                  <a:srgbClr val="FFFFFF"/>
                </a:solidFill>
                <a:latin typeface="Arial"/>
                <a:ea typeface="Arial"/>
                <a:cs typeface="Arial"/>
                <a:sym typeface="Arial"/>
              </a:rPr>
              <a: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3" name="Shape 603"/>
        <p:cNvGrpSpPr/>
        <p:nvPr/>
      </p:nvGrpSpPr>
      <p:grpSpPr>
        <a:xfrm>
          <a:off x="0" y="0"/>
          <a:ext cx="0" cy="0"/>
          <a:chOff x="0" y="0"/>
          <a:chExt cx="0" cy="0"/>
        </a:xfrm>
      </p:grpSpPr>
      <p:sp>
        <p:nvSpPr>
          <p:cNvPr id="604" name="Google Shape;604;p46"/>
          <p:cNvSpPr txBox="1"/>
          <p:nvPr/>
        </p:nvSpPr>
        <p:spPr>
          <a:xfrm>
            <a:off x="107950" y="6345237"/>
            <a:ext cx="576262"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sp>
        <p:nvSpPr>
          <p:cNvPr id="605" name="Google Shape;605;p46"/>
          <p:cNvSpPr txBox="1"/>
          <p:nvPr>
            <p:ph type="title"/>
          </p:nvPr>
        </p:nvSpPr>
        <p:spPr>
          <a:xfrm>
            <a:off x="935037" y="36512"/>
            <a:ext cx="7315200" cy="69215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CC66"/>
              </a:buClr>
              <a:buSzPts val="2400"/>
              <a:buFont typeface="Arial"/>
              <a:buNone/>
            </a:pPr>
            <a:r>
              <a:rPr b="1" i="0" lang="en-US" sz="2400" u="none">
                <a:solidFill>
                  <a:srgbClr val="FFCC66"/>
                </a:solidFill>
                <a:latin typeface="Arial"/>
                <a:ea typeface="Arial"/>
                <a:cs typeface="Arial"/>
                <a:sym typeface="Arial"/>
              </a:rPr>
              <a:t>Geometry and Material Property</a:t>
            </a:r>
            <a:endParaRPr/>
          </a:p>
        </p:txBody>
      </p:sp>
      <p:sp>
        <p:nvSpPr>
          <p:cNvPr id="606" name="Google Shape;606;p46"/>
          <p:cNvSpPr txBox="1"/>
          <p:nvPr/>
        </p:nvSpPr>
        <p:spPr>
          <a:xfrm>
            <a:off x="3948112" y="800100"/>
            <a:ext cx="5087937" cy="2700337"/>
          </a:xfrm>
          <a:prstGeom prst="rect">
            <a:avLst/>
          </a:prstGeom>
          <a:noFill/>
          <a:ln cap="flat" cmpd="sng" w="12700">
            <a:solidFill>
              <a:srgbClr val="FFFF00"/>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accent1"/>
              </a:buClr>
              <a:buSzPts val="1800"/>
              <a:buFont typeface="Arial"/>
              <a:buChar char="•"/>
            </a:pPr>
            <a:r>
              <a:rPr b="0" i="0" lang="en-US" sz="1800" u="none">
                <a:solidFill>
                  <a:schemeClr val="accent1"/>
                </a:solidFill>
                <a:latin typeface="Arial"/>
                <a:ea typeface="Arial"/>
                <a:cs typeface="Arial"/>
                <a:sym typeface="Arial"/>
              </a:rPr>
              <a:t>Image processing of CT– scan data slices</a:t>
            </a:r>
            <a:endParaRPr/>
          </a:p>
          <a:p>
            <a:pPr indent="-342900" lvl="0" marL="342900" marR="0" rtl="0" algn="l">
              <a:lnSpc>
                <a:spcPct val="90000"/>
              </a:lnSpc>
              <a:spcBef>
                <a:spcPts val="360"/>
              </a:spcBef>
              <a:spcAft>
                <a:spcPts val="0"/>
              </a:spcAft>
              <a:buClr>
                <a:schemeClr val="accent1"/>
              </a:buClr>
              <a:buSzPts val="1800"/>
              <a:buFont typeface="Arial"/>
              <a:buNone/>
            </a:pPr>
            <a:r>
              <a:rPr b="0" i="0" lang="en-US" sz="1800" u="none">
                <a:solidFill>
                  <a:schemeClr val="accent1"/>
                </a:solidFill>
                <a:latin typeface="Arial"/>
                <a:ea typeface="Arial"/>
                <a:cs typeface="Arial"/>
                <a:sym typeface="Arial"/>
              </a:rPr>
              <a:t>	</a:t>
            </a:r>
            <a:endParaRPr/>
          </a:p>
          <a:p>
            <a:pPr indent="-342900" lvl="0" marL="342900" marR="0" rtl="0" algn="l">
              <a:lnSpc>
                <a:spcPct val="90000"/>
              </a:lnSpc>
              <a:spcBef>
                <a:spcPts val="360"/>
              </a:spcBef>
              <a:spcAft>
                <a:spcPts val="0"/>
              </a:spcAft>
              <a:buClr>
                <a:schemeClr val="accent1"/>
              </a:buClr>
              <a:buSzPts val="1800"/>
              <a:buFont typeface="Arial"/>
              <a:buChar char="•"/>
            </a:pPr>
            <a:r>
              <a:rPr b="0" i="0" lang="en-US" sz="1800" u="none">
                <a:solidFill>
                  <a:schemeClr val="accent1"/>
                </a:solidFill>
                <a:latin typeface="Arial"/>
                <a:ea typeface="Arial"/>
                <a:cs typeface="Arial"/>
                <a:sym typeface="Arial"/>
              </a:rPr>
              <a:t>Apparent density vs. CT- grey value</a:t>
            </a:r>
            <a:endParaRPr/>
          </a:p>
          <a:p>
            <a:pPr indent="-342900" lvl="0" marL="342900" marR="0" rtl="0" algn="l">
              <a:lnSpc>
                <a:spcPct val="90000"/>
              </a:lnSpc>
              <a:spcBef>
                <a:spcPts val="360"/>
              </a:spcBef>
              <a:spcAft>
                <a:spcPts val="0"/>
              </a:spcAft>
              <a:buClr>
                <a:schemeClr val="accent1"/>
              </a:buClr>
              <a:buSzPts val="1800"/>
              <a:buFont typeface="Arial"/>
              <a:buNone/>
            </a:pPr>
            <a:r>
              <a:rPr b="0" i="0" lang="en-US" sz="1800" u="none">
                <a:solidFill>
                  <a:schemeClr val="accent1"/>
                </a:solidFill>
                <a:latin typeface="Arial"/>
                <a:ea typeface="Arial"/>
                <a:cs typeface="Arial"/>
                <a:sym typeface="Arial"/>
              </a:rPr>
              <a:t>	(linear calibration): </a:t>
            </a:r>
            <a:r>
              <a:rPr b="0" i="0" lang="en-US" sz="1800" u="none">
                <a:solidFill>
                  <a:schemeClr val="lt1"/>
                </a:solidFill>
                <a:latin typeface="Arial"/>
                <a:ea typeface="Arial"/>
                <a:cs typeface="Arial"/>
                <a:sym typeface="Arial"/>
              </a:rPr>
              <a:t>ρ = 0.022 + 0.001038 HU</a:t>
            </a:r>
            <a:endParaRPr/>
          </a:p>
          <a:p>
            <a:pPr indent="-342900" lvl="0" marL="342900" marR="0" rtl="0" algn="l">
              <a:lnSpc>
                <a:spcPct val="90000"/>
              </a:lnSpc>
              <a:spcBef>
                <a:spcPts val="360"/>
              </a:spcBef>
              <a:spcAft>
                <a:spcPts val="0"/>
              </a:spcAft>
              <a:buClr>
                <a:srgbClr val="FFFF00"/>
              </a:buClr>
              <a:buSzPts val="1800"/>
              <a:buFont typeface="Arial"/>
              <a:buNone/>
            </a:pPr>
            <a:r>
              <a:t/>
            </a:r>
            <a:endParaRPr b="0" i="0" sz="1800" u="none">
              <a:solidFill>
                <a:schemeClr val="accent1"/>
              </a:solidFill>
              <a:latin typeface="Arial"/>
              <a:ea typeface="Arial"/>
              <a:cs typeface="Arial"/>
              <a:sym typeface="Arial"/>
            </a:endParaRPr>
          </a:p>
          <a:p>
            <a:pPr indent="-342900" lvl="0" marL="342900" marR="0" rtl="0" algn="l">
              <a:lnSpc>
                <a:spcPct val="90000"/>
              </a:lnSpc>
              <a:spcBef>
                <a:spcPts val="360"/>
              </a:spcBef>
              <a:spcAft>
                <a:spcPts val="0"/>
              </a:spcAft>
              <a:buClr>
                <a:schemeClr val="accent1"/>
              </a:buClr>
              <a:buSzPts val="1800"/>
              <a:buFont typeface="Arial"/>
              <a:buChar char="•"/>
            </a:pPr>
            <a:r>
              <a:rPr b="0" i="0" lang="en-US" sz="1800" u="none">
                <a:solidFill>
                  <a:schemeClr val="accent1"/>
                </a:solidFill>
                <a:latin typeface="Arial"/>
                <a:ea typeface="Arial"/>
                <a:cs typeface="Arial"/>
                <a:sym typeface="Arial"/>
              </a:rPr>
              <a:t>Elastic modulus vs. apparent density</a:t>
            </a:r>
            <a:endParaRPr/>
          </a:p>
          <a:p>
            <a:pPr indent="-342900" lvl="0" marL="342900" marR="0" rtl="0" algn="l">
              <a:lnSpc>
                <a:spcPct val="90000"/>
              </a:lnSpc>
              <a:spcBef>
                <a:spcPts val="360"/>
              </a:spcBef>
              <a:spcAft>
                <a:spcPts val="0"/>
              </a:spcAft>
              <a:buClr>
                <a:schemeClr val="accent1"/>
              </a:buClr>
              <a:buSzPts val="1800"/>
              <a:buFont typeface="Arial"/>
              <a:buNone/>
            </a:pPr>
            <a:r>
              <a:rPr b="0" i="0" lang="en-US" sz="1800" u="none">
                <a:solidFill>
                  <a:schemeClr val="accent1"/>
                </a:solidFill>
                <a:latin typeface="Arial"/>
                <a:ea typeface="Arial"/>
                <a:cs typeface="Arial"/>
                <a:sym typeface="Arial"/>
              </a:rPr>
              <a:t>	(power law): </a:t>
            </a:r>
            <a:r>
              <a:rPr b="0" i="0" lang="en-US" sz="1800" u="none">
                <a:solidFill>
                  <a:schemeClr val="lt1"/>
                </a:solidFill>
                <a:latin typeface="Arial"/>
                <a:ea typeface="Arial"/>
                <a:cs typeface="Arial"/>
                <a:sym typeface="Arial"/>
              </a:rPr>
              <a:t>E = 2017.3 </a:t>
            </a:r>
            <a:r>
              <a:rPr b="0" i="1" lang="en-US" sz="1800" u="none">
                <a:solidFill>
                  <a:schemeClr val="lt1"/>
                </a:solidFill>
                <a:latin typeface="Arial"/>
                <a:ea typeface="Arial"/>
                <a:cs typeface="Arial"/>
                <a:sym typeface="Arial"/>
              </a:rPr>
              <a:t>ρ</a:t>
            </a:r>
            <a:r>
              <a:rPr b="0" baseline="30000" i="0" lang="en-US" sz="1800" u="none">
                <a:solidFill>
                  <a:schemeClr val="lt1"/>
                </a:solidFill>
                <a:latin typeface="Arial"/>
                <a:ea typeface="Arial"/>
                <a:cs typeface="Arial"/>
                <a:sym typeface="Arial"/>
              </a:rPr>
              <a:t>2.46</a:t>
            </a:r>
            <a:endParaRPr/>
          </a:p>
        </p:txBody>
      </p:sp>
      <p:sp>
        <p:nvSpPr>
          <p:cNvPr id="607" name="Google Shape;607;p46"/>
          <p:cNvSpPr txBox="1"/>
          <p:nvPr/>
        </p:nvSpPr>
        <p:spPr>
          <a:xfrm>
            <a:off x="4100512" y="4437062"/>
            <a:ext cx="4684712" cy="984250"/>
          </a:xfrm>
          <a:prstGeom prst="rect">
            <a:avLst/>
          </a:prstGeom>
          <a:noFill/>
          <a:ln cap="flat" cmpd="sng" w="381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FFFF00"/>
              </a:buClr>
              <a:buSzPts val="1800"/>
              <a:buFont typeface="Arial"/>
              <a:buNone/>
            </a:pPr>
            <a:r>
              <a:rPr b="0" i="0" lang="en-US" sz="1800" u="none">
                <a:solidFill>
                  <a:srgbClr val="FFFF00"/>
                </a:solidFill>
                <a:latin typeface="Arial"/>
                <a:ea typeface="Arial"/>
                <a:cs typeface="Arial"/>
                <a:sym typeface="Arial"/>
              </a:rPr>
              <a:t>A FE model of bone, where each bone element is assigned individual material properties, based on CT-grey value</a:t>
            </a:r>
            <a:r>
              <a:rPr b="0" i="0" lang="en-US" sz="2000" u="none">
                <a:solidFill>
                  <a:srgbClr val="FFFF00"/>
                </a:solidFill>
                <a:latin typeface="Arial"/>
                <a:ea typeface="Arial"/>
                <a:cs typeface="Arial"/>
                <a:sym typeface="Arial"/>
              </a:rPr>
              <a:t>.</a:t>
            </a:r>
            <a:endParaRPr/>
          </a:p>
        </p:txBody>
      </p:sp>
      <p:sp>
        <p:nvSpPr>
          <p:cNvPr id="608" name="Google Shape;608;p46"/>
          <p:cNvSpPr/>
          <p:nvPr/>
        </p:nvSpPr>
        <p:spPr>
          <a:xfrm>
            <a:off x="6373812" y="3500437"/>
            <a:ext cx="233362" cy="936625"/>
          </a:xfrm>
          <a:prstGeom prst="downArrow">
            <a:avLst>
              <a:gd fmla="val 15600" name="adj1"/>
              <a:gd fmla="val 50000" name="adj2"/>
            </a:avLst>
          </a:prstGeom>
          <a:solidFill>
            <a:srgbClr val="CCFFCC"/>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6"/>
          <p:cNvSpPr txBox="1"/>
          <p:nvPr/>
        </p:nvSpPr>
        <p:spPr>
          <a:xfrm rot="5400000">
            <a:off x="6031270" y="3941434"/>
            <a:ext cx="918423" cy="36404"/>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pic>
        <p:nvPicPr>
          <p:cNvPr id="610" name="Google Shape;610;p46"/>
          <p:cNvPicPr preferRelativeResize="0"/>
          <p:nvPr>
            <p:ph idx="1" type="body"/>
          </p:nvPr>
        </p:nvPicPr>
        <p:blipFill rotWithShape="1">
          <a:blip r:embed="rId3">
            <a:alphaModFix/>
          </a:blip>
          <a:srcRect b="0" l="0" r="0" t="0"/>
          <a:stretch/>
        </p:blipFill>
        <p:spPr>
          <a:xfrm>
            <a:off x="914400" y="4292600"/>
            <a:ext cx="2289175" cy="2565400"/>
          </a:xfrm>
          <a:prstGeom prst="rect">
            <a:avLst/>
          </a:prstGeom>
          <a:noFill/>
          <a:ln>
            <a:noFill/>
          </a:ln>
        </p:spPr>
      </p:pic>
      <p:pic>
        <p:nvPicPr>
          <p:cNvPr id="611" name="Google Shape;611;p46"/>
          <p:cNvPicPr preferRelativeResize="0"/>
          <p:nvPr/>
        </p:nvPicPr>
        <p:blipFill rotWithShape="1">
          <a:blip r:embed="rId4">
            <a:alphaModFix/>
          </a:blip>
          <a:srcRect b="0" l="0" r="0" t="0"/>
          <a:stretch/>
        </p:blipFill>
        <p:spPr>
          <a:xfrm>
            <a:off x="144462" y="2178050"/>
            <a:ext cx="1895475" cy="1458912"/>
          </a:xfrm>
          <a:prstGeom prst="rect">
            <a:avLst/>
          </a:prstGeom>
          <a:noFill/>
          <a:ln>
            <a:noFill/>
          </a:ln>
        </p:spPr>
      </p:pic>
      <p:pic>
        <p:nvPicPr>
          <p:cNvPr id="612" name="Google Shape;612;p46"/>
          <p:cNvPicPr preferRelativeResize="0"/>
          <p:nvPr/>
        </p:nvPicPr>
        <p:blipFill rotWithShape="1">
          <a:blip r:embed="rId5">
            <a:alphaModFix/>
          </a:blip>
          <a:srcRect b="0" l="0" r="0" t="0"/>
          <a:stretch/>
        </p:blipFill>
        <p:spPr>
          <a:xfrm>
            <a:off x="144462" y="701675"/>
            <a:ext cx="1908175" cy="1422400"/>
          </a:xfrm>
          <a:prstGeom prst="rect">
            <a:avLst/>
          </a:prstGeom>
          <a:noFill/>
          <a:ln>
            <a:noFill/>
          </a:ln>
        </p:spPr>
      </p:pic>
      <p:pic>
        <p:nvPicPr>
          <p:cNvPr id="613" name="Google Shape;613;p46"/>
          <p:cNvPicPr preferRelativeResize="0"/>
          <p:nvPr/>
        </p:nvPicPr>
        <p:blipFill rotWithShape="1">
          <a:blip r:embed="rId6">
            <a:alphaModFix/>
          </a:blip>
          <a:srcRect b="0" l="0" r="0" t="0"/>
          <a:stretch/>
        </p:blipFill>
        <p:spPr>
          <a:xfrm>
            <a:off x="107950" y="3652837"/>
            <a:ext cx="1939925" cy="568325"/>
          </a:xfrm>
          <a:prstGeom prst="rect">
            <a:avLst/>
          </a:prstGeom>
          <a:noFill/>
          <a:ln>
            <a:noFill/>
          </a:ln>
        </p:spPr>
      </p:pic>
      <p:pic>
        <p:nvPicPr>
          <p:cNvPr id="614" name="Google Shape;614;p46"/>
          <p:cNvPicPr preferRelativeResize="0"/>
          <p:nvPr/>
        </p:nvPicPr>
        <p:blipFill rotWithShape="1">
          <a:blip r:embed="rId7">
            <a:alphaModFix/>
          </a:blip>
          <a:srcRect b="0" l="0" r="0" t="0"/>
          <a:stretch/>
        </p:blipFill>
        <p:spPr>
          <a:xfrm>
            <a:off x="2089150" y="2428875"/>
            <a:ext cx="1704975" cy="1763712"/>
          </a:xfrm>
          <a:prstGeom prst="rect">
            <a:avLst/>
          </a:prstGeom>
          <a:noFill/>
          <a:ln>
            <a:noFill/>
          </a:ln>
        </p:spPr>
      </p:pic>
      <p:pic>
        <p:nvPicPr>
          <p:cNvPr id="615" name="Google Shape;615;p46"/>
          <p:cNvPicPr preferRelativeResize="0"/>
          <p:nvPr/>
        </p:nvPicPr>
        <p:blipFill rotWithShape="1">
          <a:blip r:embed="rId8">
            <a:alphaModFix/>
          </a:blip>
          <a:srcRect b="0" l="0" r="0" t="0"/>
          <a:stretch/>
        </p:blipFill>
        <p:spPr>
          <a:xfrm>
            <a:off x="2130425" y="701675"/>
            <a:ext cx="1651000" cy="1692275"/>
          </a:xfrm>
          <a:prstGeom prst="rect">
            <a:avLst/>
          </a:prstGeom>
          <a:noFill/>
          <a:ln>
            <a:noFill/>
          </a:ln>
        </p:spPr>
      </p:pic>
      <p:sp>
        <p:nvSpPr>
          <p:cNvPr id="616" name="Google Shape;616;p46"/>
          <p:cNvSpPr txBox="1"/>
          <p:nvPr/>
        </p:nvSpPr>
        <p:spPr>
          <a:xfrm>
            <a:off x="4192587" y="2994025"/>
            <a:ext cx="3455987" cy="3667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CC"/>
              </a:buClr>
              <a:buSzPts val="1800"/>
              <a:buFont typeface="Arial"/>
              <a:buNone/>
            </a:pPr>
            <a:r>
              <a:rPr b="0" i="0" lang="en-US" sz="1800" u="none">
                <a:solidFill>
                  <a:srgbClr val="FFFFCC"/>
                </a:solidFill>
                <a:latin typeface="Arial"/>
                <a:ea typeface="Arial"/>
                <a:cs typeface="Arial"/>
                <a:sym typeface="Arial"/>
              </a:rPr>
              <a:t>Cortical bone E = 17 GPa</a:t>
            </a:r>
            <a:endParaRPr/>
          </a:p>
        </p:txBody>
      </p:sp>
      <p:sp>
        <p:nvSpPr>
          <p:cNvPr id="617" name="Google Shape;617;p46"/>
          <p:cNvSpPr txBox="1"/>
          <p:nvPr/>
        </p:nvSpPr>
        <p:spPr>
          <a:xfrm>
            <a:off x="3335337" y="5610225"/>
            <a:ext cx="5881687" cy="3667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99"/>
              </a:buClr>
              <a:buSzPts val="1800"/>
              <a:buFont typeface="Arial"/>
              <a:buNone/>
            </a:pPr>
            <a:r>
              <a:rPr b="0" i="0" lang="en-US" sz="1800" u="none">
                <a:solidFill>
                  <a:srgbClr val="FFFF99"/>
                </a:solidFill>
                <a:latin typeface="Arial"/>
                <a:ea typeface="Arial"/>
                <a:cs typeface="Arial"/>
                <a:sym typeface="Arial"/>
              </a:rPr>
              <a:t>The FE model contained 221947 number of elements.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
        <p:nvSpPr>
          <p:cNvPr id="622" name="Google Shape;622;p47"/>
          <p:cNvSpPr txBox="1"/>
          <p:nvPr/>
        </p:nvSpPr>
        <p:spPr>
          <a:xfrm>
            <a:off x="2879725" y="6345237"/>
            <a:ext cx="1198562"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sp>
        <p:nvSpPr>
          <p:cNvPr id="623" name="Google Shape;623;p47"/>
          <p:cNvSpPr txBox="1"/>
          <p:nvPr/>
        </p:nvSpPr>
        <p:spPr>
          <a:xfrm>
            <a:off x="1079500" y="290512"/>
            <a:ext cx="6877050" cy="8699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66"/>
              </a:buClr>
              <a:buSzPts val="2400"/>
              <a:buFont typeface="Arial"/>
              <a:buNone/>
            </a:pPr>
            <a:r>
              <a:rPr b="0" i="0" lang="en-US" sz="2400" u="none">
                <a:solidFill>
                  <a:srgbClr val="FFCC66"/>
                </a:solidFill>
                <a:latin typeface="Arial"/>
                <a:ea typeface="Arial"/>
                <a:cs typeface="Arial"/>
                <a:sym typeface="Arial"/>
              </a:rPr>
              <a:t>Experimental Setup for DIC measurement</a:t>
            </a:r>
            <a:r>
              <a:rPr b="0" i="0" lang="en-US" sz="1600" u="none">
                <a:solidFill>
                  <a:srgbClr val="FFFF00"/>
                </a:solidFill>
                <a:latin typeface="Arial"/>
                <a:ea typeface="Arial"/>
                <a:cs typeface="Arial"/>
                <a:sym typeface="Arial"/>
              </a:rPr>
              <a:t> </a:t>
            </a:r>
            <a:endParaRPr/>
          </a:p>
          <a:p>
            <a:pPr indent="0" lvl="0" marL="0" marR="0" rtl="0" algn="ctr">
              <a:lnSpc>
                <a:spcPct val="100000"/>
              </a:lnSpc>
              <a:spcBef>
                <a:spcPts val="900"/>
              </a:spcBef>
              <a:spcAft>
                <a:spcPts val="0"/>
              </a:spcAft>
              <a:buClr>
                <a:schemeClr val="lt1"/>
              </a:buClr>
              <a:buSzPts val="1800"/>
              <a:buFont typeface="Arial"/>
              <a:buNone/>
            </a:pPr>
            <a:r>
              <a:rPr b="1" i="0" lang="en-US" sz="1800" u="none">
                <a:solidFill>
                  <a:schemeClr val="lt1"/>
                </a:solidFill>
                <a:latin typeface="Arial"/>
                <a:ea typeface="Arial"/>
                <a:cs typeface="Arial"/>
                <a:sym typeface="Arial"/>
              </a:rPr>
              <a:t>(UKIERI Project)</a:t>
            </a:r>
            <a:endParaRPr/>
          </a:p>
        </p:txBody>
      </p:sp>
      <p:grpSp>
        <p:nvGrpSpPr>
          <p:cNvPr id="624" name="Google Shape;624;p47"/>
          <p:cNvGrpSpPr/>
          <p:nvPr/>
        </p:nvGrpSpPr>
        <p:grpSpPr>
          <a:xfrm>
            <a:off x="647700" y="1304925"/>
            <a:ext cx="8031162" cy="4743450"/>
            <a:chOff x="612" y="731"/>
            <a:chExt cx="5059" cy="2988"/>
          </a:xfrm>
        </p:grpSpPr>
        <p:pic>
          <p:nvPicPr>
            <p:cNvPr id="625" name="Google Shape;625;p47"/>
            <p:cNvPicPr preferRelativeResize="0"/>
            <p:nvPr/>
          </p:nvPicPr>
          <p:blipFill rotWithShape="1">
            <a:blip r:embed="rId3">
              <a:alphaModFix/>
            </a:blip>
            <a:srcRect b="0" l="0" r="0" t="0"/>
            <a:stretch/>
          </p:blipFill>
          <p:spPr>
            <a:xfrm>
              <a:off x="4150" y="1117"/>
              <a:ext cx="1521" cy="1991"/>
            </a:xfrm>
            <a:prstGeom prst="rect">
              <a:avLst/>
            </a:prstGeom>
            <a:noFill/>
            <a:ln>
              <a:noFill/>
            </a:ln>
          </p:spPr>
        </p:pic>
        <p:sp>
          <p:nvSpPr>
            <p:cNvPr id="626" name="Google Shape;626;p47"/>
            <p:cNvSpPr txBox="1"/>
            <p:nvPr/>
          </p:nvSpPr>
          <p:spPr>
            <a:xfrm>
              <a:off x="2704" y="2228"/>
              <a:ext cx="132" cy="170"/>
            </a:xfrm>
            <a:prstGeom prst="rect">
              <a:avLst/>
            </a:prstGeom>
            <a:noFill/>
            <a:ln cap="flat" cmpd="sng" w="254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sp>
          <p:nvSpPr>
            <p:cNvPr id="627" name="Google Shape;627;p47"/>
            <p:cNvSpPr/>
            <p:nvPr/>
          </p:nvSpPr>
          <p:spPr>
            <a:xfrm>
              <a:off x="612" y="731"/>
              <a:ext cx="3425" cy="29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pic>
          <p:nvPicPr>
            <p:cNvPr id="628" name="Google Shape;628;p47"/>
            <p:cNvPicPr preferRelativeResize="0"/>
            <p:nvPr/>
          </p:nvPicPr>
          <p:blipFill rotWithShape="1">
            <a:blip r:embed="rId4">
              <a:alphaModFix/>
            </a:blip>
            <a:srcRect b="0" l="0" r="0" t="0"/>
            <a:stretch/>
          </p:blipFill>
          <p:spPr>
            <a:xfrm>
              <a:off x="612" y="731"/>
              <a:ext cx="3416" cy="2979"/>
            </a:xfrm>
            <a:prstGeom prst="rect">
              <a:avLst/>
            </a:prstGeom>
            <a:noFill/>
            <a:ln>
              <a:noFill/>
            </a:ln>
          </p:spPr>
        </p:pic>
        <p:sp>
          <p:nvSpPr>
            <p:cNvPr id="629" name="Google Shape;629;p47"/>
            <p:cNvSpPr txBox="1"/>
            <p:nvPr/>
          </p:nvSpPr>
          <p:spPr>
            <a:xfrm>
              <a:off x="2676" y="3471"/>
              <a:ext cx="399" cy="15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1600"/>
                <a:buFont typeface="Times New Roman"/>
                <a:buNone/>
              </a:pPr>
              <a:r>
                <a:rPr b="0" i="0" lang="en-US" sz="1600" u="none">
                  <a:solidFill>
                    <a:srgbClr val="FFFFFF"/>
                  </a:solidFill>
                  <a:latin typeface="Times New Roman"/>
                  <a:ea typeface="Times New Roman"/>
                  <a:cs typeface="Times New Roman"/>
                  <a:sym typeface="Times New Roman"/>
                </a:rPr>
                <a:t>Camera</a:t>
              </a:r>
              <a:endParaRPr/>
            </a:p>
          </p:txBody>
        </p:sp>
        <p:sp>
          <p:nvSpPr>
            <p:cNvPr id="630" name="Google Shape;630;p47"/>
            <p:cNvSpPr txBox="1"/>
            <p:nvPr/>
          </p:nvSpPr>
          <p:spPr>
            <a:xfrm>
              <a:off x="755" y="2885"/>
              <a:ext cx="399" cy="15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1600"/>
                <a:buFont typeface="Times New Roman"/>
                <a:buNone/>
              </a:pPr>
              <a:r>
                <a:rPr b="0" i="0" lang="en-US" sz="1600" u="none">
                  <a:solidFill>
                    <a:srgbClr val="FFFFFF"/>
                  </a:solidFill>
                  <a:latin typeface="Times New Roman"/>
                  <a:ea typeface="Times New Roman"/>
                  <a:cs typeface="Times New Roman"/>
                  <a:sym typeface="Times New Roman"/>
                </a:rPr>
                <a:t>Camera</a:t>
              </a:r>
              <a:endParaRPr/>
            </a:p>
          </p:txBody>
        </p:sp>
        <p:sp>
          <p:nvSpPr>
            <p:cNvPr id="631" name="Google Shape;631;p47"/>
            <p:cNvSpPr txBox="1"/>
            <p:nvPr/>
          </p:nvSpPr>
          <p:spPr>
            <a:xfrm>
              <a:off x="1882" y="1979"/>
              <a:ext cx="506" cy="15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1600"/>
                <a:buFont typeface="Times New Roman"/>
                <a:buNone/>
              </a:pPr>
              <a:r>
                <a:rPr b="0" i="0" lang="en-US" sz="1600" u="none">
                  <a:solidFill>
                    <a:srgbClr val="FFFFFF"/>
                  </a:solidFill>
                  <a:latin typeface="Times New Roman"/>
                  <a:ea typeface="Times New Roman"/>
                  <a:cs typeface="Times New Roman"/>
                  <a:sym typeface="Times New Roman"/>
                </a:rPr>
                <a:t>Specimen</a:t>
              </a:r>
              <a:endParaRPr/>
            </a:p>
          </p:txBody>
        </p:sp>
        <p:sp>
          <p:nvSpPr>
            <p:cNvPr id="632" name="Google Shape;632;p47"/>
            <p:cNvSpPr txBox="1"/>
            <p:nvPr/>
          </p:nvSpPr>
          <p:spPr>
            <a:xfrm>
              <a:off x="2676" y="3471"/>
              <a:ext cx="399" cy="15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1600"/>
                <a:buFont typeface="Times New Roman"/>
                <a:buNone/>
              </a:pPr>
              <a:r>
                <a:rPr b="0" i="0" lang="en-US" sz="1600" u="none">
                  <a:solidFill>
                    <a:srgbClr val="FFFFFF"/>
                  </a:solidFill>
                  <a:latin typeface="Times New Roman"/>
                  <a:ea typeface="Times New Roman"/>
                  <a:cs typeface="Times New Roman"/>
                  <a:sym typeface="Times New Roman"/>
                </a:rPr>
                <a:t>Camera</a:t>
              </a:r>
              <a:endParaRPr/>
            </a:p>
          </p:txBody>
        </p:sp>
        <p:sp>
          <p:nvSpPr>
            <p:cNvPr id="633" name="Google Shape;633;p47"/>
            <p:cNvSpPr txBox="1"/>
            <p:nvPr/>
          </p:nvSpPr>
          <p:spPr>
            <a:xfrm>
              <a:off x="755" y="2885"/>
              <a:ext cx="399" cy="15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1600"/>
                <a:buFont typeface="Times New Roman"/>
                <a:buNone/>
              </a:pPr>
              <a:r>
                <a:rPr b="0" i="0" lang="en-US" sz="1600" u="none">
                  <a:solidFill>
                    <a:srgbClr val="FFFFFF"/>
                  </a:solidFill>
                  <a:latin typeface="Times New Roman"/>
                  <a:ea typeface="Times New Roman"/>
                  <a:cs typeface="Times New Roman"/>
                  <a:sym typeface="Times New Roman"/>
                </a:rPr>
                <a:t>Camera</a:t>
              </a:r>
              <a:endParaRPr/>
            </a:p>
          </p:txBody>
        </p:sp>
        <p:sp>
          <p:nvSpPr>
            <p:cNvPr id="634" name="Google Shape;634;p47"/>
            <p:cNvSpPr txBox="1"/>
            <p:nvPr/>
          </p:nvSpPr>
          <p:spPr>
            <a:xfrm>
              <a:off x="2713" y="2205"/>
              <a:ext cx="76" cy="166"/>
            </a:xfrm>
            <a:prstGeom prst="rect">
              <a:avLst/>
            </a:prstGeom>
            <a:noFill/>
            <a:ln cap="flat" cmpd="sng" w="1905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cxnSp>
          <p:nvCxnSpPr>
            <p:cNvPr id="635" name="Google Shape;635;p47"/>
            <p:cNvCxnSpPr/>
            <p:nvPr/>
          </p:nvCxnSpPr>
          <p:spPr>
            <a:xfrm flipH="1" rot="10800000">
              <a:off x="2789" y="1117"/>
              <a:ext cx="2881" cy="1088"/>
            </a:xfrm>
            <a:prstGeom prst="straightConnector1">
              <a:avLst/>
            </a:prstGeom>
            <a:noFill/>
            <a:ln cap="flat" cmpd="sng" w="19050">
              <a:solidFill>
                <a:schemeClr val="lt1"/>
              </a:solidFill>
              <a:prstDash val="solid"/>
              <a:miter lim="800000"/>
              <a:headEnd len="med" w="med" type="none"/>
              <a:tailEnd len="lg" w="lg" type="triangle"/>
            </a:ln>
          </p:spPr>
        </p:cxnSp>
        <p:cxnSp>
          <p:nvCxnSpPr>
            <p:cNvPr id="636" name="Google Shape;636;p47"/>
            <p:cNvCxnSpPr/>
            <p:nvPr/>
          </p:nvCxnSpPr>
          <p:spPr>
            <a:xfrm>
              <a:off x="2810" y="2386"/>
              <a:ext cx="2860" cy="704"/>
            </a:xfrm>
            <a:prstGeom prst="straightConnector1">
              <a:avLst/>
            </a:prstGeom>
            <a:noFill/>
            <a:ln cap="flat" cmpd="sng" w="19050">
              <a:solidFill>
                <a:schemeClr val="lt1"/>
              </a:solidFill>
              <a:prstDash val="solid"/>
              <a:miter lim="800000"/>
              <a:headEnd len="med" w="med" type="none"/>
              <a:tailEnd len="lg" w="lg" type="triangle"/>
            </a:ln>
          </p:spPr>
        </p:cxnSp>
        <p:cxnSp>
          <p:nvCxnSpPr>
            <p:cNvPr id="637" name="Google Shape;637;p47"/>
            <p:cNvCxnSpPr/>
            <p:nvPr/>
          </p:nvCxnSpPr>
          <p:spPr>
            <a:xfrm>
              <a:off x="2721" y="2364"/>
              <a:ext cx="1462" cy="714"/>
            </a:xfrm>
            <a:prstGeom prst="straightConnector1">
              <a:avLst/>
            </a:prstGeom>
            <a:noFill/>
            <a:ln cap="flat" cmpd="sng" w="19050">
              <a:solidFill>
                <a:schemeClr val="lt1"/>
              </a:solidFill>
              <a:prstDash val="solid"/>
              <a:miter lim="800000"/>
              <a:headEnd len="med" w="med" type="none"/>
              <a:tailEnd len="lg" w="lg" type="triangle"/>
            </a:ln>
          </p:spPr>
        </p:cxnSp>
        <p:cxnSp>
          <p:nvCxnSpPr>
            <p:cNvPr id="638" name="Google Shape;638;p47"/>
            <p:cNvCxnSpPr/>
            <p:nvPr/>
          </p:nvCxnSpPr>
          <p:spPr>
            <a:xfrm flipH="1" rot="10800000">
              <a:off x="2721" y="1117"/>
              <a:ext cx="1452" cy="1088"/>
            </a:xfrm>
            <a:prstGeom prst="straightConnector1">
              <a:avLst/>
            </a:prstGeom>
            <a:noFill/>
            <a:ln cap="flat" cmpd="sng" w="19050">
              <a:solidFill>
                <a:schemeClr val="lt1"/>
              </a:solidFill>
              <a:prstDash val="solid"/>
              <a:miter lim="800000"/>
              <a:headEnd len="med" w="med" type="none"/>
              <a:tailEnd len="lg" w="lg" type="triangle"/>
            </a:ln>
          </p:spPr>
        </p:cxnSp>
      </p:grpSp>
      <p:sp>
        <p:nvSpPr>
          <p:cNvPr id="639" name="Google Shape;639;p47"/>
          <p:cNvSpPr txBox="1"/>
          <p:nvPr/>
        </p:nvSpPr>
        <p:spPr>
          <a:xfrm>
            <a:off x="574675" y="6165850"/>
            <a:ext cx="7850187" cy="33813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Arial"/>
              <a:buNone/>
            </a:pPr>
            <a:r>
              <a:rPr b="0" i="1" lang="en-US" sz="1600" u="none">
                <a:solidFill>
                  <a:schemeClr val="lt1"/>
                </a:solidFill>
                <a:latin typeface="Arial"/>
                <a:ea typeface="Arial"/>
                <a:cs typeface="Arial"/>
                <a:sym typeface="Arial"/>
              </a:rPr>
              <a:t>Ghosh et al. (2012), Trans. ASME, J. Biomech. Eng, 134(8), 081003(1 – 9)</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3" name="Shape 643"/>
        <p:cNvGrpSpPr/>
        <p:nvPr/>
      </p:nvGrpSpPr>
      <p:grpSpPr>
        <a:xfrm>
          <a:off x="0" y="0"/>
          <a:ext cx="0" cy="0"/>
          <a:chOff x="0" y="0"/>
          <a:chExt cx="0" cy="0"/>
        </a:xfrm>
      </p:grpSpPr>
      <p:sp>
        <p:nvSpPr>
          <p:cNvPr id="644" name="Google Shape;644;p48"/>
          <p:cNvSpPr txBox="1"/>
          <p:nvPr/>
        </p:nvSpPr>
        <p:spPr>
          <a:xfrm>
            <a:off x="107950" y="6345237"/>
            <a:ext cx="576262"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sp>
        <p:nvSpPr>
          <p:cNvPr id="645" name="Google Shape;645;p48"/>
          <p:cNvSpPr txBox="1"/>
          <p:nvPr>
            <p:ph type="title"/>
          </p:nvPr>
        </p:nvSpPr>
        <p:spPr>
          <a:xfrm>
            <a:off x="547687" y="115887"/>
            <a:ext cx="8229600" cy="82867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CC66"/>
              </a:buClr>
              <a:buSzPts val="2200"/>
              <a:buFont typeface="Arial"/>
              <a:buNone/>
            </a:pPr>
            <a:r>
              <a:rPr b="1" i="0" lang="en-US" sz="2200" u="none">
                <a:solidFill>
                  <a:srgbClr val="FFCC66"/>
                </a:solidFill>
                <a:latin typeface="Arial"/>
                <a:ea typeface="Arial"/>
                <a:cs typeface="Arial"/>
                <a:sym typeface="Arial"/>
              </a:rPr>
              <a:t>Strain and Micromotion Measurement in the Pelvic Bone</a:t>
            </a:r>
            <a:endParaRPr/>
          </a:p>
        </p:txBody>
      </p:sp>
      <p:pic>
        <p:nvPicPr>
          <p:cNvPr descr="IMG_1135-new1" id="646" name="Google Shape;646;p48"/>
          <p:cNvPicPr preferRelativeResize="0"/>
          <p:nvPr>
            <p:ph idx="1" type="body"/>
          </p:nvPr>
        </p:nvPicPr>
        <p:blipFill rotWithShape="1">
          <a:blip r:embed="rId3">
            <a:alphaModFix/>
          </a:blip>
          <a:srcRect b="0" l="0" r="0" t="0"/>
          <a:stretch/>
        </p:blipFill>
        <p:spPr>
          <a:xfrm>
            <a:off x="431800" y="1309687"/>
            <a:ext cx="4356100" cy="4064000"/>
          </a:xfrm>
          <a:prstGeom prst="rect">
            <a:avLst/>
          </a:prstGeom>
          <a:noFill/>
          <a:ln>
            <a:noFill/>
          </a:ln>
        </p:spPr>
      </p:pic>
      <p:sp>
        <p:nvSpPr>
          <p:cNvPr id="647" name="Google Shape;647;p48"/>
          <p:cNvSpPr txBox="1"/>
          <p:nvPr/>
        </p:nvSpPr>
        <p:spPr>
          <a:xfrm>
            <a:off x="3660775" y="3306762"/>
            <a:ext cx="865187" cy="33655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LDS 1</a:t>
            </a:r>
            <a:endParaRPr/>
          </a:p>
        </p:txBody>
      </p:sp>
      <p:sp>
        <p:nvSpPr>
          <p:cNvPr id="648" name="Google Shape;648;p48"/>
          <p:cNvSpPr txBox="1"/>
          <p:nvPr/>
        </p:nvSpPr>
        <p:spPr>
          <a:xfrm>
            <a:off x="1008062" y="2154237"/>
            <a:ext cx="1177925" cy="33655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LDS 2</a:t>
            </a:r>
            <a:endParaRPr/>
          </a:p>
        </p:txBody>
      </p:sp>
      <p:sp>
        <p:nvSpPr>
          <p:cNvPr id="649" name="Google Shape;649;p48"/>
          <p:cNvSpPr txBox="1"/>
          <p:nvPr/>
        </p:nvSpPr>
        <p:spPr>
          <a:xfrm>
            <a:off x="2609850" y="1673225"/>
            <a:ext cx="790575" cy="33655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LDS 3</a:t>
            </a:r>
            <a:endParaRPr/>
          </a:p>
        </p:txBody>
      </p:sp>
      <p:sp>
        <p:nvSpPr>
          <p:cNvPr id="650" name="Google Shape;650;p48"/>
          <p:cNvSpPr txBox="1"/>
          <p:nvPr/>
        </p:nvSpPr>
        <p:spPr>
          <a:xfrm>
            <a:off x="1027112" y="2946400"/>
            <a:ext cx="881062" cy="3667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Target</a:t>
            </a:r>
            <a:endParaRPr/>
          </a:p>
        </p:txBody>
      </p:sp>
      <p:cxnSp>
        <p:nvCxnSpPr>
          <p:cNvPr id="651" name="Google Shape;651;p48"/>
          <p:cNvCxnSpPr/>
          <p:nvPr/>
        </p:nvCxnSpPr>
        <p:spPr>
          <a:xfrm>
            <a:off x="1912937" y="2341562"/>
            <a:ext cx="1092200" cy="11112"/>
          </a:xfrm>
          <a:prstGeom prst="straightConnector1">
            <a:avLst/>
          </a:prstGeom>
          <a:noFill/>
          <a:ln cap="flat" cmpd="sng" w="9525">
            <a:solidFill>
              <a:schemeClr val="dk1"/>
            </a:solidFill>
            <a:prstDash val="solid"/>
            <a:miter lim="800000"/>
            <a:headEnd len="med" w="med" type="none"/>
            <a:tailEnd len="med" w="med" type="triangle"/>
          </a:ln>
        </p:spPr>
      </p:cxnSp>
      <p:cxnSp>
        <p:nvCxnSpPr>
          <p:cNvPr id="652" name="Google Shape;652;p48"/>
          <p:cNvCxnSpPr/>
          <p:nvPr/>
        </p:nvCxnSpPr>
        <p:spPr>
          <a:xfrm>
            <a:off x="1793875" y="3090862"/>
            <a:ext cx="1196975" cy="1587"/>
          </a:xfrm>
          <a:prstGeom prst="straightConnector1">
            <a:avLst/>
          </a:prstGeom>
          <a:noFill/>
          <a:ln cap="flat" cmpd="sng" w="9525">
            <a:solidFill>
              <a:schemeClr val="lt1"/>
            </a:solidFill>
            <a:prstDash val="solid"/>
            <a:miter lim="800000"/>
            <a:headEnd len="med" w="med" type="none"/>
            <a:tailEnd len="med" w="med" type="triangle"/>
          </a:ln>
        </p:spPr>
      </p:cxnSp>
      <p:sp>
        <p:nvSpPr>
          <p:cNvPr id="653" name="Google Shape;653;p48"/>
          <p:cNvSpPr txBox="1"/>
          <p:nvPr/>
        </p:nvSpPr>
        <p:spPr>
          <a:xfrm>
            <a:off x="5940425" y="5535612"/>
            <a:ext cx="2627312" cy="3698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800"/>
              <a:buFont typeface="Arial"/>
              <a:buNone/>
            </a:pPr>
            <a:r>
              <a:rPr b="0" i="0" lang="en-US" sz="1800" u="none">
                <a:solidFill>
                  <a:srgbClr val="FFFF00"/>
                </a:solidFill>
                <a:latin typeface="Arial"/>
                <a:ea typeface="Arial"/>
                <a:cs typeface="Arial"/>
                <a:sym typeface="Arial"/>
              </a:rPr>
              <a:t>Equivalent FE model</a:t>
            </a:r>
            <a:endParaRPr/>
          </a:p>
        </p:txBody>
      </p:sp>
      <p:sp>
        <p:nvSpPr>
          <p:cNvPr id="654" name="Google Shape;654;p48"/>
          <p:cNvSpPr txBox="1"/>
          <p:nvPr/>
        </p:nvSpPr>
        <p:spPr>
          <a:xfrm>
            <a:off x="1511300" y="5535612"/>
            <a:ext cx="2665412"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800"/>
              <a:buFont typeface="Arial"/>
              <a:buNone/>
            </a:pPr>
            <a:r>
              <a:rPr b="0" i="0" lang="en-US" sz="1800" u="none">
                <a:solidFill>
                  <a:srgbClr val="FFFF00"/>
                </a:solidFill>
                <a:latin typeface="Arial"/>
                <a:ea typeface="Arial"/>
                <a:cs typeface="Arial"/>
                <a:sym typeface="Arial"/>
              </a:rPr>
              <a:t>Experimental set-up</a:t>
            </a:r>
            <a:endParaRPr/>
          </a:p>
        </p:txBody>
      </p:sp>
      <p:pic>
        <p:nvPicPr>
          <p:cNvPr id="655" name="Google Shape;655;p48"/>
          <p:cNvPicPr preferRelativeResize="0"/>
          <p:nvPr/>
        </p:nvPicPr>
        <p:blipFill rotWithShape="1">
          <a:blip r:embed="rId4">
            <a:alphaModFix/>
          </a:blip>
          <a:srcRect b="0" l="0" r="0" t="0"/>
          <a:stretch/>
        </p:blipFill>
        <p:spPr>
          <a:xfrm rot="10800000">
            <a:off x="5435600" y="1304925"/>
            <a:ext cx="3319462" cy="4068762"/>
          </a:xfrm>
          <a:prstGeom prst="rect">
            <a:avLst/>
          </a:prstGeom>
          <a:noFill/>
          <a:ln>
            <a:noFill/>
          </a:ln>
        </p:spPr>
      </p:pic>
      <p:sp>
        <p:nvSpPr>
          <p:cNvPr id="656" name="Google Shape;656;p48"/>
          <p:cNvSpPr txBox="1"/>
          <p:nvPr/>
        </p:nvSpPr>
        <p:spPr>
          <a:xfrm>
            <a:off x="2889250" y="757237"/>
            <a:ext cx="3473450" cy="368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rPr b="1" i="0" lang="en-US" sz="1800" u="none">
                <a:solidFill>
                  <a:schemeClr val="lt1"/>
                </a:solidFill>
                <a:latin typeface="Arial"/>
                <a:ea typeface="Arial"/>
                <a:cs typeface="Arial"/>
                <a:sym typeface="Arial"/>
              </a:rPr>
              <a:t>(UKIERI Project)</a:t>
            </a:r>
            <a:endParaRPr/>
          </a:p>
        </p:txBody>
      </p:sp>
      <p:sp>
        <p:nvSpPr>
          <p:cNvPr id="657" name="Google Shape;657;p48"/>
          <p:cNvSpPr txBox="1"/>
          <p:nvPr/>
        </p:nvSpPr>
        <p:spPr>
          <a:xfrm>
            <a:off x="900112" y="6092825"/>
            <a:ext cx="7451725" cy="3397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600"/>
              <a:buFont typeface="Arial"/>
              <a:buNone/>
            </a:pPr>
            <a:r>
              <a:rPr b="0" i="1" lang="en-US" sz="1600" u="none">
                <a:solidFill>
                  <a:srgbClr val="FFFFFF"/>
                </a:solidFill>
                <a:latin typeface="Arial"/>
                <a:ea typeface="Arial"/>
                <a:cs typeface="Arial"/>
                <a:sym typeface="Arial"/>
              </a:rPr>
              <a:t>Ghosh et al. (2013) J Eng Med, Proc Inst Mech Engrs Part H, </a:t>
            </a:r>
            <a:r>
              <a:rPr b="0" i="0" lang="en-US" sz="1600" u="none">
                <a:solidFill>
                  <a:srgbClr val="FFFFFF"/>
                </a:solidFill>
                <a:latin typeface="Arial"/>
                <a:ea typeface="Arial"/>
                <a:cs typeface="Arial"/>
                <a:sym typeface="Arial"/>
              </a:rPr>
              <a:t>227(2), 162-174.</a:t>
            </a:r>
            <a:r>
              <a:rPr b="0" i="1" lang="en-US" sz="1600" u="none">
                <a:solidFill>
                  <a:srgbClr val="FFFFFF"/>
                </a:solidFill>
                <a:latin typeface="Arial"/>
                <a:ea typeface="Arial"/>
                <a:cs typeface="Arial"/>
                <a:sym typeface="Arial"/>
              </a:rPr>
              <a:t> </a:t>
            </a:r>
            <a:endParaRPr/>
          </a:p>
        </p:txBody>
      </p:sp>
      <p:sp>
        <p:nvSpPr>
          <p:cNvPr id="658" name="Google Shape;658;p48"/>
          <p:cNvSpPr txBox="1"/>
          <p:nvPr/>
        </p:nvSpPr>
        <p:spPr>
          <a:xfrm>
            <a:off x="6875462" y="1331912"/>
            <a:ext cx="1879600" cy="3683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Cylindrical Post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2" name="Shape 662"/>
        <p:cNvGrpSpPr/>
        <p:nvPr/>
      </p:nvGrpSpPr>
      <p:grpSpPr>
        <a:xfrm>
          <a:off x="0" y="0"/>
          <a:ext cx="0" cy="0"/>
          <a:chOff x="0" y="0"/>
          <a:chExt cx="0" cy="0"/>
        </a:xfrm>
      </p:grpSpPr>
      <p:sp>
        <p:nvSpPr>
          <p:cNvPr id="663" name="Google Shape;663;p49"/>
          <p:cNvSpPr txBox="1"/>
          <p:nvPr/>
        </p:nvSpPr>
        <p:spPr>
          <a:xfrm>
            <a:off x="2879725" y="6345237"/>
            <a:ext cx="1198562"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sp>
        <p:nvSpPr>
          <p:cNvPr id="664" name="Google Shape;664;p49"/>
          <p:cNvSpPr txBox="1"/>
          <p:nvPr/>
        </p:nvSpPr>
        <p:spPr>
          <a:xfrm>
            <a:off x="179387" y="44450"/>
            <a:ext cx="8785225" cy="76993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66"/>
              </a:buClr>
              <a:buSzPts val="2200"/>
              <a:buFont typeface="Arial"/>
              <a:buNone/>
            </a:pPr>
            <a:r>
              <a:rPr b="0" i="0" lang="en-US" sz="2200" u="none">
                <a:solidFill>
                  <a:srgbClr val="FFCC66"/>
                </a:solidFill>
                <a:latin typeface="Arial"/>
                <a:ea typeface="Arial"/>
                <a:cs typeface="Arial"/>
                <a:sym typeface="Arial"/>
              </a:rPr>
              <a:t>Strain distributions (von Mises) in the intact and the implanted        hemi-pelvises: DIC measured versus FE predicted strains</a:t>
            </a:r>
            <a:endParaRPr/>
          </a:p>
        </p:txBody>
      </p:sp>
      <p:sp>
        <p:nvSpPr>
          <p:cNvPr id="665" name="Google Shape;665;p49"/>
          <p:cNvSpPr txBox="1"/>
          <p:nvPr/>
        </p:nvSpPr>
        <p:spPr>
          <a:xfrm>
            <a:off x="3276600" y="3386137"/>
            <a:ext cx="1655762" cy="3667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99"/>
              </a:buClr>
              <a:buSzPts val="1800"/>
              <a:buFont typeface="Arial"/>
              <a:buNone/>
            </a:pPr>
            <a:r>
              <a:rPr b="0" i="0" lang="en-US" sz="1800" u="none">
                <a:solidFill>
                  <a:srgbClr val="FFFF99"/>
                </a:solidFill>
                <a:latin typeface="Arial"/>
                <a:ea typeface="Arial"/>
                <a:cs typeface="Arial"/>
                <a:sym typeface="Arial"/>
              </a:rPr>
              <a:t>Intact pelvis</a:t>
            </a:r>
            <a:endParaRPr/>
          </a:p>
        </p:txBody>
      </p:sp>
      <p:pic>
        <p:nvPicPr>
          <p:cNvPr id="666" name="Google Shape;666;p49"/>
          <p:cNvPicPr preferRelativeResize="0"/>
          <p:nvPr/>
        </p:nvPicPr>
        <p:blipFill rotWithShape="1">
          <a:blip r:embed="rId3">
            <a:alphaModFix/>
          </a:blip>
          <a:srcRect b="0" l="0" r="0" t="0"/>
          <a:stretch/>
        </p:blipFill>
        <p:spPr>
          <a:xfrm>
            <a:off x="4140200" y="981075"/>
            <a:ext cx="2736850" cy="2360612"/>
          </a:xfrm>
          <a:prstGeom prst="rect">
            <a:avLst/>
          </a:prstGeom>
          <a:noFill/>
          <a:ln>
            <a:noFill/>
          </a:ln>
        </p:spPr>
      </p:pic>
      <p:pic>
        <p:nvPicPr>
          <p:cNvPr id="667" name="Google Shape;667;p49"/>
          <p:cNvPicPr preferRelativeResize="0"/>
          <p:nvPr/>
        </p:nvPicPr>
        <p:blipFill rotWithShape="1">
          <a:blip r:embed="rId4">
            <a:alphaModFix/>
          </a:blip>
          <a:srcRect b="0" l="0" r="0" t="0"/>
          <a:stretch/>
        </p:blipFill>
        <p:spPr>
          <a:xfrm>
            <a:off x="1374775" y="981075"/>
            <a:ext cx="2700337" cy="2389187"/>
          </a:xfrm>
          <a:prstGeom prst="rect">
            <a:avLst/>
          </a:prstGeom>
          <a:noFill/>
          <a:ln>
            <a:noFill/>
          </a:ln>
        </p:spPr>
      </p:pic>
      <p:pic>
        <p:nvPicPr>
          <p:cNvPr descr="legend" id="668" name="Google Shape;668;p49"/>
          <p:cNvPicPr preferRelativeResize="0"/>
          <p:nvPr/>
        </p:nvPicPr>
        <p:blipFill rotWithShape="1">
          <a:blip r:embed="rId5">
            <a:alphaModFix/>
          </a:blip>
          <a:srcRect b="0" l="0" r="0" t="0"/>
          <a:stretch/>
        </p:blipFill>
        <p:spPr>
          <a:xfrm>
            <a:off x="7275512" y="1016000"/>
            <a:ext cx="679450" cy="5257800"/>
          </a:xfrm>
          <a:prstGeom prst="rect">
            <a:avLst/>
          </a:prstGeom>
          <a:noFill/>
          <a:ln>
            <a:noFill/>
          </a:ln>
        </p:spPr>
      </p:pic>
      <p:sp>
        <p:nvSpPr>
          <p:cNvPr id="669" name="Google Shape;669;p49"/>
          <p:cNvSpPr txBox="1"/>
          <p:nvPr/>
        </p:nvSpPr>
        <p:spPr>
          <a:xfrm>
            <a:off x="6767512" y="6345237"/>
            <a:ext cx="1728787" cy="30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a:solidFill>
                  <a:schemeClr val="lt1"/>
                </a:solidFill>
                <a:latin typeface="Arial"/>
                <a:ea typeface="Arial"/>
                <a:cs typeface="Arial"/>
                <a:sym typeface="Arial"/>
              </a:rPr>
              <a:t>Microstrain</a:t>
            </a:r>
            <a:endParaRPr/>
          </a:p>
        </p:txBody>
      </p:sp>
      <p:grpSp>
        <p:nvGrpSpPr>
          <p:cNvPr id="670" name="Google Shape;670;p49"/>
          <p:cNvGrpSpPr/>
          <p:nvPr/>
        </p:nvGrpSpPr>
        <p:grpSpPr>
          <a:xfrm>
            <a:off x="250825" y="2528887"/>
            <a:ext cx="2663825" cy="1260475"/>
            <a:chOff x="0" y="2886"/>
            <a:chExt cx="1678" cy="794"/>
          </a:xfrm>
        </p:grpSpPr>
        <p:sp>
          <p:nvSpPr>
            <p:cNvPr id="671" name="Google Shape;671;p49"/>
            <p:cNvSpPr/>
            <p:nvPr/>
          </p:nvSpPr>
          <p:spPr>
            <a:xfrm>
              <a:off x="612" y="3248"/>
              <a:ext cx="477" cy="114"/>
            </a:xfrm>
            <a:prstGeom prst="leftRightArrow">
              <a:avLst>
                <a:gd fmla="val 50000" name="adj1"/>
                <a:gd fmla="val 50000" name="adj2"/>
              </a:avLst>
            </a:prstGeom>
            <a:solidFill>
              <a:schemeClr val="accent1"/>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sp>
          <p:nvSpPr>
            <p:cNvPr id="672" name="Google Shape;672;p49"/>
            <p:cNvSpPr/>
            <p:nvPr/>
          </p:nvSpPr>
          <p:spPr>
            <a:xfrm rot="5400000">
              <a:off x="624" y="3237"/>
              <a:ext cx="454" cy="114"/>
            </a:xfrm>
            <a:prstGeom prst="leftRightArrow">
              <a:avLst>
                <a:gd fmla="val 50000" name="adj1"/>
                <a:gd fmla="val 50000" name="adj2"/>
              </a:avLst>
            </a:prstGeom>
            <a:solidFill>
              <a:schemeClr val="accent1"/>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sp>
          <p:nvSpPr>
            <p:cNvPr id="673" name="Google Shape;673;p49"/>
            <p:cNvSpPr txBox="1"/>
            <p:nvPr/>
          </p:nvSpPr>
          <p:spPr>
            <a:xfrm>
              <a:off x="1043" y="3181"/>
              <a:ext cx="635" cy="19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1"/>
                </a:buClr>
                <a:buSzPts val="1400"/>
                <a:buFont typeface="Arial"/>
                <a:buNone/>
              </a:pPr>
              <a:r>
                <a:rPr b="0" i="0" lang="en-US" sz="1400" u="none">
                  <a:solidFill>
                    <a:schemeClr val="accent1"/>
                  </a:solidFill>
                  <a:latin typeface="Arial"/>
                  <a:ea typeface="Arial"/>
                  <a:cs typeface="Arial"/>
                  <a:sym typeface="Arial"/>
                </a:rPr>
                <a:t>Posterior</a:t>
              </a:r>
              <a:endParaRPr/>
            </a:p>
          </p:txBody>
        </p:sp>
        <p:sp>
          <p:nvSpPr>
            <p:cNvPr id="674" name="Google Shape;674;p49"/>
            <p:cNvSpPr txBox="1"/>
            <p:nvPr/>
          </p:nvSpPr>
          <p:spPr>
            <a:xfrm>
              <a:off x="454" y="3488"/>
              <a:ext cx="839" cy="19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1"/>
                </a:buClr>
                <a:buSzPts val="1400"/>
                <a:buFont typeface="Arial"/>
                <a:buNone/>
              </a:pPr>
              <a:r>
                <a:rPr b="0" i="0" lang="en-US" sz="1400" u="none">
                  <a:solidFill>
                    <a:schemeClr val="accent1"/>
                  </a:solidFill>
                  <a:latin typeface="Arial"/>
                  <a:ea typeface="Arial"/>
                  <a:cs typeface="Arial"/>
                  <a:sym typeface="Arial"/>
                </a:rPr>
                <a:t>Inferior</a:t>
              </a:r>
              <a:endParaRPr/>
            </a:p>
          </p:txBody>
        </p:sp>
        <p:sp>
          <p:nvSpPr>
            <p:cNvPr id="675" name="Google Shape;675;p49"/>
            <p:cNvSpPr txBox="1"/>
            <p:nvPr/>
          </p:nvSpPr>
          <p:spPr>
            <a:xfrm>
              <a:off x="453" y="2886"/>
              <a:ext cx="839" cy="19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1"/>
                </a:buClr>
                <a:buSzPts val="1400"/>
                <a:buFont typeface="Arial"/>
                <a:buNone/>
              </a:pPr>
              <a:r>
                <a:rPr b="0" i="0" lang="en-US" sz="1400" u="none">
                  <a:solidFill>
                    <a:schemeClr val="accent1"/>
                  </a:solidFill>
                  <a:latin typeface="Arial"/>
                  <a:ea typeface="Arial"/>
                  <a:cs typeface="Arial"/>
                  <a:sym typeface="Arial"/>
                </a:rPr>
                <a:t>Superior</a:t>
              </a:r>
              <a:endParaRPr/>
            </a:p>
          </p:txBody>
        </p:sp>
        <p:sp>
          <p:nvSpPr>
            <p:cNvPr id="676" name="Google Shape;676;p49"/>
            <p:cNvSpPr txBox="1"/>
            <p:nvPr/>
          </p:nvSpPr>
          <p:spPr>
            <a:xfrm>
              <a:off x="0" y="3204"/>
              <a:ext cx="680" cy="19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1"/>
                </a:buClr>
                <a:buSzPts val="1400"/>
                <a:buFont typeface="Arial"/>
                <a:buNone/>
              </a:pPr>
              <a:r>
                <a:rPr b="0" i="0" lang="en-US" sz="1400" u="none">
                  <a:solidFill>
                    <a:schemeClr val="accent1"/>
                  </a:solidFill>
                  <a:latin typeface="Arial"/>
                  <a:ea typeface="Arial"/>
                  <a:cs typeface="Arial"/>
                  <a:sym typeface="Arial"/>
                </a:rPr>
                <a:t>Anterior</a:t>
              </a:r>
              <a:endParaRPr/>
            </a:p>
          </p:txBody>
        </p:sp>
      </p:grpSp>
      <p:pic>
        <p:nvPicPr>
          <p:cNvPr id="677" name="Google Shape;677;p49"/>
          <p:cNvPicPr preferRelativeResize="0"/>
          <p:nvPr/>
        </p:nvPicPr>
        <p:blipFill rotWithShape="1">
          <a:blip r:embed="rId6">
            <a:alphaModFix/>
          </a:blip>
          <a:srcRect b="0" l="0" r="0" t="0"/>
          <a:stretch/>
        </p:blipFill>
        <p:spPr>
          <a:xfrm>
            <a:off x="1365250" y="3821112"/>
            <a:ext cx="2701925" cy="2487612"/>
          </a:xfrm>
          <a:prstGeom prst="rect">
            <a:avLst/>
          </a:prstGeom>
          <a:noFill/>
          <a:ln>
            <a:noFill/>
          </a:ln>
        </p:spPr>
      </p:pic>
      <p:pic>
        <p:nvPicPr>
          <p:cNvPr id="678" name="Google Shape;678;p49"/>
          <p:cNvPicPr preferRelativeResize="0"/>
          <p:nvPr/>
        </p:nvPicPr>
        <p:blipFill rotWithShape="1">
          <a:blip r:embed="rId7">
            <a:alphaModFix/>
          </a:blip>
          <a:srcRect b="0" l="0" r="0" t="0"/>
          <a:stretch/>
        </p:blipFill>
        <p:spPr>
          <a:xfrm>
            <a:off x="4140200" y="3824287"/>
            <a:ext cx="2736850" cy="2482850"/>
          </a:xfrm>
          <a:prstGeom prst="rect">
            <a:avLst/>
          </a:prstGeom>
          <a:noFill/>
          <a:ln>
            <a:noFill/>
          </a:ln>
        </p:spPr>
      </p:pic>
      <p:sp>
        <p:nvSpPr>
          <p:cNvPr id="679" name="Google Shape;679;p49"/>
          <p:cNvSpPr txBox="1"/>
          <p:nvPr/>
        </p:nvSpPr>
        <p:spPr>
          <a:xfrm>
            <a:off x="2339975" y="6338887"/>
            <a:ext cx="3600450" cy="3667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99"/>
              </a:buClr>
              <a:buSzPts val="1800"/>
              <a:buFont typeface="Arial"/>
              <a:buNone/>
            </a:pPr>
            <a:r>
              <a:rPr b="0" i="0" lang="en-US" sz="1800" u="none">
                <a:solidFill>
                  <a:srgbClr val="FFFF99"/>
                </a:solidFill>
                <a:latin typeface="Arial"/>
                <a:ea typeface="Arial"/>
                <a:cs typeface="Arial"/>
                <a:sym typeface="Arial"/>
              </a:rPr>
              <a:t>Implanted pelvis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3"/>
          <p:cNvSpPr txBox="1"/>
          <p:nvPr/>
        </p:nvSpPr>
        <p:spPr>
          <a:xfrm>
            <a:off x="107950" y="6345237"/>
            <a:ext cx="576262"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sp>
        <p:nvSpPr>
          <p:cNvPr id="157" name="Google Shape;157;p23"/>
          <p:cNvSpPr txBox="1"/>
          <p:nvPr>
            <p:ph type="title"/>
          </p:nvPr>
        </p:nvSpPr>
        <p:spPr>
          <a:xfrm>
            <a:off x="1258887" y="115887"/>
            <a:ext cx="6373812" cy="433387"/>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CC00"/>
              </a:buClr>
              <a:buSzPts val="2400"/>
              <a:buFont typeface="Arial"/>
              <a:buNone/>
            </a:pPr>
            <a:r>
              <a:rPr b="1" i="0" lang="en-US" sz="2400" u="none">
                <a:solidFill>
                  <a:srgbClr val="FFCC00"/>
                </a:solidFill>
                <a:latin typeface="Arial"/>
                <a:ea typeface="Arial"/>
                <a:cs typeface="Arial"/>
                <a:sym typeface="Arial"/>
              </a:rPr>
              <a:t>Biomechanics Laboratory</a:t>
            </a:r>
            <a:endParaRPr/>
          </a:p>
        </p:txBody>
      </p:sp>
      <p:sp>
        <p:nvSpPr>
          <p:cNvPr id="158" name="Google Shape;158;p23"/>
          <p:cNvSpPr txBox="1"/>
          <p:nvPr/>
        </p:nvSpPr>
        <p:spPr>
          <a:xfrm>
            <a:off x="153987" y="2041525"/>
            <a:ext cx="5002212" cy="3698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D757"/>
              </a:buClr>
              <a:buSzPts val="1800"/>
              <a:buFont typeface="Arial"/>
              <a:buNone/>
            </a:pPr>
            <a:r>
              <a:rPr b="1" i="0" lang="en-US" sz="1800" u="none">
                <a:solidFill>
                  <a:srgbClr val="FFD757"/>
                </a:solidFill>
                <a:latin typeface="Arial"/>
                <a:ea typeface="Arial"/>
                <a:cs typeface="Arial"/>
                <a:sym typeface="Arial"/>
              </a:rPr>
              <a:t>Computational &amp; Experimental Resources</a:t>
            </a:r>
            <a:endParaRPr/>
          </a:p>
        </p:txBody>
      </p:sp>
      <p:sp>
        <p:nvSpPr>
          <p:cNvPr id="159" name="Google Shape;159;p23"/>
          <p:cNvSpPr txBox="1"/>
          <p:nvPr/>
        </p:nvSpPr>
        <p:spPr>
          <a:xfrm>
            <a:off x="190500" y="3360737"/>
            <a:ext cx="5221287" cy="908050"/>
          </a:xfrm>
          <a:prstGeom prst="rect">
            <a:avLst/>
          </a:prstGeom>
          <a:noFill/>
          <a:ln>
            <a:noFill/>
          </a:ln>
        </p:spPr>
        <p:txBody>
          <a:bodyPr anchorCtr="0" anchor="t" bIns="45700" lIns="91425" spcFirstLastPara="1" rIns="91425" wrap="square" tIns="45700">
            <a:noAutofit/>
          </a:bodyPr>
          <a:lstStyle/>
          <a:p>
            <a:pPr indent="-101600" lvl="0" marL="0" marR="0" rtl="0" algn="l">
              <a:lnSpc>
                <a:spcPct val="100000"/>
              </a:lnSpc>
              <a:spcBef>
                <a:spcPts val="0"/>
              </a:spcBef>
              <a:spcAft>
                <a:spcPts val="0"/>
              </a:spcAft>
              <a:buClr>
                <a:srgbClr val="FFFF66"/>
              </a:buClr>
              <a:buSzPts val="1600"/>
              <a:buFont typeface="Arial"/>
              <a:buChar char="•"/>
            </a:pPr>
            <a:r>
              <a:rPr b="0" i="0" lang="en-US" sz="1600" u="none">
                <a:solidFill>
                  <a:srgbClr val="FFFF66"/>
                </a:solidFill>
                <a:latin typeface="Arial"/>
                <a:ea typeface="Arial"/>
                <a:cs typeface="Arial"/>
                <a:sym typeface="Arial"/>
              </a:rPr>
              <a:t>  Zwick (30 KN) Material Testing System</a:t>
            </a:r>
            <a:endParaRPr/>
          </a:p>
          <a:p>
            <a:pPr indent="-101600" lvl="0" marL="0" marR="0" rtl="0" algn="l">
              <a:lnSpc>
                <a:spcPct val="100000"/>
              </a:lnSpc>
              <a:spcBef>
                <a:spcPts val="300"/>
              </a:spcBef>
              <a:spcAft>
                <a:spcPts val="0"/>
              </a:spcAft>
              <a:buClr>
                <a:srgbClr val="FFFF66"/>
              </a:buClr>
              <a:buSzPts val="1600"/>
              <a:buFont typeface="Arial"/>
              <a:buChar char="•"/>
            </a:pPr>
            <a:r>
              <a:rPr b="0" i="0" lang="en-US" sz="1600" u="none">
                <a:solidFill>
                  <a:srgbClr val="FFFF66"/>
                </a:solidFill>
                <a:latin typeface="Arial"/>
                <a:ea typeface="Arial"/>
                <a:cs typeface="Arial"/>
                <a:sym typeface="Arial"/>
              </a:rPr>
              <a:t>  Data Acquisition System (NI with Labview)</a:t>
            </a:r>
            <a:endParaRPr/>
          </a:p>
          <a:p>
            <a:pPr indent="-101600" lvl="0" marL="0" marR="0" rtl="0" algn="l">
              <a:lnSpc>
                <a:spcPct val="100000"/>
              </a:lnSpc>
              <a:spcBef>
                <a:spcPts val="300"/>
              </a:spcBef>
              <a:spcAft>
                <a:spcPts val="0"/>
              </a:spcAft>
              <a:buClr>
                <a:srgbClr val="FFFF66"/>
              </a:buClr>
              <a:buSzPts val="1600"/>
              <a:buFont typeface="Arial"/>
              <a:buChar char="•"/>
            </a:pPr>
            <a:r>
              <a:rPr b="0" i="0" lang="en-US" sz="1600" u="none">
                <a:solidFill>
                  <a:srgbClr val="FFFF66"/>
                </a:solidFill>
                <a:latin typeface="Arial"/>
                <a:ea typeface="Arial"/>
                <a:cs typeface="Arial"/>
                <a:sym typeface="Arial"/>
              </a:rPr>
              <a:t>  In-house fabricated fixtures for biomechanical testing</a:t>
            </a:r>
            <a:endParaRPr/>
          </a:p>
        </p:txBody>
      </p:sp>
      <p:sp>
        <p:nvSpPr>
          <p:cNvPr id="160" name="Google Shape;160;p23"/>
          <p:cNvSpPr txBox="1"/>
          <p:nvPr/>
        </p:nvSpPr>
        <p:spPr>
          <a:xfrm>
            <a:off x="187325" y="2447925"/>
            <a:ext cx="5111750" cy="938212"/>
          </a:xfrm>
          <a:prstGeom prst="rect">
            <a:avLst/>
          </a:prstGeom>
          <a:noFill/>
          <a:ln>
            <a:noFill/>
          </a:ln>
        </p:spPr>
        <p:txBody>
          <a:bodyPr anchorCtr="0" anchor="t" bIns="45700" lIns="91425" spcFirstLastPara="1" rIns="91425" wrap="square" tIns="45700">
            <a:noAutofit/>
          </a:bodyPr>
          <a:lstStyle/>
          <a:p>
            <a:pPr indent="-101600" lvl="0" marL="0" marR="0" rtl="0" algn="l">
              <a:lnSpc>
                <a:spcPct val="100000"/>
              </a:lnSpc>
              <a:spcBef>
                <a:spcPts val="0"/>
              </a:spcBef>
              <a:spcAft>
                <a:spcPts val="0"/>
              </a:spcAft>
              <a:buClr>
                <a:schemeClr val="accent1"/>
              </a:buClr>
              <a:buSzPts val="1600"/>
              <a:buFont typeface="Arial"/>
              <a:buChar char="•"/>
            </a:pPr>
            <a:r>
              <a:rPr b="0" i="0" lang="en-US" sz="1600" u="none">
                <a:solidFill>
                  <a:schemeClr val="accent1"/>
                </a:solidFill>
                <a:latin typeface="Arial"/>
                <a:ea typeface="Arial"/>
                <a:cs typeface="Arial"/>
                <a:sym typeface="Arial"/>
              </a:rPr>
              <a:t> MIMICS Biomedical Image-processing system</a:t>
            </a:r>
            <a:endParaRPr/>
          </a:p>
          <a:p>
            <a:pPr indent="-101600" lvl="0" marL="0" marR="0" rtl="0" algn="l">
              <a:lnSpc>
                <a:spcPct val="100000"/>
              </a:lnSpc>
              <a:spcBef>
                <a:spcPts val="300"/>
              </a:spcBef>
              <a:spcAft>
                <a:spcPts val="0"/>
              </a:spcAft>
              <a:buClr>
                <a:schemeClr val="accent1"/>
              </a:buClr>
              <a:buSzPts val="1600"/>
              <a:buFont typeface="Arial"/>
              <a:buChar char="•"/>
            </a:pPr>
            <a:r>
              <a:rPr b="0" i="0" lang="en-US" sz="1600" u="none">
                <a:solidFill>
                  <a:schemeClr val="accent1"/>
                </a:solidFill>
                <a:latin typeface="Arial"/>
                <a:ea typeface="Arial"/>
                <a:cs typeface="Arial"/>
                <a:sym typeface="Arial"/>
              </a:rPr>
              <a:t> </a:t>
            </a:r>
            <a:r>
              <a:rPr b="0" i="0" lang="en-US" sz="1800" u="none">
                <a:solidFill>
                  <a:schemeClr val="accent1"/>
                </a:solidFill>
                <a:latin typeface="Arial"/>
                <a:ea typeface="Arial"/>
                <a:cs typeface="Arial"/>
                <a:sym typeface="Arial"/>
              </a:rPr>
              <a:t>ANSYS</a:t>
            </a:r>
            <a:r>
              <a:rPr b="0" i="0" lang="en-US" sz="1800" u="none">
                <a:solidFill>
                  <a:srgbClr val="FFFF00"/>
                </a:solidFill>
                <a:latin typeface="Arial"/>
                <a:ea typeface="Arial"/>
                <a:cs typeface="Arial"/>
                <a:sym typeface="Arial"/>
              </a:rPr>
              <a:t>, </a:t>
            </a:r>
            <a:r>
              <a:rPr b="0" i="0" lang="en-US" sz="1600" u="none">
                <a:solidFill>
                  <a:schemeClr val="accent1"/>
                </a:solidFill>
                <a:latin typeface="Arial"/>
                <a:ea typeface="Arial"/>
                <a:cs typeface="Arial"/>
                <a:sym typeface="Arial"/>
              </a:rPr>
              <a:t>Rhinocerous, Solid Works  </a:t>
            </a:r>
            <a:endParaRPr/>
          </a:p>
          <a:p>
            <a:pPr indent="-101600" lvl="0" marL="0" marR="0" rtl="0" algn="l">
              <a:lnSpc>
                <a:spcPct val="100000"/>
              </a:lnSpc>
              <a:spcBef>
                <a:spcPts val="300"/>
              </a:spcBef>
              <a:spcAft>
                <a:spcPts val="0"/>
              </a:spcAft>
              <a:buClr>
                <a:schemeClr val="accent1"/>
              </a:buClr>
              <a:buSzPts val="1600"/>
              <a:buFont typeface="Arial"/>
              <a:buChar char="•"/>
            </a:pPr>
            <a:r>
              <a:rPr b="0" i="0" lang="en-US" sz="1600" u="none">
                <a:solidFill>
                  <a:schemeClr val="accent1"/>
                </a:solidFill>
                <a:latin typeface="Arial"/>
                <a:ea typeface="Arial"/>
                <a:cs typeface="Arial"/>
                <a:sym typeface="Arial"/>
              </a:rPr>
              <a:t> High-end PCs for numerical analysis</a:t>
            </a:r>
            <a:endParaRPr/>
          </a:p>
        </p:txBody>
      </p:sp>
      <p:pic>
        <p:nvPicPr>
          <p:cNvPr id="161" name="Google Shape;161;p23"/>
          <p:cNvPicPr preferRelativeResize="0"/>
          <p:nvPr/>
        </p:nvPicPr>
        <p:blipFill rotWithShape="1">
          <a:blip r:embed="rId3">
            <a:alphaModFix/>
          </a:blip>
          <a:srcRect b="0" l="0" r="0" t="0"/>
          <a:stretch/>
        </p:blipFill>
        <p:spPr>
          <a:xfrm>
            <a:off x="5472112" y="3211512"/>
            <a:ext cx="1895475" cy="1458912"/>
          </a:xfrm>
          <a:prstGeom prst="rect">
            <a:avLst/>
          </a:prstGeom>
          <a:noFill/>
          <a:ln>
            <a:noFill/>
          </a:ln>
        </p:spPr>
      </p:pic>
      <p:pic>
        <p:nvPicPr>
          <p:cNvPr id="162" name="Google Shape;162;p23"/>
          <p:cNvPicPr preferRelativeResize="0"/>
          <p:nvPr/>
        </p:nvPicPr>
        <p:blipFill rotWithShape="1">
          <a:blip r:embed="rId4">
            <a:alphaModFix/>
          </a:blip>
          <a:srcRect b="0" l="0" r="0" t="0"/>
          <a:stretch/>
        </p:blipFill>
        <p:spPr>
          <a:xfrm>
            <a:off x="5472112" y="1735137"/>
            <a:ext cx="1908175" cy="1422400"/>
          </a:xfrm>
          <a:prstGeom prst="rect">
            <a:avLst/>
          </a:prstGeom>
          <a:noFill/>
          <a:ln>
            <a:noFill/>
          </a:ln>
        </p:spPr>
      </p:pic>
      <p:pic>
        <p:nvPicPr>
          <p:cNvPr id="163" name="Google Shape;163;p23"/>
          <p:cNvPicPr preferRelativeResize="0"/>
          <p:nvPr/>
        </p:nvPicPr>
        <p:blipFill rotWithShape="1">
          <a:blip r:embed="rId5">
            <a:alphaModFix/>
          </a:blip>
          <a:srcRect b="0" l="0" r="0" t="0"/>
          <a:stretch/>
        </p:blipFill>
        <p:spPr>
          <a:xfrm>
            <a:off x="5435600" y="4686300"/>
            <a:ext cx="1939925" cy="568325"/>
          </a:xfrm>
          <a:prstGeom prst="rect">
            <a:avLst/>
          </a:prstGeom>
          <a:noFill/>
          <a:ln>
            <a:noFill/>
          </a:ln>
        </p:spPr>
      </p:pic>
      <p:pic>
        <p:nvPicPr>
          <p:cNvPr id="164" name="Google Shape;164;p23"/>
          <p:cNvPicPr preferRelativeResize="0"/>
          <p:nvPr/>
        </p:nvPicPr>
        <p:blipFill rotWithShape="1">
          <a:blip r:embed="rId6">
            <a:alphaModFix/>
          </a:blip>
          <a:srcRect b="0" l="0" r="0" t="0"/>
          <a:stretch/>
        </p:blipFill>
        <p:spPr>
          <a:xfrm>
            <a:off x="7416800" y="3462337"/>
            <a:ext cx="1704975" cy="1763712"/>
          </a:xfrm>
          <a:prstGeom prst="rect">
            <a:avLst/>
          </a:prstGeom>
          <a:noFill/>
          <a:ln>
            <a:noFill/>
          </a:ln>
        </p:spPr>
      </p:pic>
      <p:pic>
        <p:nvPicPr>
          <p:cNvPr id="165" name="Google Shape;165;p23"/>
          <p:cNvPicPr preferRelativeResize="0"/>
          <p:nvPr/>
        </p:nvPicPr>
        <p:blipFill rotWithShape="1">
          <a:blip r:embed="rId7">
            <a:alphaModFix/>
          </a:blip>
          <a:srcRect b="0" l="0" r="0" t="0"/>
          <a:stretch/>
        </p:blipFill>
        <p:spPr>
          <a:xfrm>
            <a:off x="7458075" y="1735137"/>
            <a:ext cx="1651000" cy="1692275"/>
          </a:xfrm>
          <a:prstGeom prst="rect">
            <a:avLst/>
          </a:prstGeom>
          <a:noFill/>
          <a:ln>
            <a:noFill/>
          </a:ln>
        </p:spPr>
      </p:pic>
      <p:pic>
        <p:nvPicPr>
          <p:cNvPr id="166" name="Google Shape;166;p23"/>
          <p:cNvPicPr preferRelativeResize="0"/>
          <p:nvPr/>
        </p:nvPicPr>
        <p:blipFill rotWithShape="1">
          <a:blip r:embed="rId8">
            <a:alphaModFix/>
          </a:blip>
          <a:srcRect b="0" l="0" r="0" t="0"/>
          <a:stretch/>
        </p:blipFill>
        <p:spPr>
          <a:xfrm>
            <a:off x="10666412" y="27560588"/>
            <a:ext cx="4257675" cy="4968875"/>
          </a:xfrm>
          <a:prstGeom prst="rect">
            <a:avLst/>
          </a:prstGeom>
          <a:noFill/>
          <a:ln>
            <a:noFill/>
          </a:ln>
        </p:spPr>
      </p:pic>
      <p:pic>
        <p:nvPicPr>
          <p:cNvPr id="167" name="Google Shape;167;p23"/>
          <p:cNvPicPr preferRelativeResize="0"/>
          <p:nvPr/>
        </p:nvPicPr>
        <p:blipFill rotWithShape="1">
          <a:blip r:embed="rId8">
            <a:alphaModFix/>
          </a:blip>
          <a:srcRect b="0" l="0" r="0" t="0"/>
          <a:stretch/>
        </p:blipFill>
        <p:spPr>
          <a:xfrm>
            <a:off x="10845800" y="27739975"/>
            <a:ext cx="4257675" cy="4968875"/>
          </a:xfrm>
          <a:prstGeom prst="rect">
            <a:avLst/>
          </a:prstGeom>
          <a:noFill/>
          <a:ln>
            <a:noFill/>
          </a:ln>
        </p:spPr>
      </p:pic>
      <p:pic>
        <p:nvPicPr>
          <p:cNvPr id="168" name="Google Shape;168;p23"/>
          <p:cNvPicPr preferRelativeResize="0"/>
          <p:nvPr/>
        </p:nvPicPr>
        <p:blipFill rotWithShape="1">
          <a:blip r:embed="rId8">
            <a:alphaModFix/>
          </a:blip>
          <a:srcRect b="0" l="0" r="0" t="0"/>
          <a:stretch/>
        </p:blipFill>
        <p:spPr>
          <a:xfrm>
            <a:off x="11025187" y="27919363"/>
            <a:ext cx="4257675" cy="4968875"/>
          </a:xfrm>
          <a:prstGeom prst="rect">
            <a:avLst/>
          </a:prstGeom>
          <a:noFill/>
          <a:ln>
            <a:noFill/>
          </a:ln>
        </p:spPr>
      </p:pic>
      <p:pic>
        <p:nvPicPr>
          <p:cNvPr id="169" name="Google Shape;169;p23"/>
          <p:cNvPicPr preferRelativeResize="0"/>
          <p:nvPr/>
        </p:nvPicPr>
        <p:blipFill rotWithShape="1">
          <a:blip r:embed="rId8">
            <a:alphaModFix/>
          </a:blip>
          <a:srcRect b="0" l="0" r="0" t="0"/>
          <a:stretch/>
        </p:blipFill>
        <p:spPr>
          <a:xfrm>
            <a:off x="11204575" y="28098750"/>
            <a:ext cx="4257675" cy="4968875"/>
          </a:xfrm>
          <a:prstGeom prst="rect">
            <a:avLst/>
          </a:prstGeom>
          <a:noFill/>
          <a:ln>
            <a:noFill/>
          </a:ln>
        </p:spPr>
      </p:pic>
      <p:sp>
        <p:nvSpPr>
          <p:cNvPr id="170" name="Google Shape;170;p23"/>
          <p:cNvSpPr txBox="1"/>
          <p:nvPr/>
        </p:nvSpPr>
        <p:spPr>
          <a:xfrm>
            <a:off x="3768725" y="5229225"/>
            <a:ext cx="4932362"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99FF99"/>
              </a:buClr>
              <a:buSzPts val="1800"/>
              <a:buFont typeface="Arial"/>
              <a:buNone/>
            </a:pPr>
            <a:r>
              <a:rPr b="1" i="0" lang="en-US" sz="1800" u="none">
                <a:solidFill>
                  <a:srgbClr val="99FF99"/>
                </a:solidFill>
                <a:latin typeface="Arial"/>
                <a:ea typeface="Arial"/>
                <a:cs typeface="Arial"/>
                <a:sym typeface="Arial"/>
              </a:rPr>
              <a:t>International and National Collaborations</a:t>
            </a:r>
            <a:endParaRPr/>
          </a:p>
        </p:txBody>
      </p:sp>
      <p:sp>
        <p:nvSpPr>
          <p:cNvPr id="171" name="Google Shape;171;p23"/>
          <p:cNvSpPr txBox="1"/>
          <p:nvPr/>
        </p:nvSpPr>
        <p:spPr>
          <a:xfrm>
            <a:off x="4054475" y="5559425"/>
            <a:ext cx="4679950" cy="1192212"/>
          </a:xfrm>
          <a:prstGeom prst="rect">
            <a:avLst/>
          </a:prstGeom>
          <a:noFill/>
          <a:ln>
            <a:noFill/>
          </a:ln>
        </p:spPr>
        <p:txBody>
          <a:bodyPr anchorCtr="0" anchor="t" bIns="45700" lIns="91425" spcFirstLastPara="1" rIns="91425" wrap="square" tIns="45700">
            <a:noAutofit/>
          </a:bodyPr>
          <a:lstStyle/>
          <a:p>
            <a:pPr indent="-101600" lvl="0" marL="0" marR="0" rtl="0" algn="l">
              <a:lnSpc>
                <a:spcPct val="100000"/>
              </a:lnSpc>
              <a:spcBef>
                <a:spcPts val="0"/>
              </a:spcBef>
              <a:spcAft>
                <a:spcPts val="0"/>
              </a:spcAft>
              <a:buClr>
                <a:srgbClr val="FFFF00"/>
              </a:buClr>
              <a:buSzPts val="1600"/>
              <a:buFont typeface="Arial"/>
              <a:buChar char="•"/>
            </a:pPr>
            <a:r>
              <a:rPr b="0" i="0" lang="en-US" sz="1600" u="none">
                <a:solidFill>
                  <a:srgbClr val="FFFF00"/>
                </a:solidFill>
                <a:latin typeface="Arial"/>
                <a:ea typeface="Arial"/>
                <a:cs typeface="Arial"/>
                <a:sym typeface="Arial"/>
              </a:rPr>
              <a:t>  University of Southampton, UK</a:t>
            </a:r>
            <a:endParaRPr/>
          </a:p>
          <a:p>
            <a:pPr indent="-101600" lvl="0" marL="0" marR="0" rtl="0" algn="l">
              <a:lnSpc>
                <a:spcPct val="100000"/>
              </a:lnSpc>
              <a:spcBef>
                <a:spcPts val="300"/>
              </a:spcBef>
              <a:spcAft>
                <a:spcPts val="0"/>
              </a:spcAft>
              <a:buClr>
                <a:srgbClr val="FFFF00"/>
              </a:buClr>
              <a:buSzPts val="1600"/>
              <a:buFont typeface="Arial"/>
              <a:buChar char="•"/>
            </a:pPr>
            <a:r>
              <a:rPr b="0" i="0" lang="en-US" sz="1600" u="none">
                <a:solidFill>
                  <a:srgbClr val="FFFF00"/>
                </a:solidFill>
                <a:latin typeface="Arial"/>
                <a:ea typeface="Arial"/>
                <a:cs typeface="Arial"/>
                <a:sym typeface="Arial"/>
              </a:rPr>
              <a:t>  Imperial College London, UK</a:t>
            </a:r>
            <a:endParaRPr/>
          </a:p>
          <a:p>
            <a:pPr indent="-101600" lvl="0" marL="0" marR="0" rtl="0" algn="l">
              <a:lnSpc>
                <a:spcPct val="100000"/>
              </a:lnSpc>
              <a:spcBef>
                <a:spcPts val="300"/>
              </a:spcBef>
              <a:spcAft>
                <a:spcPts val="0"/>
              </a:spcAft>
              <a:buClr>
                <a:srgbClr val="FFFF00"/>
              </a:buClr>
              <a:buSzPts val="1600"/>
              <a:buFont typeface="Arial"/>
              <a:buChar char="•"/>
            </a:pPr>
            <a:r>
              <a:rPr b="0" i="0" lang="en-US" sz="1600" u="none">
                <a:solidFill>
                  <a:srgbClr val="FFFF00"/>
                </a:solidFill>
                <a:latin typeface="Arial"/>
                <a:ea typeface="Arial"/>
                <a:cs typeface="Arial"/>
                <a:sym typeface="Arial"/>
              </a:rPr>
              <a:t>  Max Superspecialty Hospital, New Delhi, India</a:t>
            </a:r>
            <a:endParaRPr/>
          </a:p>
          <a:p>
            <a:pPr indent="-101600" lvl="0" marL="0" marR="0" rtl="0" algn="l">
              <a:lnSpc>
                <a:spcPct val="100000"/>
              </a:lnSpc>
              <a:spcBef>
                <a:spcPts val="300"/>
              </a:spcBef>
              <a:spcAft>
                <a:spcPts val="0"/>
              </a:spcAft>
              <a:buClr>
                <a:srgbClr val="FFFF00"/>
              </a:buClr>
              <a:buSzPts val="1600"/>
              <a:buFont typeface="Arial"/>
              <a:buChar char="•"/>
            </a:pPr>
            <a:r>
              <a:rPr b="0" i="0" lang="en-US" sz="1600" u="none">
                <a:solidFill>
                  <a:srgbClr val="FFFF00"/>
                </a:solidFill>
                <a:latin typeface="Arial"/>
                <a:ea typeface="Arial"/>
                <a:cs typeface="Arial"/>
                <a:sym typeface="Arial"/>
              </a:rPr>
              <a:t>  Fortis Hospital, Anandapur, Kolkata.</a:t>
            </a:r>
            <a:endParaRPr/>
          </a:p>
        </p:txBody>
      </p:sp>
      <p:pic>
        <p:nvPicPr>
          <p:cNvPr id="172" name="Google Shape;172;p23"/>
          <p:cNvPicPr preferRelativeResize="0"/>
          <p:nvPr/>
        </p:nvPicPr>
        <p:blipFill rotWithShape="1">
          <a:blip r:embed="rId9">
            <a:alphaModFix/>
          </a:blip>
          <a:srcRect b="0" l="0" r="0" t="0"/>
          <a:stretch/>
        </p:blipFill>
        <p:spPr>
          <a:xfrm>
            <a:off x="190500" y="4305300"/>
            <a:ext cx="3368675" cy="2527300"/>
          </a:xfrm>
          <a:prstGeom prst="rect">
            <a:avLst/>
          </a:prstGeom>
          <a:noFill/>
          <a:ln>
            <a:noFill/>
          </a:ln>
        </p:spPr>
      </p:pic>
      <p:sp>
        <p:nvSpPr>
          <p:cNvPr id="173" name="Google Shape;173;p23"/>
          <p:cNvSpPr txBox="1"/>
          <p:nvPr/>
        </p:nvSpPr>
        <p:spPr>
          <a:xfrm>
            <a:off x="153987" y="541337"/>
            <a:ext cx="8836025" cy="1476375"/>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accent1"/>
              </a:buClr>
              <a:buSzPts val="1800"/>
              <a:buFont typeface="Arial"/>
              <a:buNone/>
            </a:pPr>
            <a:r>
              <a:rPr b="0" i="0" lang="en-US" sz="1800" u="none">
                <a:solidFill>
                  <a:schemeClr val="accent1"/>
                </a:solidFill>
                <a:latin typeface="Arial"/>
                <a:ea typeface="Arial"/>
                <a:cs typeface="Arial"/>
                <a:sym typeface="Arial"/>
              </a:rPr>
              <a:t>Biomechanics is a subject that seeks to understand the mechanics of living system; it is mechanics applied to biological system. Biomechanics helps to understand the relationship between structure and function, predict changes due to alterations, and propose methods of artificial interventions. Thus diagnosis, surgery and prosthesis are closely associated with Biomechanics.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500"/>
                                        <p:tgtEl>
                                          <p:spTgt spid="158"/>
                                        </p:tgtEl>
                                      </p:cBhvr>
                                    </p:animEffect>
                                  </p:childTnLst>
                                </p:cTn>
                              </p:par>
                              <p:par>
                                <p:cTn fill="hold" nodeType="with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500"/>
                                        <p:tgtEl>
                                          <p:spTgt spid="160"/>
                                        </p:tgtEl>
                                      </p:cBhvr>
                                    </p:animEffect>
                                  </p:childTnLst>
                                </p:cTn>
                              </p:par>
                              <p:par>
                                <p:cTn fill="hold" nodeType="with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500"/>
                                        <p:tgtEl>
                                          <p:spTgt spid="1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500"/>
                                        <p:tgtEl>
                                          <p:spTgt spid="170"/>
                                        </p:tgtEl>
                                      </p:cBhvr>
                                    </p:animEffect>
                                  </p:childTnLst>
                                </p:cTn>
                              </p:par>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500"/>
                                        <p:tgtEl>
                                          <p:spTgt spid="1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3" name="Shape 683"/>
        <p:cNvGrpSpPr/>
        <p:nvPr/>
      </p:nvGrpSpPr>
      <p:grpSpPr>
        <a:xfrm>
          <a:off x="0" y="0"/>
          <a:ext cx="0" cy="0"/>
          <a:chOff x="0" y="0"/>
          <a:chExt cx="0" cy="0"/>
        </a:xfrm>
      </p:grpSpPr>
      <p:sp>
        <p:nvSpPr>
          <p:cNvPr id="684" name="Google Shape;684;p50"/>
          <p:cNvSpPr txBox="1"/>
          <p:nvPr/>
        </p:nvSpPr>
        <p:spPr>
          <a:xfrm>
            <a:off x="2879725" y="6345237"/>
            <a:ext cx="1198562"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pic>
        <p:nvPicPr>
          <p:cNvPr id="685" name="Google Shape;685;p50"/>
          <p:cNvPicPr preferRelativeResize="0"/>
          <p:nvPr>
            <p:ph idx="1" type="body"/>
          </p:nvPr>
        </p:nvPicPr>
        <p:blipFill rotWithShape="1">
          <a:blip r:embed="rId3">
            <a:alphaModFix/>
          </a:blip>
          <a:srcRect b="0" l="0" r="0" t="0"/>
          <a:stretch/>
        </p:blipFill>
        <p:spPr>
          <a:xfrm>
            <a:off x="215900" y="1277937"/>
            <a:ext cx="4356100" cy="4143375"/>
          </a:xfrm>
          <a:prstGeom prst="rect">
            <a:avLst/>
          </a:prstGeom>
          <a:noFill/>
          <a:ln>
            <a:noFill/>
          </a:ln>
        </p:spPr>
      </p:pic>
      <p:pic>
        <p:nvPicPr>
          <p:cNvPr id="686" name="Google Shape;686;p50"/>
          <p:cNvPicPr preferRelativeResize="0"/>
          <p:nvPr>
            <p:ph idx="2" type="body"/>
          </p:nvPr>
        </p:nvPicPr>
        <p:blipFill rotWithShape="1">
          <a:blip r:embed="rId4">
            <a:alphaModFix/>
          </a:blip>
          <a:srcRect b="0" l="0" r="0" t="0"/>
          <a:stretch/>
        </p:blipFill>
        <p:spPr>
          <a:xfrm>
            <a:off x="4643437" y="1268412"/>
            <a:ext cx="4249737" cy="4132262"/>
          </a:xfrm>
          <a:prstGeom prst="rect">
            <a:avLst/>
          </a:prstGeom>
          <a:noFill/>
          <a:ln>
            <a:noFill/>
          </a:ln>
        </p:spPr>
      </p:pic>
      <p:sp>
        <p:nvSpPr>
          <p:cNvPr id="687" name="Google Shape;687;p50"/>
          <p:cNvSpPr txBox="1"/>
          <p:nvPr/>
        </p:nvSpPr>
        <p:spPr>
          <a:xfrm>
            <a:off x="5473700" y="5697537"/>
            <a:ext cx="2519362" cy="3667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99"/>
              </a:buClr>
              <a:buSzPts val="1800"/>
              <a:buFont typeface="Arial"/>
              <a:buNone/>
            </a:pPr>
            <a:r>
              <a:rPr b="0" i="0" lang="en-US" sz="1800" u="none">
                <a:solidFill>
                  <a:srgbClr val="FFFF99"/>
                </a:solidFill>
                <a:latin typeface="Arial"/>
                <a:ea typeface="Arial"/>
                <a:cs typeface="Arial"/>
                <a:sym typeface="Arial"/>
              </a:rPr>
              <a:t>Implanted pelvis</a:t>
            </a:r>
            <a:endParaRPr/>
          </a:p>
        </p:txBody>
      </p:sp>
      <p:sp>
        <p:nvSpPr>
          <p:cNvPr id="688" name="Google Shape;688;p50"/>
          <p:cNvSpPr txBox="1"/>
          <p:nvPr/>
        </p:nvSpPr>
        <p:spPr>
          <a:xfrm>
            <a:off x="1116012" y="5697537"/>
            <a:ext cx="2519362" cy="3667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99"/>
              </a:buClr>
              <a:buSzPts val="1800"/>
              <a:buFont typeface="Arial"/>
              <a:buNone/>
            </a:pPr>
            <a:r>
              <a:rPr b="0" i="0" lang="en-US" sz="1800" u="none">
                <a:solidFill>
                  <a:srgbClr val="FFFF99"/>
                </a:solidFill>
                <a:latin typeface="Arial"/>
                <a:ea typeface="Arial"/>
                <a:cs typeface="Arial"/>
                <a:sym typeface="Arial"/>
              </a:rPr>
              <a:t>Intact pelvis</a:t>
            </a:r>
            <a:endParaRPr/>
          </a:p>
        </p:txBody>
      </p:sp>
      <p:sp>
        <p:nvSpPr>
          <p:cNvPr id="689" name="Google Shape;689;p50"/>
          <p:cNvSpPr txBox="1"/>
          <p:nvPr/>
        </p:nvSpPr>
        <p:spPr>
          <a:xfrm>
            <a:off x="503237" y="450850"/>
            <a:ext cx="8353425"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66"/>
              </a:buClr>
              <a:buSzPts val="2400"/>
              <a:buFont typeface="Arial"/>
              <a:buNone/>
            </a:pPr>
            <a:r>
              <a:rPr b="0" i="0" lang="en-US" sz="2400" u="none">
                <a:solidFill>
                  <a:srgbClr val="FFCC66"/>
                </a:solidFill>
                <a:latin typeface="Arial"/>
                <a:ea typeface="Arial"/>
                <a:cs typeface="Arial"/>
                <a:sym typeface="Arial"/>
              </a:rPr>
              <a:t>Correlation between DIC measured and FE predicted strain</a:t>
            </a:r>
            <a:endParaRPr/>
          </a:p>
        </p:txBody>
      </p:sp>
      <p:sp>
        <p:nvSpPr>
          <p:cNvPr id="690" name="Google Shape;690;p50"/>
          <p:cNvSpPr txBox="1"/>
          <p:nvPr/>
        </p:nvSpPr>
        <p:spPr>
          <a:xfrm>
            <a:off x="2735262" y="3789362"/>
            <a:ext cx="1331912" cy="62388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R = 0.956</a:t>
            </a:r>
            <a:endParaRPr/>
          </a:p>
          <a:p>
            <a:pPr indent="0" lvl="0" marL="0" marR="0" rtl="0" algn="ctr">
              <a:lnSpc>
                <a:spcPct val="100000"/>
              </a:lnSpc>
              <a:spcBef>
                <a:spcPts val="70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SE = 69.53 µε </a:t>
            </a:r>
            <a:endParaRPr/>
          </a:p>
        </p:txBody>
      </p:sp>
      <p:sp>
        <p:nvSpPr>
          <p:cNvPr id="691" name="Google Shape;691;p50"/>
          <p:cNvSpPr txBox="1"/>
          <p:nvPr/>
        </p:nvSpPr>
        <p:spPr>
          <a:xfrm>
            <a:off x="7164387" y="3824287"/>
            <a:ext cx="1331912" cy="62388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R = 0.938</a:t>
            </a:r>
            <a:endParaRPr/>
          </a:p>
          <a:p>
            <a:pPr indent="0" lvl="0" marL="0" marR="0" rtl="0" algn="ctr">
              <a:lnSpc>
                <a:spcPct val="100000"/>
              </a:lnSpc>
              <a:spcBef>
                <a:spcPts val="70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SE = 75.09 µε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5" name="Shape 695"/>
        <p:cNvGrpSpPr/>
        <p:nvPr/>
      </p:nvGrpSpPr>
      <p:grpSpPr>
        <a:xfrm>
          <a:off x="0" y="0"/>
          <a:ext cx="0" cy="0"/>
          <a:chOff x="0" y="0"/>
          <a:chExt cx="0" cy="0"/>
        </a:xfrm>
      </p:grpSpPr>
      <p:sp>
        <p:nvSpPr>
          <p:cNvPr id="696" name="Google Shape;696;p51"/>
          <p:cNvSpPr txBox="1"/>
          <p:nvPr/>
        </p:nvSpPr>
        <p:spPr>
          <a:xfrm>
            <a:off x="2879725" y="6345237"/>
            <a:ext cx="1198562"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sp>
        <p:nvSpPr>
          <p:cNvPr id="697" name="Google Shape;697;p51"/>
          <p:cNvSpPr txBox="1"/>
          <p:nvPr/>
        </p:nvSpPr>
        <p:spPr>
          <a:xfrm>
            <a:off x="863600" y="333375"/>
            <a:ext cx="7632700" cy="8223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66"/>
              </a:buClr>
              <a:buSzPts val="2400"/>
              <a:buFont typeface="Arial"/>
              <a:buNone/>
            </a:pPr>
            <a:r>
              <a:rPr b="1" i="0" lang="en-US" sz="2400" u="none">
                <a:solidFill>
                  <a:srgbClr val="FFCC66"/>
                </a:solidFill>
                <a:latin typeface="Arial"/>
                <a:ea typeface="Arial"/>
                <a:cs typeface="Arial"/>
                <a:sym typeface="Arial"/>
              </a:rPr>
              <a:t>Correlation between measured (strain rosette) and FE predicted strain</a:t>
            </a:r>
            <a:endParaRPr/>
          </a:p>
        </p:txBody>
      </p:sp>
      <p:pic>
        <p:nvPicPr>
          <p:cNvPr id="698" name="Google Shape;698;p51"/>
          <p:cNvPicPr preferRelativeResize="0"/>
          <p:nvPr>
            <p:ph idx="1" type="body"/>
          </p:nvPr>
        </p:nvPicPr>
        <p:blipFill rotWithShape="1">
          <a:blip r:embed="rId3">
            <a:alphaModFix/>
          </a:blip>
          <a:srcRect b="0" l="0" r="0" t="0"/>
          <a:stretch/>
        </p:blipFill>
        <p:spPr>
          <a:xfrm>
            <a:off x="431800" y="1419225"/>
            <a:ext cx="4103687" cy="3948112"/>
          </a:xfrm>
          <a:prstGeom prst="rect">
            <a:avLst/>
          </a:prstGeom>
          <a:noFill/>
          <a:ln>
            <a:noFill/>
          </a:ln>
        </p:spPr>
      </p:pic>
      <p:pic>
        <p:nvPicPr>
          <p:cNvPr id="699" name="Google Shape;699;p51"/>
          <p:cNvPicPr preferRelativeResize="0"/>
          <p:nvPr>
            <p:ph idx="2" type="body"/>
          </p:nvPr>
        </p:nvPicPr>
        <p:blipFill rotWithShape="1">
          <a:blip r:embed="rId4">
            <a:alphaModFix/>
          </a:blip>
          <a:srcRect b="0" l="0" r="0" t="0"/>
          <a:stretch/>
        </p:blipFill>
        <p:spPr>
          <a:xfrm>
            <a:off x="4648200" y="1412875"/>
            <a:ext cx="4038600" cy="3948112"/>
          </a:xfrm>
          <a:prstGeom prst="rect">
            <a:avLst/>
          </a:prstGeom>
          <a:noFill/>
          <a:ln>
            <a:noFill/>
          </a:ln>
        </p:spPr>
      </p:pic>
      <p:sp>
        <p:nvSpPr>
          <p:cNvPr id="700" name="Google Shape;700;p51"/>
          <p:cNvSpPr txBox="1"/>
          <p:nvPr/>
        </p:nvSpPr>
        <p:spPr>
          <a:xfrm>
            <a:off x="5435600" y="5949950"/>
            <a:ext cx="2519362" cy="3667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99"/>
              </a:buClr>
              <a:buSzPts val="1800"/>
              <a:buFont typeface="Arial"/>
              <a:buNone/>
            </a:pPr>
            <a:r>
              <a:rPr b="0" i="0" lang="en-US" sz="1800" u="none">
                <a:solidFill>
                  <a:srgbClr val="FFFF99"/>
                </a:solidFill>
                <a:latin typeface="Arial"/>
                <a:ea typeface="Arial"/>
                <a:cs typeface="Arial"/>
                <a:sym typeface="Arial"/>
              </a:rPr>
              <a:t>Implanted pelvis</a:t>
            </a:r>
            <a:endParaRPr/>
          </a:p>
        </p:txBody>
      </p:sp>
      <p:sp>
        <p:nvSpPr>
          <p:cNvPr id="701" name="Google Shape;701;p51"/>
          <p:cNvSpPr txBox="1"/>
          <p:nvPr/>
        </p:nvSpPr>
        <p:spPr>
          <a:xfrm>
            <a:off x="1223962" y="5949950"/>
            <a:ext cx="2519362" cy="3667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99"/>
              </a:buClr>
              <a:buSzPts val="1800"/>
              <a:buFont typeface="Arial"/>
              <a:buNone/>
            </a:pPr>
            <a:r>
              <a:rPr b="0" i="0" lang="en-US" sz="1800" u="none">
                <a:solidFill>
                  <a:srgbClr val="FFFF99"/>
                </a:solidFill>
                <a:latin typeface="Arial"/>
                <a:ea typeface="Arial"/>
                <a:cs typeface="Arial"/>
                <a:sym typeface="Arial"/>
              </a:rPr>
              <a:t>Intact pelvis</a:t>
            </a:r>
            <a:endParaRPr/>
          </a:p>
        </p:txBody>
      </p:sp>
      <p:sp>
        <p:nvSpPr>
          <p:cNvPr id="702" name="Google Shape;702;p51"/>
          <p:cNvSpPr txBox="1"/>
          <p:nvPr/>
        </p:nvSpPr>
        <p:spPr>
          <a:xfrm>
            <a:off x="323850" y="5445125"/>
            <a:ext cx="8388350" cy="3365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CCFF99"/>
              </a:buClr>
              <a:buSzPts val="1600"/>
              <a:buFont typeface="Arial"/>
              <a:buNone/>
            </a:pPr>
            <a:r>
              <a:rPr b="0" i="0" lang="en-US" sz="1600" u="none">
                <a:solidFill>
                  <a:srgbClr val="CCFF99"/>
                </a:solidFill>
                <a:latin typeface="Arial"/>
                <a:ea typeface="Arial"/>
                <a:cs typeface="Arial"/>
                <a:sym typeface="Arial"/>
              </a:rPr>
              <a:t>(700 N: *, 800 N: ●, 900 N: ▲, 1000 N: +, 1100 N: ♦, 1200 N: ◄, 1300 N: ٭, 1400 N: ■)</a:t>
            </a:r>
            <a:endParaRPr/>
          </a:p>
        </p:txBody>
      </p:sp>
      <p:sp>
        <p:nvSpPr>
          <p:cNvPr id="703" name="Google Shape;703;p51"/>
          <p:cNvSpPr txBox="1"/>
          <p:nvPr/>
        </p:nvSpPr>
        <p:spPr>
          <a:xfrm>
            <a:off x="2987675" y="3357562"/>
            <a:ext cx="1079500" cy="68738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R =  0.974</a:t>
            </a:r>
            <a:endParaRPr/>
          </a:p>
          <a:p>
            <a:pPr indent="0" lvl="0" marL="0" marR="0" rtl="0" algn="just">
              <a:lnSpc>
                <a:spcPct val="100000"/>
              </a:lnSpc>
              <a:spcBef>
                <a:spcPts val="90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SE = 38.9με</a:t>
            </a:r>
            <a:r>
              <a:rPr b="0" i="0" lang="en-US" sz="1800" u="none">
                <a:solidFill>
                  <a:srgbClr val="FFFF00"/>
                </a:solidFill>
                <a:latin typeface="Arial"/>
                <a:ea typeface="Arial"/>
                <a:cs typeface="Arial"/>
                <a:sym typeface="Arial"/>
              </a:rPr>
              <a:t> </a:t>
            </a:r>
            <a:endParaRPr/>
          </a:p>
        </p:txBody>
      </p:sp>
      <p:sp>
        <p:nvSpPr>
          <p:cNvPr id="704" name="Google Shape;704;p51"/>
          <p:cNvSpPr txBox="1"/>
          <p:nvPr/>
        </p:nvSpPr>
        <p:spPr>
          <a:xfrm>
            <a:off x="7056437" y="3389312"/>
            <a:ext cx="1152525" cy="68738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R = 0.973</a:t>
            </a:r>
            <a:endParaRPr/>
          </a:p>
          <a:p>
            <a:pPr indent="0" lvl="0" marL="0" marR="0" rtl="0" algn="just">
              <a:lnSpc>
                <a:spcPct val="100000"/>
              </a:lnSpc>
              <a:spcBef>
                <a:spcPts val="90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SE = 37.6με</a:t>
            </a:r>
            <a:r>
              <a:rPr b="0" i="0" lang="en-US" sz="1800" u="none">
                <a:solidFill>
                  <a:srgbClr val="FFFF00"/>
                </a:solidFill>
                <a:latin typeface="Arial"/>
                <a:ea typeface="Arial"/>
                <a:cs typeface="Arial"/>
                <a:sym typeface="Arial"/>
              </a:rPr>
              <a:t>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8" name="Shape 708"/>
        <p:cNvGrpSpPr/>
        <p:nvPr/>
      </p:nvGrpSpPr>
      <p:grpSpPr>
        <a:xfrm>
          <a:off x="0" y="0"/>
          <a:ext cx="0" cy="0"/>
          <a:chOff x="0" y="0"/>
          <a:chExt cx="0" cy="0"/>
        </a:xfrm>
      </p:grpSpPr>
      <p:sp>
        <p:nvSpPr>
          <p:cNvPr id="709" name="Google Shape;709;p52"/>
          <p:cNvSpPr txBox="1"/>
          <p:nvPr/>
        </p:nvSpPr>
        <p:spPr>
          <a:xfrm>
            <a:off x="2879725" y="6345237"/>
            <a:ext cx="1198562"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sp>
        <p:nvSpPr>
          <p:cNvPr id="710" name="Google Shape;710;p52"/>
          <p:cNvSpPr txBox="1"/>
          <p:nvPr/>
        </p:nvSpPr>
        <p:spPr>
          <a:xfrm>
            <a:off x="142875" y="260350"/>
            <a:ext cx="8856662" cy="396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66"/>
              </a:buClr>
              <a:buSzPts val="2000"/>
              <a:buFont typeface="Arial"/>
              <a:buNone/>
            </a:pPr>
            <a:r>
              <a:rPr b="1" i="0" lang="en-US" sz="2000" u="none">
                <a:solidFill>
                  <a:srgbClr val="FFCC66"/>
                </a:solidFill>
                <a:latin typeface="Arial"/>
                <a:ea typeface="Arial"/>
                <a:cs typeface="Arial"/>
                <a:sym typeface="Arial"/>
              </a:rPr>
              <a:t>Comparison of FE predicted and measured implant-bone micromotions</a:t>
            </a:r>
            <a:endParaRPr/>
          </a:p>
        </p:txBody>
      </p:sp>
      <p:sp>
        <p:nvSpPr>
          <p:cNvPr id="711" name="Google Shape;711;p52"/>
          <p:cNvSpPr txBox="1"/>
          <p:nvPr/>
        </p:nvSpPr>
        <p:spPr>
          <a:xfrm>
            <a:off x="-14287" y="5949950"/>
            <a:ext cx="4191000" cy="3667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99"/>
              </a:buClr>
              <a:buSzPts val="1800"/>
              <a:buFont typeface="Arial"/>
              <a:buNone/>
            </a:pPr>
            <a:r>
              <a:rPr b="0" i="0" lang="en-US" sz="1800" u="none">
                <a:solidFill>
                  <a:srgbClr val="FFFF99"/>
                </a:solidFill>
                <a:latin typeface="Arial"/>
                <a:ea typeface="Arial"/>
                <a:cs typeface="Arial"/>
                <a:sym typeface="Arial"/>
              </a:rPr>
              <a:t>Anterior-posterior direction (LDS 1)</a:t>
            </a:r>
            <a:endParaRPr/>
          </a:p>
        </p:txBody>
      </p:sp>
      <p:sp>
        <p:nvSpPr>
          <p:cNvPr id="712" name="Google Shape;712;p52"/>
          <p:cNvSpPr txBox="1"/>
          <p:nvPr/>
        </p:nvSpPr>
        <p:spPr>
          <a:xfrm>
            <a:off x="4427537" y="5949950"/>
            <a:ext cx="4068762" cy="3667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99"/>
              </a:buClr>
              <a:buSzPts val="1800"/>
              <a:buFont typeface="Arial"/>
              <a:buNone/>
            </a:pPr>
            <a:r>
              <a:rPr b="0" i="0" lang="en-US" sz="1800" u="none">
                <a:solidFill>
                  <a:srgbClr val="FFFF99"/>
                </a:solidFill>
                <a:latin typeface="Arial"/>
                <a:ea typeface="Arial"/>
                <a:cs typeface="Arial"/>
                <a:sym typeface="Arial"/>
              </a:rPr>
              <a:t>Superior-inferior direction (LDS 2)</a:t>
            </a:r>
            <a:endParaRPr/>
          </a:p>
        </p:txBody>
      </p:sp>
      <p:sp>
        <p:nvSpPr>
          <p:cNvPr id="713" name="Google Shape;713;p52"/>
          <p:cNvSpPr txBox="1"/>
          <p:nvPr/>
        </p:nvSpPr>
        <p:spPr>
          <a:xfrm>
            <a:off x="4427537" y="3213100"/>
            <a:ext cx="3997325" cy="3667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99"/>
              </a:buClr>
              <a:buSzPts val="1800"/>
              <a:buFont typeface="Arial"/>
              <a:buNone/>
            </a:pPr>
            <a:r>
              <a:rPr b="0" i="0" lang="en-US" sz="1800" u="none">
                <a:solidFill>
                  <a:srgbClr val="FFFF99"/>
                </a:solidFill>
                <a:latin typeface="Arial"/>
                <a:ea typeface="Arial"/>
                <a:cs typeface="Arial"/>
                <a:sym typeface="Arial"/>
              </a:rPr>
              <a:t>Medial-lateral direction (LDS 3)</a:t>
            </a:r>
            <a:endParaRPr/>
          </a:p>
        </p:txBody>
      </p:sp>
      <p:pic>
        <p:nvPicPr>
          <p:cNvPr id="714" name="Google Shape;714;p52"/>
          <p:cNvPicPr preferRelativeResize="0"/>
          <p:nvPr>
            <p:ph idx="1" type="body"/>
          </p:nvPr>
        </p:nvPicPr>
        <p:blipFill rotWithShape="1">
          <a:blip r:embed="rId3">
            <a:alphaModFix/>
          </a:blip>
          <a:srcRect b="0" l="0" r="0" t="0"/>
          <a:stretch/>
        </p:blipFill>
        <p:spPr>
          <a:xfrm>
            <a:off x="395287" y="944562"/>
            <a:ext cx="3233737" cy="2339975"/>
          </a:xfrm>
          <a:prstGeom prst="rect">
            <a:avLst/>
          </a:prstGeom>
          <a:noFill/>
          <a:ln>
            <a:noFill/>
          </a:ln>
        </p:spPr>
      </p:pic>
      <p:pic>
        <p:nvPicPr>
          <p:cNvPr id="715" name="Google Shape;715;p52"/>
          <p:cNvPicPr preferRelativeResize="0"/>
          <p:nvPr/>
        </p:nvPicPr>
        <p:blipFill rotWithShape="1">
          <a:blip r:embed="rId4">
            <a:alphaModFix/>
          </a:blip>
          <a:srcRect b="0" l="0" r="0" t="0"/>
          <a:stretch/>
        </p:blipFill>
        <p:spPr>
          <a:xfrm>
            <a:off x="134937" y="3681412"/>
            <a:ext cx="3922712" cy="2257425"/>
          </a:xfrm>
          <a:prstGeom prst="rect">
            <a:avLst/>
          </a:prstGeom>
          <a:noFill/>
          <a:ln>
            <a:noFill/>
          </a:ln>
        </p:spPr>
      </p:pic>
      <p:pic>
        <p:nvPicPr>
          <p:cNvPr id="716" name="Google Shape;716;p52"/>
          <p:cNvPicPr preferRelativeResize="0"/>
          <p:nvPr/>
        </p:nvPicPr>
        <p:blipFill rotWithShape="1">
          <a:blip r:embed="rId5">
            <a:alphaModFix/>
          </a:blip>
          <a:srcRect b="0" l="0" r="0" t="0"/>
          <a:stretch/>
        </p:blipFill>
        <p:spPr>
          <a:xfrm>
            <a:off x="4176712" y="3681412"/>
            <a:ext cx="4859337" cy="2282825"/>
          </a:xfrm>
          <a:prstGeom prst="rect">
            <a:avLst/>
          </a:prstGeom>
          <a:noFill/>
          <a:ln>
            <a:noFill/>
          </a:ln>
        </p:spPr>
      </p:pic>
      <p:pic>
        <p:nvPicPr>
          <p:cNvPr id="717" name="Google Shape;717;p52"/>
          <p:cNvPicPr preferRelativeResize="0"/>
          <p:nvPr/>
        </p:nvPicPr>
        <p:blipFill rotWithShape="1">
          <a:blip r:embed="rId6">
            <a:alphaModFix/>
          </a:blip>
          <a:srcRect b="0" l="0" r="0" t="0"/>
          <a:stretch/>
        </p:blipFill>
        <p:spPr>
          <a:xfrm>
            <a:off x="3884612" y="944562"/>
            <a:ext cx="5043487" cy="2305050"/>
          </a:xfrm>
          <a:prstGeom prst="rect">
            <a:avLst/>
          </a:prstGeom>
          <a:noFill/>
          <a:ln>
            <a:noFill/>
          </a:ln>
        </p:spPr>
      </p:pic>
      <p:sp>
        <p:nvSpPr>
          <p:cNvPr id="718" name="Google Shape;718;p52"/>
          <p:cNvSpPr txBox="1"/>
          <p:nvPr/>
        </p:nvSpPr>
        <p:spPr>
          <a:xfrm>
            <a:off x="857250" y="6345237"/>
            <a:ext cx="7451725" cy="3238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500"/>
              <a:buFont typeface="Arial"/>
              <a:buNone/>
            </a:pPr>
            <a:r>
              <a:rPr b="0" i="1" lang="en-US" sz="1500" u="none">
                <a:solidFill>
                  <a:srgbClr val="FFFFFF"/>
                </a:solidFill>
                <a:latin typeface="Arial"/>
                <a:ea typeface="Arial"/>
                <a:cs typeface="Arial"/>
                <a:sym typeface="Arial"/>
              </a:rPr>
              <a:t>Ghosh et al. (2013) J Eng Med, Proc Inst Mech Engrs Part H, </a:t>
            </a:r>
            <a:r>
              <a:rPr b="0" i="0" lang="en-US" sz="1500" u="none">
                <a:solidFill>
                  <a:srgbClr val="FFFFFF"/>
                </a:solidFill>
                <a:latin typeface="Arial"/>
                <a:ea typeface="Arial"/>
                <a:cs typeface="Arial"/>
                <a:sym typeface="Arial"/>
              </a:rPr>
              <a:t>227(2), 162-174.</a:t>
            </a:r>
            <a:r>
              <a:rPr b="0" i="1" lang="en-US" sz="1500" u="none">
                <a:solidFill>
                  <a:srgbClr val="FFFFFF"/>
                </a:solidFill>
                <a:latin typeface="Arial"/>
                <a:ea typeface="Arial"/>
                <a:cs typeface="Arial"/>
                <a:sym typeface="Arial"/>
              </a:rPr>
              <a:t>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2" name="Shape 722"/>
        <p:cNvGrpSpPr/>
        <p:nvPr/>
      </p:nvGrpSpPr>
      <p:grpSpPr>
        <a:xfrm>
          <a:off x="0" y="0"/>
          <a:ext cx="0" cy="0"/>
          <a:chOff x="0" y="0"/>
          <a:chExt cx="0" cy="0"/>
        </a:xfrm>
      </p:grpSpPr>
      <p:sp>
        <p:nvSpPr>
          <p:cNvPr id="723" name="Google Shape;723;p53"/>
          <p:cNvSpPr txBox="1"/>
          <p:nvPr/>
        </p:nvSpPr>
        <p:spPr>
          <a:xfrm>
            <a:off x="2879725" y="6345237"/>
            <a:ext cx="1198562"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sp>
        <p:nvSpPr>
          <p:cNvPr id="724" name="Google Shape;724;p53"/>
          <p:cNvSpPr txBox="1"/>
          <p:nvPr/>
        </p:nvSpPr>
        <p:spPr>
          <a:xfrm>
            <a:off x="2195512" y="115887"/>
            <a:ext cx="5076825"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66"/>
              </a:buClr>
              <a:buSzPts val="2400"/>
              <a:buFont typeface="Arial"/>
              <a:buNone/>
            </a:pPr>
            <a:r>
              <a:rPr b="1" i="0" lang="en-US" sz="2400" u="none">
                <a:solidFill>
                  <a:srgbClr val="FFCC66"/>
                </a:solidFill>
                <a:latin typeface="Arial"/>
                <a:ea typeface="Arial"/>
                <a:cs typeface="Arial"/>
                <a:sym typeface="Arial"/>
              </a:rPr>
              <a:t>Applied Loading Conditions</a:t>
            </a:r>
            <a:endParaRPr/>
          </a:p>
        </p:txBody>
      </p:sp>
      <p:sp>
        <p:nvSpPr>
          <p:cNvPr id="725" name="Google Shape;725;p53"/>
          <p:cNvSpPr txBox="1"/>
          <p:nvPr>
            <p:ph idx="1" type="body"/>
          </p:nvPr>
        </p:nvSpPr>
        <p:spPr>
          <a:xfrm>
            <a:off x="566737" y="1196975"/>
            <a:ext cx="4038600" cy="20447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1800"/>
              <a:buFont typeface="Arial"/>
              <a:buChar char="•"/>
            </a:pPr>
            <a:r>
              <a:rPr b="0" i="0" lang="en-US" sz="1800" u="none">
                <a:solidFill>
                  <a:schemeClr val="lt1"/>
                </a:solidFill>
                <a:latin typeface="Arial"/>
                <a:ea typeface="Arial"/>
                <a:cs typeface="Arial"/>
                <a:sym typeface="Arial"/>
              </a:rPr>
              <a:t>Hip-joint force</a:t>
            </a:r>
            <a:endParaRPr/>
          </a:p>
          <a:p>
            <a:pPr indent="-279400" lvl="0" marL="342900" rtl="0" algn="l">
              <a:lnSpc>
                <a:spcPct val="100000"/>
              </a:lnSpc>
              <a:spcBef>
                <a:spcPts val="200"/>
              </a:spcBef>
              <a:spcAft>
                <a:spcPts val="0"/>
              </a:spcAft>
              <a:buClr>
                <a:schemeClr val="dk1"/>
              </a:buClr>
              <a:buSzPts val="1000"/>
              <a:buFont typeface="Arial"/>
              <a:buNone/>
            </a:pPr>
            <a:r>
              <a:t/>
            </a:r>
            <a:endParaRPr b="0" i="0" sz="1000" u="none">
              <a:solidFill>
                <a:schemeClr val="lt1"/>
              </a:solidFill>
              <a:latin typeface="Arial"/>
              <a:ea typeface="Arial"/>
              <a:cs typeface="Arial"/>
              <a:sym typeface="Arial"/>
            </a:endParaRPr>
          </a:p>
          <a:p>
            <a:pPr indent="-342900" lvl="0" marL="342900" rtl="0" algn="l">
              <a:lnSpc>
                <a:spcPct val="100000"/>
              </a:lnSpc>
              <a:spcBef>
                <a:spcPts val="360"/>
              </a:spcBef>
              <a:spcAft>
                <a:spcPts val="0"/>
              </a:spcAft>
              <a:buClr>
                <a:schemeClr val="lt1"/>
              </a:buClr>
              <a:buSzPts val="1800"/>
              <a:buFont typeface="Arial"/>
              <a:buChar char="•"/>
            </a:pPr>
            <a:r>
              <a:rPr b="0" i="0" lang="en-US" sz="1800" u="none">
                <a:solidFill>
                  <a:schemeClr val="lt1"/>
                </a:solidFill>
                <a:latin typeface="Arial"/>
                <a:ea typeface="Arial"/>
                <a:cs typeface="Arial"/>
                <a:sym typeface="Arial"/>
              </a:rPr>
              <a:t>Muscle force: 21 muscle forces</a:t>
            </a:r>
            <a:endParaRPr/>
          </a:p>
          <a:p>
            <a:pPr indent="-279400" lvl="0" marL="342900" rtl="0" algn="l">
              <a:lnSpc>
                <a:spcPct val="100000"/>
              </a:lnSpc>
              <a:spcBef>
                <a:spcPts val="200"/>
              </a:spcBef>
              <a:spcAft>
                <a:spcPts val="0"/>
              </a:spcAft>
              <a:buClr>
                <a:schemeClr val="dk1"/>
              </a:buClr>
              <a:buSzPts val="1000"/>
              <a:buFont typeface="Arial"/>
              <a:buNone/>
            </a:pPr>
            <a:r>
              <a:t/>
            </a:r>
            <a:endParaRPr b="0" i="0" sz="1000" u="none">
              <a:solidFill>
                <a:schemeClr val="lt1"/>
              </a:solidFill>
              <a:latin typeface="Arial"/>
              <a:ea typeface="Arial"/>
              <a:cs typeface="Arial"/>
              <a:sym typeface="Arial"/>
            </a:endParaRPr>
          </a:p>
          <a:p>
            <a:pPr indent="-342900" lvl="0" marL="342900" rtl="0" algn="l">
              <a:lnSpc>
                <a:spcPct val="100000"/>
              </a:lnSpc>
              <a:spcBef>
                <a:spcPts val="360"/>
              </a:spcBef>
              <a:spcAft>
                <a:spcPts val="0"/>
              </a:spcAft>
              <a:buClr>
                <a:schemeClr val="lt1"/>
              </a:buClr>
              <a:buSzPts val="1800"/>
              <a:buFont typeface="Arial"/>
              <a:buChar char="•"/>
            </a:pPr>
            <a:r>
              <a:rPr b="0" i="0" lang="en-US" sz="1800" u="none">
                <a:solidFill>
                  <a:schemeClr val="lt1"/>
                </a:solidFill>
                <a:latin typeface="Arial"/>
                <a:ea typeface="Arial"/>
                <a:cs typeface="Arial"/>
                <a:sym typeface="Arial"/>
              </a:rPr>
              <a:t>Fixed constrains were applied at the </a:t>
            </a:r>
            <a:r>
              <a:rPr b="1" i="0" lang="en-US" sz="1800" u="sng">
                <a:solidFill>
                  <a:schemeClr val="lt1"/>
                </a:solidFill>
                <a:latin typeface="Arial"/>
                <a:ea typeface="Arial"/>
                <a:cs typeface="Arial"/>
                <a:sym typeface="Arial"/>
              </a:rPr>
              <a:t>pubis</a:t>
            </a:r>
            <a:r>
              <a:rPr b="0" i="0" lang="en-US" sz="1800" u="none">
                <a:solidFill>
                  <a:schemeClr val="lt1"/>
                </a:solidFill>
                <a:latin typeface="Arial"/>
                <a:ea typeface="Arial"/>
                <a:cs typeface="Arial"/>
                <a:sym typeface="Arial"/>
              </a:rPr>
              <a:t> and the </a:t>
            </a:r>
            <a:r>
              <a:rPr b="1" i="0" lang="en-US" sz="1800" u="sng">
                <a:solidFill>
                  <a:schemeClr val="lt1"/>
                </a:solidFill>
                <a:latin typeface="Arial"/>
                <a:ea typeface="Arial"/>
                <a:cs typeface="Arial"/>
                <a:sym typeface="Arial"/>
              </a:rPr>
              <a:t>sacroiliac joint</a:t>
            </a:r>
            <a:r>
              <a:rPr b="0" i="0" lang="en-US" sz="1800" u="none">
                <a:solidFill>
                  <a:schemeClr val="lt1"/>
                </a:solidFill>
                <a:latin typeface="Arial"/>
                <a:ea typeface="Arial"/>
                <a:cs typeface="Arial"/>
                <a:sym typeface="Arial"/>
              </a:rPr>
              <a:t> </a:t>
            </a:r>
            <a:endParaRPr/>
          </a:p>
        </p:txBody>
      </p:sp>
      <p:sp>
        <p:nvSpPr>
          <p:cNvPr id="726" name="Google Shape;726;p53"/>
          <p:cNvSpPr txBox="1"/>
          <p:nvPr/>
        </p:nvSpPr>
        <p:spPr>
          <a:xfrm>
            <a:off x="-36512" y="584200"/>
            <a:ext cx="7453312" cy="4000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rPr b="0" i="0" lang="en-US" sz="2000" u="none">
                <a:solidFill>
                  <a:schemeClr val="lt1"/>
                </a:solidFill>
                <a:latin typeface="Arial"/>
                <a:ea typeface="Arial"/>
                <a:cs typeface="Arial"/>
                <a:sym typeface="Arial"/>
              </a:rPr>
              <a:t>Include eight phases (load cases) of a normal walking cycle</a:t>
            </a:r>
            <a:endParaRPr/>
          </a:p>
        </p:txBody>
      </p:sp>
      <p:pic>
        <p:nvPicPr>
          <p:cNvPr id="727" name="Google Shape;727;p53"/>
          <p:cNvPicPr preferRelativeResize="0"/>
          <p:nvPr>
            <p:ph idx="1" type="body"/>
          </p:nvPr>
        </p:nvPicPr>
        <p:blipFill rotWithShape="1">
          <a:blip r:embed="rId3">
            <a:alphaModFix/>
          </a:blip>
          <a:srcRect b="0" l="0" r="0" t="0"/>
          <a:stretch/>
        </p:blipFill>
        <p:spPr>
          <a:xfrm>
            <a:off x="5111750" y="1016000"/>
            <a:ext cx="3276600" cy="3776662"/>
          </a:xfrm>
          <a:prstGeom prst="rect">
            <a:avLst/>
          </a:prstGeom>
          <a:noFill/>
          <a:ln>
            <a:noFill/>
          </a:ln>
        </p:spPr>
      </p:pic>
      <p:sp>
        <p:nvSpPr>
          <p:cNvPr id="728" name="Google Shape;728;p53"/>
          <p:cNvSpPr txBox="1"/>
          <p:nvPr/>
        </p:nvSpPr>
        <p:spPr>
          <a:xfrm>
            <a:off x="4656137" y="6416675"/>
            <a:ext cx="4248150" cy="3397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1600"/>
              <a:buFont typeface="Arial"/>
              <a:buNone/>
            </a:pPr>
            <a:r>
              <a:rPr b="0" i="0" lang="en-US" sz="1600" u="none">
                <a:solidFill>
                  <a:srgbClr val="FFFF00"/>
                </a:solidFill>
                <a:latin typeface="Arial"/>
                <a:ea typeface="Arial"/>
                <a:cs typeface="Arial"/>
                <a:sym typeface="Arial"/>
              </a:rPr>
              <a:t>Anatomical femoral head with cartilage layer </a:t>
            </a:r>
            <a:endParaRPr/>
          </a:p>
        </p:txBody>
      </p:sp>
      <p:pic>
        <p:nvPicPr>
          <p:cNvPr id="729" name="Google Shape;729;p53"/>
          <p:cNvPicPr preferRelativeResize="0"/>
          <p:nvPr/>
        </p:nvPicPr>
        <p:blipFill rotWithShape="1">
          <a:blip r:embed="rId4">
            <a:alphaModFix/>
          </a:blip>
          <a:srcRect b="0" l="0" r="0" t="0"/>
          <a:stretch/>
        </p:blipFill>
        <p:spPr>
          <a:xfrm>
            <a:off x="5675312" y="4760912"/>
            <a:ext cx="2570162" cy="1663700"/>
          </a:xfrm>
          <a:prstGeom prst="rect">
            <a:avLst/>
          </a:prstGeom>
          <a:noFill/>
          <a:ln cap="flat" cmpd="sng" w="9525">
            <a:solidFill>
              <a:schemeClr val="dk1"/>
            </a:solidFill>
            <a:prstDash val="solid"/>
            <a:miter lim="800000"/>
            <a:headEnd len="sm" w="sm" type="none"/>
            <a:tailEnd len="sm" w="sm" type="none"/>
          </a:ln>
        </p:spPr>
      </p:pic>
      <p:sp>
        <p:nvSpPr>
          <p:cNvPr id="730" name="Google Shape;730;p53"/>
          <p:cNvSpPr txBox="1"/>
          <p:nvPr/>
        </p:nvSpPr>
        <p:spPr>
          <a:xfrm>
            <a:off x="6140450" y="2997200"/>
            <a:ext cx="1023937" cy="1044575"/>
          </a:xfrm>
          <a:prstGeom prst="rect">
            <a:avLst/>
          </a:prstGeom>
          <a:noFill/>
          <a:ln cap="flat" cmpd="sng" w="1905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cxnSp>
        <p:nvCxnSpPr>
          <p:cNvPr id="731" name="Google Shape;731;p53"/>
          <p:cNvCxnSpPr/>
          <p:nvPr/>
        </p:nvCxnSpPr>
        <p:spPr>
          <a:xfrm>
            <a:off x="6732587" y="4041775"/>
            <a:ext cx="0" cy="719137"/>
          </a:xfrm>
          <a:prstGeom prst="straightConnector1">
            <a:avLst/>
          </a:prstGeom>
          <a:noFill/>
          <a:ln cap="flat" cmpd="sng" w="31750">
            <a:solidFill>
              <a:schemeClr val="dk1"/>
            </a:solidFill>
            <a:prstDash val="solid"/>
            <a:miter lim="800000"/>
            <a:headEnd len="med" w="med" type="none"/>
            <a:tailEnd len="med" w="med" type="triangle"/>
          </a:ln>
        </p:spPr>
      </p:cxnSp>
      <p:pic>
        <p:nvPicPr>
          <p:cNvPr id="732" name="Google Shape;732;p53"/>
          <p:cNvPicPr preferRelativeResize="0"/>
          <p:nvPr>
            <p:ph idx="2" type="body"/>
          </p:nvPr>
        </p:nvPicPr>
        <p:blipFill rotWithShape="1">
          <a:blip r:embed="rId5">
            <a:alphaModFix/>
          </a:blip>
          <a:srcRect b="0" l="0" r="1022" t="0"/>
          <a:stretch/>
        </p:blipFill>
        <p:spPr>
          <a:xfrm>
            <a:off x="377825" y="3232150"/>
            <a:ext cx="4206875" cy="2960687"/>
          </a:xfrm>
          <a:prstGeom prst="rect">
            <a:avLst/>
          </a:prstGeom>
          <a:noFill/>
          <a:ln>
            <a:noFill/>
          </a:ln>
        </p:spPr>
      </p:pic>
      <p:cxnSp>
        <p:nvCxnSpPr>
          <p:cNvPr id="733" name="Google Shape;733;p53"/>
          <p:cNvCxnSpPr/>
          <p:nvPr/>
        </p:nvCxnSpPr>
        <p:spPr>
          <a:xfrm flipH="1">
            <a:off x="1466850" y="3232150"/>
            <a:ext cx="26987" cy="2376487"/>
          </a:xfrm>
          <a:prstGeom prst="straightConnector1">
            <a:avLst/>
          </a:prstGeom>
          <a:noFill/>
          <a:ln cap="flat" cmpd="sng" w="9525">
            <a:solidFill>
              <a:schemeClr val="dk1"/>
            </a:solidFill>
            <a:prstDash val="solid"/>
            <a:miter lim="800000"/>
            <a:headEnd len="med" w="med" type="none"/>
            <a:tailEnd len="med" w="med" type="none"/>
          </a:ln>
        </p:spPr>
      </p:cxnSp>
      <p:cxnSp>
        <p:nvCxnSpPr>
          <p:cNvPr id="734" name="Google Shape;734;p53"/>
          <p:cNvCxnSpPr/>
          <p:nvPr/>
        </p:nvCxnSpPr>
        <p:spPr>
          <a:xfrm>
            <a:off x="1125537" y="3219450"/>
            <a:ext cx="0" cy="2374900"/>
          </a:xfrm>
          <a:prstGeom prst="straightConnector1">
            <a:avLst/>
          </a:prstGeom>
          <a:noFill/>
          <a:ln cap="flat" cmpd="sng" w="9525">
            <a:solidFill>
              <a:schemeClr val="dk1"/>
            </a:solidFill>
            <a:prstDash val="solid"/>
            <a:miter lim="800000"/>
            <a:headEnd len="med" w="med" type="none"/>
            <a:tailEnd len="med" w="med" type="none"/>
          </a:ln>
        </p:spPr>
      </p:cxnSp>
      <p:cxnSp>
        <p:nvCxnSpPr>
          <p:cNvPr id="735" name="Google Shape;735;p53"/>
          <p:cNvCxnSpPr/>
          <p:nvPr/>
        </p:nvCxnSpPr>
        <p:spPr>
          <a:xfrm>
            <a:off x="2212975" y="3224212"/>
            <a:ext cx="0" cy="2374900"/>
          </a:xfrm>
          <a:prstGeom prst="straightConnector1">
            <a:avLst/>
          </a:prstGeom>
          <a:noFill/>
          <a:ln cap="flat" cmpd="sng" w="9525">
            <a:solidFill>
              <a:schemeClr val="dk1"/>
            </a:solidFill>
            <a:prstDash val="solid"/>
            <a:miter lim="800000"/>
            <a:headEnd len="med" w="med" type="none"/>
            <a:tailEnd len="med" w="med" type="none"/>
          </a:ln>
        </p:spPr>
      </p:cxnSp>
      <p:cxnSp>
        <p:nvCxnSpPr>
          <p:cNvPr id="736" name="Google Shape;736;p53"/>
          <p:cNvCxnSpPr/>
          <p:nvPr/>
        </p:nvCxnSpPr>
        <p:spPr>
          <a:xfrm>
            <a:off x="2651125" y="3227387"/>
            <a:ext cx="0" cy="2374900"/>
          </a:xfrm>
          <a:prstGeom prst="straightConnector1">
            <a:avLst/>
          </a:prstGeom>
          <a:noFill/>
          <a:ln cap="flat" cmpd="sng" w="9525">
            <a:solidFill>
              <a:schemeClr val="dk1"/>
            </a:solidFill>
            <a:prstDash val="solid"/>
            <a:miter lim="800000"/>
            <a:headEnd len="med" w="med" type="none"/>
            <a:tailEnd len="med" w="med" type="none"/>
          </a:ln>
        </p:spPr>
      </p:cxnSp>
      <p:cxnSp>
        <p:nvCxnSpPr>
          <p:cNvPr id="737" name="Google Shape;737;p53"/>
          <p:cNvCxnSpPr/>
          <p:nvPr/>
        </p:nvCxnSpPr>
        <p:spPr>
          <a:xfrm>
            <a:off x="2749550" y="3227387"/>
            <a:ext cx="0" cy="2374900"/>
          </a:xfrm>
          <a:prstGeom prst="straightConnector1">
            <a:avLst/>
          </a:prstGeom>
          <a:noFill/>
          <a:ln cap="flat" cmpd="sng" w="9525">
            <a:solidFill>
              <a:schemeClr val="dk1"/>
            </a:solidFill>
            <a:prstDash val="solid"/>
            <a:miter lim="800000"/>
            <a:headEnd len="med" w="med" type="none"/>
            <a:tailEnd len="med" w="med" type="none"/>
          </a:ln>
        </p:spPr>
      </p:cxnSp>
      <p:cxnSp>
        <p:nvCxnSpPr>
          <p:cNvPr id="738" name="Google Shape;738;p53"/>
          <p:cNvCxnSpPr/>
          <p:nvPr/>
        </p:nvCxnSpPr>
        <p:spPr>
          <a:xfrm>
            <a:off x="3833812" y="3232150"/>
            <a:ext cx="0" cy="2374900"/>
          </a:xfrm>
          <a:prstGeom prst="straightConnector1">
            <a:avLst/>
          </a:prstGeom>
          <a:noFill/>
          <a:ln cap="flat" cmpd="sng" w="9525">
            <a:solidFill>
              <a:schemeClr val="dk1"/>
            </a:solidFill>
            <a:prstDash val="solid"/>
            <a:miter lim="800000"/>
            <a:headEnd len="med" w="med" type="none"/>
            <a:tailEnd len="med" w="med" type="none"/>
          </a:ln>
        </p:spPr>
      </p:cxnSp>
      <p:cxnSp>
        <p:nvCxnSpPr>
          <p:cNvPr id="739" name="Google Shape;739;p53"/>
          <p:cNvCxnSpPr/>
          <p:nvPr/>
        </p:nvCxnSpPr>
        <p:spPr>
          <a:xfrm>
            <a:off x="4237037" y="3230562"/>
            <a:ext cx="0" cy="2374900"/>
          </a:xfrm>
          <a:prstGeom prst="straightConnector1">
            <a:avLst/>
          </a:prstGeom>
          <a:noFill/>
          <a:ln cap="flat" cmpd="sng" w="9525">
            <a:solidFill>
              <a:schemeClr val="dk1"/>
            </a:solidFill>
            <a:prstDash val="solid"/>
            <a:miter lim="800000"/>
            <a:headEnd len="med" w="med" type="none"/>
            <a:tailEnd len="med" w="med" type="none"/>
          </a:ln>
        </p:spPr>
      </p:cxnSp>
      <p:cxnSp>
        <p:nvCxnSpPr>
          <p:cNvPr id="740" name="Google Shape;740;p53"/>
          <p:cNvCxnSpPr/>
          <p:nvPr/>
        </p:nvCxnSpPr>
        <p:spPr>
          <a:xfrm>
            <a:off x="3078162" y="3233737"/>
            <a:ext cx="0" cy="2374900"/>
          </a:xfrm>
          <a:prstGeom prst="straightConnector1">
            <a:avLst/>
          </a:prstGeom>
          <a:noFill/>
          <a:ln cap="flat" cmpd="sng" w="9525">
            <a:solidFill>
              <a:schemeClr val="dk1"/>
            </a:solidFill>
            <a:prstDash val="solid"/>
            <a:miter lim="800000"/>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4" name="Shape 744"/>
        <p:cNvGrpSpPr/>
        <p:nvPr/>
      </p:nvGrpSpPr>
      <p:grpSpPr>
        <a:xfrm>
          <a:off x="0" y="0"/>
          <a:ext cx="0" cy="0"/>
          <a:chOff x="0" y="0"/>
          <a:chExt cx="0" cy="0"/>
        </a:xfrm>
      </p:grpSpPr>
      <p:sp>
        <p:nvSpPr>
          <p:cNvPr id="745" name="Google Shape;745;p54"/>
          <p:cNvSpPr txBox="1"/>
          <p:nvPr/>
        </p:nvSpPr>
        <p:spPr>
          <a:xfrm>
            <a:off x="2879725" y="6345237"/>
            <a:ext cx="1198562"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sp>
        <p:nvSpPr>
          <p:cNvPr id="746" name="Google Shape;746;p54"/>
          <p:cNvSpPr txBox="1"/>
          <p:nvPr/>
        </p:nvSpPr>
        <p:spPr>
          <a:xfrm>
            <a:off x="431800" y="152400"/>
            <a:ext cx="8496300"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66"/>
              </a:buClr>
              <a:buSzPts val="2400"/>
              <a:buFont typeface="Arial"/>
              <a:buNone/>
            </a:pPr>
            <a:r>
              <a:rPr b="0" i="0" lang="en-US" sz="2400" u="none">
                <a:solidFill>
                  <a:srgbClr val="FFCC66"/>
                </a:solidFill>
                <a:latin typeface="Arial"/>
                <a:ea typeface="Arial"/>
                <a:cs typeface="Arial"/>
                <a:sym typeface="Arial"/>
              </a:rPr>
              <a:t>Principal Stress Distributions Across the Hemi-pelvis</a:t>
            </a:r>
            <a:endParaRPr/>
          </a:p>
        </p:txBody>
      </p:sp>
      <p:sp>
        <p:nvSpPr>
          <p:cNvPr id="747" name="Google Shape;747;p54"/>
          <p:cNvSpPr txBox="1"/>
          <p:nvPr/>
        </p:nvSpPr>
        <p:spPr>
          <a:xfrm>
            <a:off x="7740650" y="5673725"/>
            <a:ext cx="1258887" cy="30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a:solidFill>
                  <a:schemeClr val="lt1"/>
                </a:solidFill>
                <a:latin typeface="Arial"/>
                <a:ea typeface="Arial"/>
                <a:cs typeface="Arial"/>
                <a:sym typeface="Arial"/>
              </a:rPr>
              <a:t>Stress (MPa)</a:t>
            </a:r>
            <a:endParaRPr/>
          </a:p>
        </p:txBody>
      </p:sp>
      <p:pic>
        <p:nvPicPr>
          <p:cNvPr descr="3rd princ-lat" id="748" name="Google Shape;748;p54"/>
          <p:cNvPicPr preferRelativeResize="0"/>
          <p:nvPr/>
        </p:nvPicPr>
        <p:blipFill rotWithShape="1">
          <a:blip r:embed="rId3">
            <a:alphaModFix/>
          </a:blip>
          <a:srcRect b="0" l="0" r="0" t="0"/>
          <a:stretch/>
        </p:blipFill>
        <p:spPr>
          <a:xfrm>
            <a:off x="3833812" y="3608387"/>
            <a:ext cx="1687512" cy="2673350"/>
          </a:xfrm>
          <a:prstGeom prst="rect">
            <a:avLst/>
          </a:prstGeom>
          <a:noFill/>
          <a:ln>
            <a:noFill/>
          </a:ln>
        </p:spPr>
      </p:pic>
      <p:pic>
        <p:nvPicPr>
          <p:cNvPr descr="3rd princ-med" id="749" name="Google Shape;749;p54"/>
          <p:cNvPicPr preferRelativeResize="0"/>
          <p:nvPr/>
        </p:nvPicPr>
        <p:blipFill rotWithShape="1">
          <a:blip r:embed="rId4">
            <a:alphaModFix/>
          </a:blip>
          <a:srcRect b="0" l="0" r="0" t="0"/>
          <a:stretch/>
        </p:blipFill>
        <p:spPr>
          <a:xfrm>
            <a:off x="5592762" y="3617912"/>
            <a:ext cx="2057400" cy="2657475"/>
          </a:xfrm>
          <a:prstGeom prst="rect">
            <a:avLst/>
          </a:prstGeom>
          <a:noFill/>
          <a:ln>
            <a:noFill/>
          </a:ln>
        </p:spPr>
      </p:pic>
      <p:pic>
        <p:nvPicPr>
          <p:cNvPr descr="natural_1st princ-lat" id="750" name="Google Shape;750;p54"/>
          <p:cNvPicPr preferRelativeResize="0"/>
          <p:nvPr/>
        </p:nvPicPr>
        <p:blipFill rotWithShape="1">
          <a:blip r:embed="rId5">
            <a:alphaModFix/>
          </a:blip>
          <a:srcRect b="0" l="0" r="0" t="0"/>
          <a:stretch/>
        </p:blipFill>
        <p:spPr>
          <a:xfrm>
            <a:off x="449262" y="787400"/>
            <a:ext cx="1762125" cy="2678112"/>
          </a:xfrm>
          <a:prstGeom prst="rect">
            <a:avLst/>
          </a:prstGeom>
          <a:noFill/>
          <a:ln>
            <a:noFill/>
          </a:ln>
        </p:spPr>
      </p:pic>
      <p:pic>
        <p:nvPicPr>
          <p:cNvPr descr="natural_1st_princ-med" id="751" name="Google Shape;751;p54"/>
          <p:cNvPicPr preferRelativeResize="0"/>
          <p:nvPr/>
        </p:nvPicPr>
        <p:blipFill rotWithShape="1">
          <a:blip r:embed="rId6">
            <a:alphaModFix/>
          </a:blip>
          <a:srcRect b="0" l="0" r="0" t="0"/>
          <a:stretch/>
        </p:blipFill>
        <p:spPr>
          <a:xfrm>
            <a:off x="2284412" y="787400"/>
            <a:ext cx="2052637" cy="2678112"/>
          </a:xfrm>
          <a:prstGeom prst="rect">
            <a:avLst/>
          </a:prstGeom>
          <a:noFill/>
          <a:ln>
            <a:noFill/>
          </a:ln>
        </p:spPr>
      </p:pic>
      <p:sp>
        <p:nvSpPr>
          <p:cNvPr id="752" name="Google Shape;752;p54"/>
          <p:cNvSpPr txBox="1"/>
          <p:nvPr/>
        </p:nvSpPr>
        <p:spPr>
          <a:xfrm>
            <a:off x="4392612" y="2852737"/>
            <a:ext cx="1258887" cy="30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a:solidFill>
                  <a:schemeClr val="lt1"/>
                </a:solidFill>
                <a:latin typeface="Arial"/>
                <a:ea typeface="Arial"/>
                <a:cs typeface="Arial"/>
                <a:sym typeface="Arial"/>
              </a:rPr>
              <a:t>Stress (MPa)</a:t>
            </a:r>
            <a:endParaRPr/>
          </a:p>
        </p:txBody>
      </p:sp>
      <p:sp>
        <p:nvSpPr>
          <p:cNvPr id="753" name="Google Shape;753;p54"/>
          <p:cNvSpPr txBox="1"/>
          <p:nvPr/>
        </p:nvSpPr>
        <p:spPr>
          <a:xfrm>
            <a:off x="5832475" y="800100"/>
            <a:ext cx="3095625" cy="9239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800"/>
              <a:buFont typeface="Arial"/>
              <a:buNone/>
            </a:pPr>
            <a:r>
              <a:rPr b="0" i="0" lang="en-US" sz="1800" u="none">
                <a:solidFill>
                  <a:srgbClr val="FFFF00"/>
                </a:solidFill>
                <a:latin typeface="Arial"/>
                <a:ea typeface="Arial"/>
                <a:cs typeface="Arial"/>
                <a:sym typeface="Arial"/>
              </a:rPr>
              <a:t>Load case 2: Beginning right single support (max hip-joint reaction force).</a:t>
            </a:r>
            <a:endParaRPr/>
          </a:p>
        </p:txBody>
      </p:sp>
      <p:pic>
        <p:nvPicPr>
          <p:cNvPr id="754" name="Google Shape;754;p54"/>
          <p:cNvPicPr preferRelativeResize="0"/>
          <p:nvPr>
            <p:ph idx="1" type="body"/>
          </p:nvPr>
        </p:nvPicPr>
        <p:blipFill rotWithShape="1">
          <a:blip r:embed="rId7">
            <a:alphaModFix/>
          </a:blip>
          <a:srcRect b="0" l="0" r="1022" t="0"/>
          <a:stretch/>
        </p:blipFill>
        <p:spPr>
          <a:xfrm>
            <a:off x="449262" y="4149725"/>
            <a:ext cx="2938462" cy="1893887"/>
          </a:xfrm>
          <a:prstGeom prst="rect">
            <a:avLst/>
          </a:prstGeom>
          <a:noFill/>
          <a:ln>
            <a:noFill/>
          </a:ln>
        </p:spPr>
      </p:pic>
      <p:sp>
        <p:nvSpPr>
          <p:cNvPr id="755" name="Google Shape;755;p54"/>
          <p:cNvSpPr/>
          <p:nvPr/>
        </p:nvSpPr>
        <p:spPr>
          <a:xfrm>
            <a:off x="1176337" y="4384675"/>
            <a:ext cx="101600" cy="92075"/>
          </a:xfrm>
          <a:prstGeom prst="ellipse">
            <a:avLst/>
          </a:prstGeom>
          <a:solidFill>
            <a:srgbClr val="FF0000"/>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cxnSp>
        <p:nvCxnSpPr>
          <p:cNvPr id="756" name="Google Shape;756;p54"/>
          <p:cNvCxnSpPr/>
          <p:nvPr/>
        </p:nvCxnSpPr>
        <p:spPr>
          <a:xfrm flipH="1">
            <a:off x="1209675" y="4149725"/>
            <a:ext cx="19050" cy="1520825"/>
          </a:xfrm>
          <a:prstGeom prst="straightConnector1">
            <a:avLst/>
          </a:prstGeom>
          <a:noFill/>
          <a:ln cap="flat" cmpd="sng" w="9525">
            <a:solidFill>
              <a:schemeClr val="dk1"/>
            </a:solidFill>
            <a:prstDash val="solid"/>
            <a:miter lim="800000"/>
            <a:headEnd len="med" w="med" type="none"/>
            <a:tailEnd len="med" w="med" type="none"/>
          </a:ln>
        </p:spPr>
      </p:cxnSp>
      <p:cxnSp>
        <p:nvCxnSpPr>
          <p:cNvPr id="757" name="Google Shape;757;p54"/>
          <p:cNvCxnSpPr/>
          <p:nvPr/>
        </p:nvCxnSpPr>
        <p:spPr>
          <a:xfrm>
            <a:off x="971550" y="4141787"/>
            <a:ext cx="0" cy="1519237"/>
          </a:xfrm>
          <a:prstGeom prst="straightConnector1">
            <a:avLst/>
          </a:prstGeom>
          <a:noFill/>
          <a:ln cap="flat" cmpd="sng" w="9525">
            <a:solidFill>
              <a:schemeClr val="dk1"/>
            </a:solidFill>
            <a:prstDash val="solid"/>
            <a:miter lim="800000"/>
            <a:headEnd len="med" w="med" type="none"/>
            <a:tailEnd len="med" w="med" type="none"/>
          </a:ln>
        </p:spPr>
      </p:cxnSp>
      <p:cxnSp>
        <p:nvCxnSpPr>
          <p:cNvPr id="758" name="Google Shape;758;p54"/>
          <p:cNvCxnSpPr/>
          <p:nvPr/>
        </p:nvCxnSpPr>
        <p:spPr>
          <a:xfrm>
            <a:off x="1730375" y="4144962"/>
            <a:ext cx="0" cy="1519237"/>
          </a:xfrm>
          <a:prstGeom prst="straightConnector1">
            <a:avLst/>
          </a:prstGeom>
          <a:noFill/>
          <a:ln cap="flat" cmpd="sng" w="9525">
            <a:solidFill>
              <a:schemeClr val="dk1"/>
            </a:solidFill>
            <a:prstDash val="solid"/>
            <a:miter lim="800000"/>
            <a:headEnd len="med" w="med" type="none"/>
            <a:tailEnd len="med" w="med" type="none"/>
          </a:ln>
        </p:spPr>
      </p:cxnSp>
      <p:cxnSp>
        <p:nvCxnSpPr>
          <p:cNvPr id="759" name="Google Shape;759;p54"/>
          <p:cNvCxnSpPr/>
          <p:nvPr/>
        </p:nvCxnSpPr>
        <p:spPr>
          <a:xfrm>
            <a:off x="2036762" y="4148137"/>
            <a:ext cx="0" cy="1519237"/>
          </a:xfrm>
          <a:prstGeom prst="straightConnector1">
            <a:avLst/>
          </a:prstGeom>
          <a:noFill/>
          <a:ln cap="flat" cmpd="sng" w="9525">
            <a:solidFill>
              <a:schemeClr val="dk1"/>
            </a:solidFill>
            <a:prstDash val="solid"/>
            <a:miter lim="800000"/>
            <a:headEnd len="med" w="med" type="none"/>
            <a:tailEnd len="med" w="med" type="none"/>
          </a:ln>
        </p:spPr>
      </p:cxnSp>
      <p:cxnSp>
        <p:nvCxnSpPr>
          <p:cNvPr id="760" name="Google Shape;760;p54"/>
          <p:cNvCxnSpPr/>
          <p:nvPr/>
        </p:nvCxnSpPr>
        <p:spPr>
          <a:xfrm>
            <a:off x="2105025" y="4148137"/>
            <a:ext cx="0" cy="1519237"/>
          </a:xfrm>
          <a:prstGeom prst="straightConnector1">
            <a:avLst/>
          </a:prstGeom>
          <a:noFill/>
          <a:ln cap="flat" cmpd="sng" w="9525">
            <a:solidFill>
              <a:schemeClr val="dk1"/>
            </a:solidFill>
            <a:prstDash val="solid"/>
            <a:miter lim="800000"/>
            <a:headEnd len="med" w="med" type="none"/>
            <a:tailEnd len="med" w="med" type="none"/>
          </a:ln>
        </p:spPr>
      </p:cxnSp>
      <p:cxnSp>
        <p:nvCxnSpPr>
          <p:cNvPr id="761" name="Google Shape;761;p54"/>
          <p:cNvCxnSpPr/>
          <p:nvPr/>
        </p:nvCxnSpPr>
        <p:spPr>
          <a:xfrm>
            <a:off x="2862262" y="4149725"/>
            <a:ext cx="0" cy="1519237"/>
          </a:xfrm>
          <a:prstGeom prst="straightConnector1">
            <a:avLst/>
          </a:prstGeom>
          <a:noFill/>
          <a:ln cap="flat" cmpd="sng" w="9525">
            <a:solidFill>
              <a:schemeClr val="dk1"/>
            </a:solidFill>
            <a:prstDash val="solid"/>
            <a:miter lim="800000"/>
            <a:headEnd len="med" w="med" type="none"/>
            <a:tailEnd len="med" w="med" type="none"/>
          </a:ln>
        </p:spPr>
      </p:cxnSp>
      <p:cxnSp>
        <p:nvCxnSpPr>
          <p:cNvPr id="762" name="Google Shape;762;p54"/>
          <p:cNvCxnSpPr/>
          <p:nvPr/>
        </p:nvCxnSpPr>
        <p:spPr>
          <a:xfrm>
            <a:off x="3144837" y="4149725"/>
            <a:ext cx="0" cy="1519237"/>
          </a:xfrm>
          <a:prstGeom prst="straightConnector1">
            <a:avLst/>
          </a:prstGeom>
          <a:noFill/>
          <a:ln cap="flat" cmpd="sng" w="9525">
            <a:solidFill>
              <a:schemeClr val="dk1"/>
            </a:solidFill>
            <a:prstDash val="solid"/>
            <a:miter lim="800000"/>
            <a:headEnd len="med" w="med" type="none"/>
            <a:tailEnd len="med" w="med" type="none"/>
          </a:ln>
        </p:spPr>
      </p:cxnSp>
      <p:cxnSp>
        <p:nvCxnSpPr>
          <p:cNvPr id="763" name="Google Shape;763;p54"/>
          <p:cNvCxnSpPr/>
          <p:nvPr/>
        </p:nvCxnSpPr>
        <p:spPr>
          <a:xfrm>
            <a:off x="2335212" y="4151312"/>
            <a:ext cx="0" cy="1519237"/>
          </a:xfrm>
          <a:prstGeom prst="straightConnector1">
            <a:avLst/>
          </a:prstGeom>
          <a:noFill/>
          <a:ln cap="flat" cmpd="sng" w="9525">
            <a:solidFill>
              <a:schemeClr val="dk1"/>
            </a:solidFill>
            <a:prstDash val="solid"/>
            <a:miter lim="800000"/>
            <a:headEnd len="med" w="med" type="none"/>
            <a:tailEnd len="med" w="med" type="none"/>
          </a:ln>
        </p:spPr>
      </p:cxnSp>
      <p:pic>
        <p:nvPicPr>
          <p:cNvPr id="764" name="Google Shape;764;p54"/>
          <p:cNvPicPr preferRelativeResize="0"/>
          <p:nvPr/>
        </p:nvPicPr>
        <p:blipFill rotWithShape="1">
          <a:blip r:embed="rId8">
            <a:alphaModFix/>
          </a:blip>
          <a:srcRect b="0" l="0" r="0" t="0"/>
          <a:stretch/>
        </p:blipFill>
        <p:spPr>
          <a:xfrm>
            <a:off x="4600575" y="1338262"/>
            <a:ext cx="800100" cy="1514475"/>
          </a:xfrm>
          <a:prstGeom prst="rect">
            <a:avLst/>
          </a:prstGeom>
          <a:noFill/>
          <a:ln>
            <a:noFill/>
          </a:ln>
        </p:spPr>
      </p:pic>
      <p:pic>
        <p:nvPicPr>
          <p:cNvPr id="765" name="Google Shape;765;p54"/>
          <p:cNvPicPr preferRelativeResize="0"/>
          <p:nvPr/>
        </p:nvPicPr>
        <p:blipFill rotWithShape="1">
          <a:blip r:embed="rId9">
            <a:alphaModFix/>
          </a:blip>
          <a:srcRect b="0" l="0" r="0" t="0"/>
          <a:stretch/>
        </p:blipFill>
        <p:spPr>
          <a:xfrm>
            <a:off x="7961312" y="4186237"/>
            <a:ext cx="819150" cy="1428750"/>
          </a:xfrm>
          <a:prstGeom prst="rect">
            <a:avLst/>
          </a:prstGeom>
          <a:noFill/>
          <a:ln>
            <a:noFill/>
          </a:ln>
        </p:spPr>
      </p:pic>
      <p:sp>
        <p:nvSpPr>
          <p:cNvPr id="766" name="Google Shape;766;p54"/>
          <p:cNvSpPr txBox="1"/>
          <p:nvPr/>
        </p:nvSpPr>
        <p:spPr>
          <a:xfrm>
            <a:off x="1116012" y="6345237"/>
            <a:ext cx="6845300" cy="33813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500"/>
              <a:buFont typeface="Arial"/>
              <a:buNone/>
            </a:pPr>
            <a:r>
              <a:rPr b="0" i="1" lang="en-US" sz="1500" u="none">
                <a:solidFill>
                  <a:srgbClr val="FFFFFF"/>
                </a:solidFill>
                <a:latin typeface="Arial"/>
                <a:ea typeface="Arial"/>
                <a:cs typeface="Arial"/>
                <a:sym typeface="Arial"/>
              </a:rPr>
              <a:t>Ghosh et al. (2013), Comp Meth Biomech Biomed Engg, </a:t>
            </a:r>
            <a:r>
              <a:rPr b="0" i="0" lang="en-US" sz="1600" u="none">
                <a:solidFill>
                  <a:srgbClr val="FFFFFF"/>
                </a:solidFill>
                <a:latin typeface="Arial Narrow"/>
                <a:ea typeface="Arial Narrow"/>
                <a:cs typeface="Arial Narrow"/>
                <a:sym typeface="Arial Narrow"/>
              </a:rPr>
              <a:t>18(7), 697-710.</a:t>
            </a:r>
            <a:r>
              <a:rPr b="0" i="1" lang="en-US" sz="1500" u="none">
                <a:solidFill>
                  <a:srgbClr val="FFFFFF"/>
                </a:solidFill>
                <a:latin typeface="Arial"/>
                <a:ea typeface="Arial"/>
                <a:cs typeface="Arial"/>
                <a:sym typeface="Arial"/>
              </a:rPr>
              <a:t> </a:t>
            </a:r>
            <a:endParaRPr/>
          </a:p>
        </p:txBody>
      </p:sp>
      <p:sp>
        <p:nvSpPr>
          <p:cNvPr id="767" name="Google Shape;767;p54"/>
          <p:cNvSpPr txBox="1"/>
          <p:nvPr/>
        </p:nvSpPr>
        <p:spPr>
          <a:xfrm>
            <a:off x="1098550" y="3579812"/>
            <a:ext cx="1763712" cy="3698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800"/>
              <a:buFont typeface="Arial"/>
              <a:buNone/>
            </a:pPr>
            <a:r>
              <a:rPr b="0" i="0" lang="en-US" sz="1800" u="none">
                <a:solidFill>
                  <a:srgbClr val="FFFF00"/>
                </a:solidFill>
                <a:latin typeface="Arial"/>
                <a:ea typeface="Arial"/>
                <a:cs typeface="Arial"/>
                <a:sym typeface="Arial"/>
              </a:rPr>
              <a:t>First Principal</a:t>
            </a:r>
            <a:endParaRPr/>
          </a:p>
        </p:txBody>
      </p:sp>
      <p:sp>
        <p:nvSpPr>
          <p:cNvPr id="768" name="Google Shape;768;p54"/>
          <p:cNvSpPr txBox="1"/>
          <p:nvPr/>
        </p:nvSpPr>
        <p:spPr>
          <a:xfrm>
            <a:off x="6497637" y="3181350"/>
            <a:ext cx="1765300" cy="3698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800"/>
              <a:buFont typeface="Arial"/>
              <a:buNone/>
            </a:pPr>
            <a:r>
              <a:rPr b="0" i="0" lang="en-US" sz="1800" u="none">
                <a:solidFill>
                  <a:srgbClr val="FFFF00"/>
                </a:solidFill>
                <a:latin typeface="Arial"/>
                <a:ea typeface="Arial"/>
                <a:cs typeface="Arial"/>
                <a:sym typeface="Arial"/>
              </a:rPr>
              <a:t>Third Principal</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2" name="Shape 772"/>
        <p:cNvGrpSpPr/>
        <p:nvPr/>
      </p:nvGrpSpPr>
      <p:grpSpPr>
        <a:xfrm>
          <a:off x="0" y="0"/>
          <a:ext cx="0" cy="0"/>
          <a:chOff x="0" y="0"/>
          <a:chExt cx="0" cy="0"/>
        </a:xfrm>
      </p:grpSpPr>
      <p:sp>
        <p:nvSpPr>
          <p:cNvPr id="773" name="Google Shape;773;p55"/>
          <p:cNvSpPr txBox="1"/>
          <p:nvPr/>
        </p:nvSpPr>
        <p:spPr>
          <a:xfrm>
            <a:off x="2879725" y="6345237"/>
            <a:ext cx="1198562"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sp>
        <p:nvSpPr>
          <p:cNvPr id="774" name="Google Shape;774;p55"/>
          <p:cNvSpPr txBox="1"/>
          <p:nvPr/>
        </p:nvSpPr>
        <p:spPr>
          <a:xfrm>
            <a:off x="684212" y="122237"/>
            <a:ext cx="7920037" cy="431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66"/>
              </a:buClr>
              <a:buSzPts val="2200"/>
              <a:buFont typeface="Arial"/>
              <a:buNone/>
            </a:pPr>
            <a:r>
              <a:rPr b="1" i="0" lang="en-US" sz="2200" u="none">
                <a:solidFill>
                  <a:srgbClr val="FFCC66"/>
                </a:solidFill>
                <a:latin typeface="Arial"/>
                <a:ea typeface="Arial"/>
                <a:cs typeface="Arial"/>
                <a:sym typeface="Arial"/>
              </a:rPr>
              <a:t>Stress (von Mises) Distributions after Implantation</a:t>
            </a:r>
            <a:endParaRPr/>
          </a:p>
        </p:txBody>
      </p:sp>
      <p:pic>
        <p:nvPicPr>
          <p:cNvPr descr="legend" id="775" name="Google Shape;775;p55"/>
          <p:cNvPicPr preferRelativeResize="0"/>
          <p:nvPr>
            <p:ph idx="1" type="body"/>
          </p:nvPr>
        </p:nvPicPr>
        <p:blipFill rotWithShape="1">
          <a:blip r:embed="rId3">
            <a:alphaModFix/>
          </a:blip>
          <a:srcRect b="0" l="0" r="0" t="0"/>
          <a:stretch/>
        </p:blipFill>
        <p:spPr>
          <a:xfrm>
            <a:off x="3527425" y="4659312"/>
            <a:ext cx="866775" cy="1628775"/>
          </a:xfrm>
          <a:prstGeom prst="rect">
            <a:avLst/>
          </a:prstGeom>
          <a:noFill/>
          <a:ln>
            <a:noFill/>
          </a:ln>
        </p:spPr>
      </p:pic>
      <p:sp>
        <p:nvSpPr>
          <p:cNvPr id="776" name="Google Shape;776;p55"/>
          <p:cNvSpPr txBox="1"/>
          <p:nvPr/>
        </p:nvSpPr>
        <p:spPr>
          <a:xfrm>
            <a:off x="6732587" y="2884487"/>
            <a:ext cx="1660525" cy="3667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99"/>
              </a:buClr>
              <a:buSzPts val="1800"/>
              <a:buFont typeface="Arial"/>
              <a:buNone/>
            </a:pPr>
            <a:r>
              <a:rPr b="0" i="0" lang="en-US" sz="1800" u="none">
                <a:solidFill>
                  <a:srgbClr val="FFFF99"/>
                </a:solidFill>
                <a:latin typeface="Arial"/>
                <a:ea typeface="Arial"/>
                <a:cs typeface="Arial"/>
                <a:sym typeface="Arial"/>
              </a:rPr>
              <a:t>Full model</a:t>
            </a:r>
            <a:endParaRPr/>
          </a:p>
        </p:txBody>
      </p:sp>
      <p:sp>
        <p:nvSpPr>
          <p:cNvPr id="777" name="Google Shape;777;p55"/>
          <p:cNvSpPr txBox="1"/>
          <p:nvPr/>
        </p:nvSpPr>
        <p:spPr>
          <a:xfrm>
            <a:off x="7059612" y="5741987"/>
            <a:ext cx="1908175" cy="3667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99"/>
              </a:buClr>
              <a:buSzPts val="1800"/>
              <a:buFont typeface="Arial"/>
              <a:buNone/>
            </a:pPr>
            <a:r>
              <a:rPr b="0" i="0" lang="en-US" sz="1800" u="none">
                <a:solidFill>
                  <a:srgbClr val="FFFF99"/>
                </a:solidFill>
                <a:latin typeface="Arial"/>
                <a:ea typeface="Arial"/>
                <a:cs typeface="Arial"/>
                <a:sym typeface="Arial"/>
              </a:rPr>
              <a:t>Submodel</a:t>
            </a:r>
            <a:endParaRPr/>
          </a:p>
        </p:txBody>
      </p:sp>
      <p:sp>
        <p:nvSpPr>
          <p:cNvPr id="778" name="Google Shape;778;p55"/>
          <p:cNvSpPr txBox="1"/>
          <p:nvPr/>
        </p:nvSpPr>
        <p:spPr>
          <a:xfrm>
            <a:off x="3249612" y="6364287"/>
            <a:ext cx="1331912" cy="30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1"/>
              </a:buClr>
              <a:buSzPts val="1400"/>
              <a:buFont typeface="Arial"/>
              <a:buNone/>
            </a:pPr>
            <a:r>
              <a:rPr b="0" i="0" lang="en-US" sz="1400" u="none">
                <a:solidFill>
                  <a:schemeClr val="accent1"/>
                </a:solidFill>
                <a:latin typeface="Arial"/>
                <a:ea typeface="Arial"/>
                <a:cs typeface="Arial"/>
                <a:sym typeface="Arial"/>
              </a:rPr>
              <a:t>Stress (MPa)</a:t>
            </a:r>
            <a:endParaRPr/>
          </a:p>
        </p:txBody>
      </p:sp>
      <p:grpSp>
        <p:nvGrpSpPr>
          <p:cNvPr id="779" name="Google Shape;779;p55"/>
          <p:cNvGrpSpPr/>
          <p:nvPr/>
        </p:nvGrpSpPr>
        <p:grpSpPr>
          <a:xfrm>
            <a:off x="4824412" y="2865437"/>
            <a:ext cx="4211637" cy="3551237"/>
            <a:chOff x="667" y="1008"/>
            <a:chExt cx="3619" cy="2851"/>
          </a:xfrm>
        </p:grpSpPr>
        <p:pic>
          <p:nvPicPr>
            <p:cNvPr descr="zimmer_stress" id="780" name="Google Shape;780;p55"/>
            <p:cNvPicPr preferRelativeResize="0"/>
            <p:nvPr/>
          </p:nvPicPr>
          <p:blipFill rotWithShape="1">
            <a:blip r:embed="rId4">
              <a:alphaModFix/>
            </a:blip>
            <a:srcRect b="0" l="0" r="0" t="0"/>
            <a:stretch/>
          </p:blipFill>
          <p:spPr>
            <a:xfrm>
              <a:off x="667" y="1008"/>
              <a:ext cx="1827" cy="2851"/>
            </a:xfrm>
            <a:prstGeom prst="rect">
              <a:avLst/>
            </a:prstGeom>
            <a:noFill/>
            <a:ln>
              <a:noFill/>
            </a:ln>
          </p:spPr>
        </p:pic>
        <p:pic>
          <p:nvPicPr>
            <p:cNvPr descr="zimmer_submod_stress" id="781" name="Google Shape;781;p55"/>
            <p:cNvPicPr preferRelativeResize="0"/>
            <p:nvPr/>
          </p:nvPicPr>
          <p:blipFill rotWithShape="1">
            <a:blip r:embed="rId5">
              <a:alphaModFix/>
            </a:blip>
            <a:srcRect b="0" l="0" r="0" t="0"/>
            <a:stretch/>
          </p:blipFill>
          <p:spPr>
            <a:xfrm>
              <a:off x="2530" y="1713"/>
              <a:ext cx="1756" cy="1377"/>
            </a:xfrm>
            <a:prstGeom prst="rect">
              <a:avLst/>
            </a:prstGeom>
            <a:noFill/>
            <a:ln>
              <a:noFill/>
            </a:ln>
          </p:spPr>
        </p:pic>
        <p:sp>
          <p:nvSpPr>
            <p:cNvPr id="782" name="Google Shape;782;p55"/>
            <p:cNvSpPr txBox="1"/>
            <p:nvPr/>
          </p:nvSpPr>
          <p:spPr>
            <a:xfrm>
              <a:off x="754" y="2160"/>
              <a:ext cx="1535" cy="1165"/>
            </a:xfrm>
            <a:prstGeom prst="rect">
              <a:avLst/>
            </a:prstGeom>
            <a:noFill/>
            <a:ln cap="flat" cmpd="sng" w="1587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1800"/>
                <a:buFont typeface="Arial"/>
                <a:buNone/>
              </a:pPr>
              <a:r>
                <a:t/>
              </a:r>
              <a:endParaRPr b="0" i="0" sz="1800" u="none">
                <a:solidFill>
                  <a:srgbClr val="FFFF00"/>
                </a:solidFill>
                <a:latin typeface="Arial"/>
                <a:ea typeface="Arial"/>
                <a:cs typeface="Arial"/>
                <a:sym typeface="Arial"/>
              </a:endParaRPr>
            </a:p>
            <a:p>
              <a:pPr indent="0" lvl="0" marL="0" marR="0" rtl="0" algn="ctr">
                <a:lnSpc>
                  <a:spcPct val="100000"/>
                </a:lnSpc>
                <a:spcBef>
                  <a:spcPts val="900"/>
                </a:spcBef>
                <a:spcAft>
                  <a:spcPts val="0"/>
                </a:spcAft>
                <a:buClr>
                  <a:srgbClr val="FFFF00"/>
                </a:buClr>
                <a:buSzPts val="1800"/>
                <a:buFont typeface="Arial"/>
                <a:buNone/>
              </a:pPr>
              <a:r>
                <a:t/>
              </a:r>
              <a:endParaRPr b="0" i="0" sz="1800" u="none">
                <a:solidFill>
                  <a:srgbClr val="FFFF00"/>
                </a:solidFill>
                <a:latin typeface="Arial"/>
                <a:ea typeface="Arial"/>
                <a:cs typeface="Arial"/>
                <a:sym typeface="Arial"/>
              </a:endParaRPr>
            </a:p>
            <a:p>
              <a:pPr indent="0" lvl="0" marL="0" marR="0" rtl="0" algn="ctr">
                <a:lnSpc>
                  <a:spcPct val="100000"/>
                </a:lnSpc>
                <a:spcBef>
                  <a:spcPts val="900"/>
                </a:spcBef>
                <a:spcAft>
                  <a:spcPts val="0"/>
                </a:spcAft>
                <a:buClr>
                  <a:srgbClr val="FFFF00"/>
                </a:buClr>
                <a:buSzPts val="1800"/>
                <a:buFont typeface="Arial"/>
                <a:buNone/>
              </a:pPr>
              <a:r>
                <a:t/>
              </a:r>
              <a:endParaRPr b="0" i="0" sz="1800" u="none">
                <a:solidFill>
                  <a:srgbClr val="FFFF00"/>
                </a:solidFill>
                <a:latin typeface="Arial"/>
                <a:ea typeface="Arial"/>
                <a:cs typeface="Arial"/>
                <a:sym typeface="Arial"/>
              </a:endParaRPr>
            </a:p>
            <a:p>
              <a:pPr indent="0" lvl="0" marL="0" marR="0" rtl="0" algn="ctr">
                <a:lnSpc>
                  <a:spcPct val="100000"/>
                </a:lnSpc>
                <a:spcBef>
                  <a:spcPts val="900"/>
                </a:spcBef>
                <a:spcAft>
                  <a:spcPts val="0"/>
                </a:spcAft>
                <a:buClr>
                  <a:srgbClr val="FFFF00"/>
                </a:buClr>
                <a:buSzPts val="1800"/>
                <a:buFont typeface="Arial"/>
                <a:buNone/>
              </a:pPr>
              <a:r>
                <a:t/>
              </a:r>
              <a:endParaRPr b="0" i="0" sz="1800" u="none">
                <a:solidFill>
                  <a:srgbClr val="FFFF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cxnSp>
          <p:nvCxnSpPr>
            <p:cNvPr id="783" name="Google Shape;783;p55"/>
            <p:cNvCxnSpPr/>
            <p:nvPr/>
          </p:nvCxnSpPr>
          <p:spPr>
            <a:xfrm flipH="1" rot="10800000">
              <a:off x="2290" y="3096"/>
              <a:ext cx="1996" cy="227"/>
            </a:xfrm>
            <a:prstGeom prst="straightConnector1">
              <a:avLst/>
            </a:prstGeom>
            <a:noFill/>
            <a:ln cap="flat" cmpd="sng" w="15875">
              <a:solidFill>
                <a:schemeClr val="dk1"/>
              </a:solidFill>
              <a:prstDash val="solid"/>
              <a:miter lim="800000"/>
              <a:headEnd len="med" w="med" type="none"/>
              <a:tailEnd len="lg" w="lg" type="triangle"/>
            </a:ln>
          </p:spPr>
        </p:cxnSp>
        <p:cxnSp>
          <p:nvCxnSpPr>
            <p:cNvPr id="784" name="Google Shape;784;p55"/>
            <p:cNvCxnSpPr/>
            <p:nvPr/>
          </p:nvCxnSpPr>
          <p:spPr>
            <a:xfrm flipH="1" rot="10800000">
              <a:off x="748" y="3090"/>
              <a:ext cx="1792" cy="227"/>
            </a:xfrm>
            <a:prstGeom prst="straightConnector1">
              <a:avLst/>
            </a:prstGeom>
            <a:noFill/>
            <a:ln cap="flat" cmpd="sng" w="15875">
              <a:solidFill>
                <a:schemeClr val="dk1"/>
              </a:solidFill>
              <a:prstDash val="solid"/>
              <a:miter lim="800000"/>
              <a:headEnd len="med" w="med" type="none"/>
              <a:tailEnd len="lg" w="lg" type="triangle"/>
            </a:ln>
          </p:spPr>
        </p:cxnSp>
        <p:cxnSp>
          <p:nvCxnSpPr>
            <p:cNvPr id="785" name="Google Shape;785;p55"/>
            <p:cNvCxnSpPr/>
            <p:nvPr/>
          </p:nvCxnSpPr>
          <p:spPr>
            <a:xfrm flipH="1" rot="10800000">
              <a:off x="2290" y="1729"/>
              <a:ext cx="1996" cy="431"/>
            </a:xfrm>
            <a:prstGeom prst="straightConnector1">
              <a:avLst/>
            </a:prstGeom>
            <a:noFill/>
            <a:ln cap="flat" cmpd="sng" w="15875">
              <a:solidFill>
                <a:schemeClr val="dk1"/>
              </a:solidFill>
              <a:prstDash val="solid"/>
              <a:miter lim="800000"/>
              <a:headEnd len="med" w="med" type="none"/>
              <a:tailEnd len="lg" w="lg" type="triangle"/>
            </a:ln>
          </p:spPr>
        </p:cxnSp>
        <p:cxnSp>
          <p:nvCxnSpPr>
            <p:cNvPr id="786" name="Google Shape;786;p55"/>
            <p:cNvCxnSpPr/>
            <p:nvPr/>
          </p:nvCxnSpPr>
          <p:spPr>
            <a:xfrm flipH="1" rot="10800000">
              <a:off x="748" y="1706"/>
              <a:ext cx="1792" cy="454"/>
            </a:xfrm>
            <a:prstGeom prst="straightConnector1">
              <a:avLst/>
            </a:prstGeom>
            <a:noFill/>
            <a:ln cap="flat" cmpd="sng" w="15875">
              <a:solidFill>
                <a:schemeClr val="dk1"/>
              </a:solidFill>
              <a:prstDash val="solid"/>
              <a:miter lim="800000"/>
              <a:headEnd len="med" w="med" type="none"/>
              <a:tailEnd len="lg" w="lg" type="triangle"/>
            </a:ln>
          </p:spPr>
        </p:cxnSp>
      </p:grpSp>
      <p:grpSp>
        <p:nvGrpSpPr>
          <p:cNvPr id="787" name="Google Shape;787;p55"/>
          <p:cNvGrpSpPr/>
          <p:nvPr/>
        </p:nvGrpSpPr>
        <p:grpSpPr>
          <a:xfrm>
            <a:off x="85725" y="649287"/>
            <a:ext cx="4605337" cy="2887662"/>
            <a:chOff x="395288" y="1304925"/>
            <a:chExt cx="6515100" cy="4084638"/>
          </a:xfrm>
        </p:grpSpPr>
        <p:sp>
          <p:nvSpPr>
            <p:cNvPr id="788" name="Google Shape;788;p55"/>
            <p:cNvSpPr txBox="1"/>
            <p:nvPr/>
          </p:nvSpPr>
          <p:spPr>
            <a:xfrm>
              <a:off x="735013" y="1801813"/>
              <a:ext cx="479425" cy="263525"/>
            </a:xfrm>
            <a:prstGeom prst="rect">
              <a:avLst/>
            </a:prstGeom>
            <a:noFill/>
            <a:ln>
              <a:noFill/>
            </a:ln>
          </p:spPr>
          <p:txBody>
            <a:bodyPr anchorCtr="0" anchor="t" bIns="18275" lIns="36575" spcFirstLastPara="1" rIns="36575" wrap="square" tIns="18275">
              <a:noAutofit/>
            </a:bodyPr>
            <a:lstStyle/>
            <a:p>
              <a:pPr indent="0" lvl="0" marL="0" marR="0" rtl="0" algn="l">
                <a:lnSpc>
                  <a:spcPct val="100000"/>
                </a:lnSpc>
                <a:spcBef>
                  <a:spcPts val="0"/>
                </a:spcBef>
                <a:spcAft>
                  <a:spcPts val="0"/>
                </a:spcAft>
                <a:buClr>
                  <a:srgbClr val="FFFFFF"/>
                </a:buClr>
                <a:buSzPts val="900"/>
                <a:buFont typeface="Arial"/>
                <a:buNone/>
              </a:pPr>
              <a:r>
                <a:rPr b="1" i="0" lang="en-US" sz="900" u="none">
                  <a:solidFill>
                    <a:srgbClr val="FFFFFF"/>
                  </a:solidFill>
                  <a:latin typeface="Arial"/>
                  <a:ea typeface="Arial"/>
                  <a:cs typeface="Arial"/>
                  <a:sym typeface="Arial"/>
                </a:rPr>
                <a:t>(a)</a:t>
              </a:r>
              <a:endParaRPr/>
            </a:p>
          </p:txBody>
        </p:sp>
        <p:pic>
          <p:nvPicPr>
            <p:cNvPr descr="FE-full-model" id="789" name="Google Shape;789;p55"/>
            <p:cNvPicPr preferRelativeResize="0"/>
            <p:nvPr/>
          </p:nvPicPr>
          <p:blipFill rotWithShape="1">
            <a:blip r:embed="rId6">
              <a:alphaModFix/>
            </a:blip>
            <a:srcRect b="0" l="0" r="0" t="0"/>
            <a:stretch/>
          </p:blipFill>
          <p:spPr>
            <a:xfrm>
              <a:off x="395288" y="1304925"/>
              <a:ext cx="2533650" cy="4084638"/>
            </a:xfrm>
            <a:prstGeom prst="rect">
              <a:avLst/>
            </a:prstGeom>
            <a:noFill/>
            <a:ln>
              <a:noFill/>
            </a:ln>
          </p:spPr>
        </p:pic>
        <p:pic>
          <p:nvPicPr>
            <p:cNvPr descr="FE-sub-mod" id="790" name="Google Shape;790;p55"/>
            <p:cNvPicPr preferRelativeResize="0"/>
            <p:nvPr/>
          </p:nvPicPr>
          <p:blipFill rotWithShape="1">
            <a:blip r:embed="rId7">
              <a:alphaModFix/>
            </a:blip>
            <a:srcRect b="0" l="0" r="0" t="0"/>
            <a:stretch/>
          </p:blipFill>
          <p:spPr>
            <a:xfrm>
              <a:off x="2894013" y="2071688"/>
              <a:ext cx="3278187" cy="2806700"/>
            </a:xfrm>
            <a:prstGeom prst="rect">
              <a:avLst/>
            </a:prstGeom>
            <a:noFill/>
            <a:ln>
              <a:noFill/>
            </a:ln>
          </p:spPr>
        </p:pic>
        <p:cxnSp>
          <p:nvCxnSpPr>
            <p:cNvPr id="791" name="Google Shape;791;p55"/>
            <p:cNvCxnSpPr/>
            <p:nvPr/>
          </p:nvCxnSpPr>
          <p:spPr>
            <a:xfrm>
              <a:off x="5591175" y="1677988"/>
              <a:ext cx="0" cy="519112"/>
            </a:xfrm>
            <a:prstGeom prst="straightConnector1">
              <a:avLst/>
            </a:prstGeom>
            <a:noFill/>
            <a:ln cap="flat" cmpd="sng" w="25400">
              <a:solidFill>
                <a:srgbClr val="FF0000"/>
              </a:solidFill>
              <a:prstDash val="solid"/>
              <a:miter lim="800000"/>
              <a:headEnd len="med" w="med" type="none"/>
              <a:tailEnd len="lg" w="lg" type="triangle"/>
            </a:ln>
          </p:spPr>
        </p:cxnSp>
        <p:cxnSp>
          <p:nvCxnSpPr>
            <p:cNvPr id="792" name="Google Shape;792;p55"/>
            <p:cNvCxnSpPr/>
            <p:nvPr/>
          </p:nvCxnSpPr>
          <p:spPr>
            <a:xfrm>
              <a:off x="5591175" y="1677988"/>
              <a:ext cx="1319213" cy="0"/>
            </a:xfrm>
            <a:prstGeom prst="straightConnector1">
              <a:avLst/>
            </a:prstGeom>
            <a:noFill/>
            <a:ln cap="flat" cmpd="sng" w="25400">
              <a:solidFill>
                <a:srgbClr val="FF0000"/>
              </a:solidFill>
              <a:prstDash val="solid"/>
              <a:miter lim="800000"/>
              <a:headEnd len="med" w="med" type="none"/>
              <a:tailEnd len="med" w="med" type="none"/>
            </a:ln>
          </p:spPr>
        </p:cxnSp>
        <p:cxnSp>
          <p:nvCxnSpPr>
            <p:cNvPr id="793" name="Google Shape;793;p55"/>
            <p:cNvCxnSpPr/>
            <p:nvPr/>
          </p:nvCxnSpPr>
          <p:spPr>
            <a:xfrm>
              <a:off x="6910388" y="1677988"/>
              <a:ext cx="0" cy="1223962"/>
            </a:xfrm>
            <a:prstGeom prst="straightConnector1">
              <a:avLst/>
            </a:prstGeom>
            <a:noFill/>
            <a:ln cap="flat" cmpd="sng" w="25400">
              <a:solidFill>
                <a:srgbClr val="FF0000"/>
              </a:solidFill>
              <a:prstDash val="solid"/>
              <a:miter lim="800000"/>
              <a:headEnd len="med" w="med" type="none"/>
              <a:tailEnd len="med" w="med" type="none"/>
            </a:ln>
          </p:spPr>
        </p:cxnSp>
        <p:cxnSp>
          <p:nvCxnSpPr>
            <p:cNvPr id="794" name="Google Shape;794;p55"/>
            <p:cNvCxnSpPr/>
            <p:nvPr/>
          </p:nvCxnSpPr>
          <p:spPr>
            <a:xfrm rot="10800000">
              <a:off x="5811838" y="4786313"/>
              <a:ext cx="0" cy="228600"/>
            </a:xfrm>
            <a:prstGeom prst="straightConnector1">
              <a:avLst/>
            </a:prstGeom>
            <a:noFill/>
            <a:ln cap="flat" cmpd="sng" w="25400">
              <a:solidFill>
                <a:srgbClr val="FF0000"/>
              </a:solidFill>
              <a:prstDash val="solid"/>
              <a:miter lim="800000"/>
              <a:headEnd len="med" w="med" type="none"/>
              <a:tailEnd len="lg" w="lg" type="triangle"/>
            </a:ln>
          </p:spPr>
        </p:cxnSp>
        <p:cxnSp>
          <p:nvCxnSpPr>
            <p:cNvPr id="795" name="Google Shape;795;p55"/>
            <p:cNvCxnSpPr/>
            <p:nvPr/>
          </p:nvCxnSpPr>
          <p:spPr>
            <a:xfrm>
              <a:off x="5811838" y="5014913"/>
              <a:ext cx="539750" cy="0"/>
            </a:xfrm>
            <a:prstGeom prst="straightConnector1">
              <a:avLst/>
            </a:prstGeom>
            <a:noFill/>
            <a:ln cap="flat" cmpd="sng" w="25400">
              <a:solidFill>
                <a:srgbClr val="FF0000"/>
              </a:solidFill>
              <a:prstDash val="solid"/>
              <a:miter lim="800000"/>
              <a:headEnd len="med" w="med" type="none"/>
              <a:tailEnd len="med" w="med" type="none"/>
            </a:ln>
          </p:spPr>
        </p:cxnSp>
        <p:cxnSp>
          <p:nvCxnSpPr>
            <p:cNvPr id="796" name="Google Shape;796;p55"/>
            <p:cNvCxnSpPr/>
            <p:nvPr/>
          </p:nvCxnSpPr>
          <p:spPr>
            <a:xfrm flipH="1" rot="10800000">
              <a:off x="6348413" y="3917950"/>
              <a:ext cx="282575" cy="1096963"/>
            </a:xfrm>
            <a:prstGeom prst="straightConnector1">
              <a:avLst/>
            </a:prstGeom>
            <a:noFill/>
            <a:ln cap="flat" cmpd="sng" w="25400">
              <a:solidFill>
                <a:srgbClr val="FF0000"/>
              </a:solidFill>
              <a:prstDash val="solid"/>
              <a:miter lim="800000"/>
              <a:headEnd len="med" w="med" type="none"/>
              <a:tailEnd len="med" w="med" type="none"/>
            </a:ln>
          </p:spPr>
        </p:cxnSp>
        <p:cxnSp>
          <p:nvCxnSpPr>
            <p:cNvPr id="797" name="Google Shape;797;p55"/>
            <p:cNvCxnSpPr/>
            <p:nvPr/>
          </p:nvCxnSpPr>
          <p:spPr>
            <a:xfrm rot="10800000">
              <a:off x="3752850" y="4786313"/>
              <a:ext cx="0" cy="477837"/>
            </a:xfrm>
            <a:prstGeom prst="straightConnector1">
              <a:avLst/>
            </a:prstGeom>
            <a:noFill/>
            <a:ln cap="flat" cmpd="sng" w="25400">
              <a:solidFill>
                <a:srgbClr val="FF0000"/>
              </a:solidFill>
              <a:prstDash val="solid"/>
              <a:miter lim="800000"/>
              <a:headEnd len="med" w="med" type="none"/>
              <a:tailEnd len="lg" w="lg" type="triangle"/>
            </a:ln>
          </p:spPr>
        </p:cxnSp>
        <p:cxnSp>
          <p:nvCxnSpPr>
            <p:cNvPr id="798" name="Google Shape;798;p55"/>
            <p:cNvCxnSpPr/>
            <p:nvPr/>
          </p:nvCxnSpPr>
          <p:spPr>
            <a:xfrm>
              <a:off x="3752850" y="5264150"/>
              <a:ext cx="3157538" cy="0"/>
            </a:xfrm>
            <a:prstGeom prst="straightConnector1">
              <a:avLst/>
            </a:prstGeom>
            <a:noFill/>
            <a:ln cap="flat" cmpd="sng" w="25400">
              <a:solidFill>
                <a:srgbClr val="FF0000"/>
              </a:solidFill>
              <a:prstDash val="solid"/>
              <a:miter lim="800000"/>
              <a:headEnd len="med" w="med" type="none"/>
              <a:tailEnd len="med" w="med" type="none"/>
            </a:ln>
          </p:spPr>
        </p:cxnSp>
        <p:cxnSp>
          <p:nvCxnSpPr>
            <p:cNvPr id="799" name="Google Shape;799;p55"/>
            <p:cNvCxnSpPr/>
            <p:nvPr/>
          </p:nvCxnSpPr>
          <p:spPr>
            <a:xfrm rot="10800000">
              <a:off x="6910388" y="3917950"/>
              <a:ext cx="0" cy="1346200"/>
            </a:xfrm>
            <a:prstGeom prst="straightConnector1">
              <a:avLst/>
            </a:prstGeom>
            <a:noFill/>
            <a:ln cap="flat" cmpd="sng" w="25400">
              <a:solidFill>
                <a:srgbClr val="FF0000"/>
              </a:solidFill>
              <a:prstDash val="solid"/>
              <a:miter lim="800000"/>
              <a:headEnd len="med" w="med" type="none"/>
              <a:tailEnd len="med" w="med" type="none"/>
            </a:ln>
          </p:spPr>
        </p:cxnSp>
        <p:sp>
          <p:nvSpPr>
            <p:cNvPr id="800" name="Google Shape;800;p55"/>
            <p:cNvSpPr txBox="1"/>
            <p:nvPr/>
          </p:nvSpPr>
          <p:spPr>
            <a:xfrm>
              <a:off x="2633663" y="3335338"/>
              <a:ext cx="998537" cy="474662"/>
            </a:xfrm>
            <a:prstGeom prst="rect">
              <a:avLst/>
            </a:prstGeom>
            <a:noFill/>
            <a:ln>
              <a:noFill/>
            </a:ln>
          </p:spPr>
          <p:txBody>
            <a:bodyPr anchorCtr="0" anchor="t" bIns="18275" lIns="36575" spcFirstLastPara="1" rIns="36575" wrap="square" tIns="18275">
              <a:noAutofit/>
            </a:bodyPr>
            <a:lstStyle/>
            <a:p>
              <a:pPr indent="0" lvl="0" marL="0" marR="0" rtl="0" algn="just">
                <a:lnSpc>
                  <a:spcPct val="100000"/>
                </a:lnSpc>
                <a:spcBef>
                  <a:spcPts val="0"/>
                </a:spcBef>
                <a:spcAft>
                  <a:spcPts val="0"/>
                </a:spcAft>
                <a:buClr>
                  <a:srgbClr val="000000"/>
                </a:buClr>
                <a:buSzPts val="900"/>
                <a:buFont typeface="Arial"/>
                <a:buNone/>
              </a:pPr>
              <a:r>
                <a:rPr b="0" i="0" lang="en-US" sz="900" u="none">
                  <a:solidFill>
                    <a:srgbClr val="000000"/>
                  </a:solidFill>
                  <a:latin typeface="Arial"/>
                  <a:ea typeface="Arial"/>
                  <a:cs typeface="Arial"/>
                  <a:sym typeface="Arial"/>
                </a:rPr>
                <a:t>Acetabular component</a:t>
              </a:r>
              <a:endParaRPr/>
            </a:p>
          </p:txBody>
        </p:sp>
        <p:cxnSp>
          <p:nvCxnSpPr>
            <p:cNvPr id="801" name="Google Shape;801;p55"/>
            <p:cNvCxnSpPr/>
            <p:nvPr/>
          </p:nvCxnSpPr>
          <p:spPr>
            <a:xfrm rot="10800000">
              <a:off x="2093913" y="3502025"/>
              <a:ext cx="498475" cy="0"/>
            </a:xfrm>
            <a:prstGeom prst="straightConnector1">
              <a:avLst/>
            </a:prstGeom>
            <a:noFill/>
            <a:ln cap="flat" cmpd="sng" w="19050">
              <a:solidFill>
                <a:srgbClr val="000000"/>
              </a:solidFill>
              <a:prstDash val="solid"/>
              <a:miter lim="800000"/>
              <a:headEnd len="med" w="med" type="none"/>
              <a:tailEnd len="lg" w="lg" type="triangle"/>
            </a:ln>
          </p:spPr>
        </p:cxnSp>
        <p:cxnSp>
          <p:nvCxnSpPr>
            <p:cNvPr id="802" name="Google Shape;802;p55"/>
            <p:cNvCxnSpPr/>
            <p:nvPr/>
          </p:nvCxnSpPr>
          <p:spPr>
            <a:xfrm>
              <a:off x="3554413" y="3502025"/>
              <a:ext cx="698500" cy="0"/>
            </a:xfrm>
            <a:prstGeom prst="straightConnector1">
              <a:avLst/>
            </a:prstGeom>
            <a:noFill/>
            <a:ln cap="flat" cmpd="sng" w="19050">
              <a:solidFill>
                <a:srgbClr val="000000"/>
              </a:solidFill>
              <a:prstDash val="solid"/>
              <a:miter lim="800000"/>
              <a:headEnd len="med" w="med" type="none"/>
              <a:tailEnd len="lg" w="lg" type="triangle"/>
            </a:ln>
          </p:spPr>
        </p:cxnSp>
      </p:grpSp>
      <p:sp>
        <p:nvSpPr>
          <p:cNvPr id="803" name="Google Shape;803;p55"/>
          <p:cNvSpPr txBox="1"/>
          <p:nvPr/>
        </p:nvSpPr>
        <p:spPr>
          <a:xfrm>
            <a:off x="4233862" y="1797050"/>
            <a:ext cx="3146425" cy="695325"/>
          </a:xfrm>
          <a:prstGeom prst="rect">
            <a:avLst/>
          </a:prstGeom>
          <a:noFill/>
          <a:ln cap="flat" cmpd="sng" w="9525">
            <a:solidFill>
              <a:schemeClr val="accent1"/>
            </a:solidFill>
            <a:prstDash val="solid"/>
            <a:miter lim="800000"/>
            <a:headEnd len="sm" w="sm" type="none"/>
            <a:tailEnd len="sm" w="sm" type="none"/>
          </a:ln>
        </p:spPr>
        <p:txBody>
          <a:bodyPr anchorCtr="0" anchor="t" bIns="18275" lIns="36575" spcFirstLastPara="1" rIns="36575" wrap="square" tIns="18275">
            <a:noAutofit/>
          </a:bodyPr>
          <a:lstStyle/>
          <a:p>
            <a:pPr indent="0" lvl="0" marL="0" marR="0" rtl="0" algn="l">
              <a:lnSpc>
                <a:spcPct val="100000"/>
              </a:lnSpc>
              <a:spcBef>
                <a:spcPts val="0"/>
              </a:spcBef>
              <a:spcAft>
                <a:spcPts val="0"/>
              </a:spcAft>
              <a:buClr>
                <a:schemeClr val="accent1"/>
              </a:buClr>
              <a:buSzPts val="1400"/>
              <a:buFont typeface="Arial"/>
              <a:buNone/>
            </a:pPr>
            <a:r>
              <a:rPr b="0" i="0" lang="en-US" sz="1400" u="none">
                <a:solidFill>
                  <a:schemeClr val="accent1"/>
                </a:solidFill>
                <a:latin typeface="Arial"/>
                <a:ea typeface="Arial"/>
                <a:cs typeface="Arial"/>
                <a:sym typeface="Arial"/>
              </a:rPr>
              <a:t>Cut-boundaries (nodal displacements are transferred at these boundaries from full model).</a:t>
            </a:r>
            <a:endParaRPr/>
          </a:p>
        </p:txBody>
      </p:sp>
      <p:sp>
        <p:nvSpPr>
          <p:cNvPr id="804" name="Google Shape;804;p55"/>
          <p:cNvSpPr txBox="1"/>
          <p:nvPr/>
        </p:nvSpPr>
        <p:spPr>
          <a:xfrm>
            <a:off x="95250" y="3849687"/>
            <a:ext cx="3395662" cy="6461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66"/>
              </a:buClr>
              <a:buSzPts val="1800"/>
              <a:buFont typeface="Arial"/>
              <a:buNone/>
            </a:pPr>
            <a:r>
              <a:rPr b="1" i="0" lang="en-US" sz="1800" u="none">
                <a:solidFill>
                  <a:srgbClr val="FFCC66"/>
                </a:solidFill>
                <a:latin typeface="Arial"/>
                <a:ea typeface="Arial"/>
                <a:cs typeface="Arial"/>
                <a:sym typeface="Arial"/>
              </a:rPr>
              <a:t>Submodelling Technique: Implanted Pelvis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8" name="Shape 808"/>
        <p:cNvGrpSpPr/>
        <p:nvPr/>
      </p:nvGrpSpPr>
      <p:grpSpPr>
        <a:xfrm>
          <a:off x="0" y="0"/>
          <a:ext cx="0" cy="0"/>
          <a:chOff x="0" y="0"/>
          <a:chExt cx="0" cy="0"/>
        </a:xfrm>
      </p:grpSpPr>
      <p:sp>
        <p:nvSpPr>
          <p:cNvPr id="809" name="Google Shape;809;p56"/>
          <p:cNvSpPr txBox="1"/>
          <p:nvPr/>
        </p:nvSpPr>
        <p:spPr>
          <a:xfrm>
            <a:off x="2879725" y="6345237"/>
            <a:ext cx="1198562"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pic>
        <p:nvPicPr>
          <p:cNvPr descr="Legend_density" id="810" name="Google Shape;810;p56"/>
          <p:cNvPicPr preferRelativeResize="0"/>
          <p:nvPr>
            <p:ph idx="1" type="body"/>
          </p:nvPr>
        </p:nvPicPr>
        <p:blipFill rotWithShape="1">
          <a:blip r:embed="rId3">
            <a:alphaModFix/>
          </a:blip>
          <a:srcRect b="0" l="0" r="0" t="0"/>
          <a:stretch/>
        </p:blipFill>
        <p:spPr>
          <a:xfrm>
            <a:off x="7486650" y="4113212"/>
            <a:ext cx="1068387" cy="1728787"/>
          </a:xfrm>
          <a:prstGeom prst="rect">
            <a:avLst/>
          </a:prstGeom>
          <a:noFill/>
          <a:ln>
            <a:noFill/>
          </a:ln>
        </p:spPr>
      </p:pic>
      <p:sp>
        <p:nvSpPr>
          <p:cNvPr id="811" name="Google Shape;811;p56"/>
          <p:cNvSpPr txBox="1"/>
          <p:nvPr/>
        </p:nvSpPr>
        <p:spPr>
          <a:xfrm>
            <a:off x="3168650" y="3429000"/>
            <a:ext cx="2627312" cy="6413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99"/>
              </a:buClr>
              <a:buSzPts val="1800"/>
              <a:buFont typeface="Arial"/>
              <a:buNone/>
            </a:pPr>
            <a:r>
              <a:rPr b="0" i="0" lang="en-US" sz="1800" u="none">
                <a:solidFill>
                  <a:srgbClr val="FFFF99"/>
                </a:solidFill>
                <a:latin typeface="Arial"/>
                <a:ea typeface="Arial"/>
                <a:cs typeface="Arial"/>
                <a:sym typeface="Arial"/>
              </a:rPr>
              <a:t>Bonded implant-bone interface</a:t>
            </a:r>
            <a:endParaRPr/>
          </a:p>
        </p:txBody>
      </p:sp>
      <p:sp>
        <p:nvSpPr>
          <p:cNvPr id="812" name="Google Shape;812;p56"/>
          <p:cNvSpPr txBox="1"/>
          <p:nvPr/>
        </p:nvSpPr>
        <p:spPr>
          <a:xfrm>
            <a:off x="6227762" y="3392487"/>
            <a:ext cx="2736850" cy="6413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99"/>
              </a:buClr>
              <a:buSzPts val="1800"/>
              <a:buFont typeface="Arial"/>
              <a:buNone/>
            </a:pPr>
            <a:r>
              <a:rPr b="0" i="0" lang="en-US" sz="1800" u="none">
                <a:solidFill>
                  <a:srgbClr val="FFFF99"/>
                </a:solidFill>
                <a:latin typeface="Arial"/>
                <a:ea typeface="Arial"/>
                <a:cs typeface="Arial"/>
                <a:sym typeface="Arial"/>
              </a:rPr>
              <a:t>Debonded implant-bone interface</a:t>
            </a:r>
            <a:endParaRPr/>
          </a:p>
        </p:txBody>
      </p:sp>
      <p:sp>
        <p:nvSpPr>
          <p:cNvPr id="813" name="Google Shape;813;p56"/>
          <p:cNvSpPr txBox="1"/>
          <p:nvPr/>
        </p:nvSpPr>
        <p:spPr>
          <a:xfrm>
            <a:off x="36512" y="3435350"/>
            <a:ext cx="2987675" cy="3667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99"/>
              </a:buClr>
              <a:buSzPts val="1800"/>
              <a:buFont typeface="Arial"/>
              <a:buNone/>
            </a:pPr>
            <a:r>
              <a:rPr b="0" i="0" lang="en-US" sz="1800" u="none">
                <a:solidFill>
                  <a:srgbClr val="FFFF99"/>
                </a:solidFill>
                <a:latin typeface="Arial"/>
                <a:ea typeface="Arial"/>
                <a:cs typeface="Arial"/>
                <a:sym typeface="Arial"/>
              </a:rPr>
              <a:t>Immediate post-operative</a:t>
            </a:r>
            <a:endParaRPr/>
          </a:p>
        </p:txBody>
      </p:sp>
      <p:sp>
        <p:nvSpPr>
          <p:cNvPr id="814" name="Google Shape;814;p56"/>
          <p:cNvSpPr txBox="1"/>
          <p:nvPr/>
        </p:nvSpPr>
        <p:spPr>
          <a:xfrm>
            <a:off x="503237" y="225425"/>
            <a:ext cx="8316912" cy="4000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66"/>
              </a:buClr>
              <a:buSzPts val="2000"/>
              <a:buFont typeface="Arial"/>
              <a:buNone/>
            </a:pPr>
            <a:r>
              <a:rPr b="1" i="0" lang="en-US" sz="2000" u="none">
                <a:solidFill>
                  <a:srgbClr val="FFCC66"/>
                </a:solidFill>
                <a:latin typeface="Arial"/>
                <a:ea typeface="Arial"/>
                <a:cs typeface="Arial"/>
                <a:sym typeface="Arial"/>
              </a:rPr>
              <a:t>Changes in Bone density distribution:  Metallic / Ceramic implant </a:t>
            </a:r>
            <a:endParaRPr/>
          </a:p>
        </p:txBody>
      </p:sp>
      <p:grpSp>
        <p:nvGrpSpPr>
          <p:cNvPr id="815" name="Google Shape;815;p56"/>
          <p:cNvGrpSpPr/>
          <p:nvPr/>
        </p:nvGrpSpPr>
        <p:grpSpPr>
          <a:xfrm>
            <a:off x="0" y="836612"/>
            <a:ext cx="2951162" cy="2519362"/>
            <a:chOff x="45" y="1426"/>
            <a:chExt cx="1656" cy="1430"/>
          </a:xfrm>
        </p:grpSpPr>
        <p:pic>
          <p:nvPicPr>
            <p:cNvPr descr="density_cancellous" id="816" name="Google Shape;816;p56"/>
            <p:cNvPicPr preferRelativeResize="0"/>
            <p:nvPr/>
          </p:nvPicPr>
          <p:blipFill rotWithShape="1">
            <a:blip r:embed="rId4">
              <a:alphaModFix/>
            </a:blip>
            <a:srcRect b="0" l="0" r="0" t="0"/>
            <a:stretch/>
          </p:blipFill>
          <p:spPr>
            <a:xfrm>
              <a:off x="45" y="1426"/>
              <a:ext cx="1656" cy="1430"/>
            </a:xfrm>
            <a:prstGeom prst="rect">
              <a:avLst/>
            </a:prstGeom>
            <a:noFill/>
            <a:ln>
              <a:noFill/>
            </a:ln>
          </p:spPr>
        </p:pic>
        <p:grpSp>
          <p:nvGrpSpPr>
            <p:cNvPr id="817" name="Google Shape;817;p56"/>
            <p:cNvGrpSpPr/>
            <p:nvPr/>
          </p:nvGrpSpPr>
          <p:grpSpPr>
            <a:xfrm>
              <a:off x="509" y="1703"/>
              <a:ext cx="998" cy="976"/>
              <a:chOff x="158" y="3271"/>
              <a:chExt cx="998" cy="976"/>
            </a:xfrm>
          </p:grpSpPr>
          <p:sp>
            <p:nvSpPr>
              <p:cNvPr id="818" name="Google Shape;818;p56"/>
              <p:cNvSpPr/>
              <p:nvPr/>
            </p:nvSpPr>
            <p:spPr>
              <a:xfrm>
                <a:off x="317" y="3385"/>
                <a:ext cx="703" cy="703"/>
              </a:xfrm>
              <a:prstGeom prst="ellipse">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cxnSp>
            <p:nvCxnSpPr>
              <p:cNvPr id="819" name="Google Shape;819;p56"/>
              <p:cNvCxnSpPr/>
              <p:nvPr/>
            </p:nvCxnSpPr>
            <p:spPr>
              <a:xfrm>
                <a:off x="158" y="3743"/>
                <a:ext cx="998" cy="0"/>
              </a:xfrm>
              <a:prstGeom prst="straightConnector1">
                <a:avLst/>
              </a:prstGeom>
              <a:noFill/>
              <a:ln cap="flat" cmpd="sng" w="19050">
                <a:solidFill>
                  <a:schemeClr val="dk1"/>
                </a:solidFill>
                <a:prstDash val="solid"/>
                <a:miter lim="800000"/>
                <a:headEnd len="med" w="med" type="none"/>
                <a:tailEnd len="med" w="med" type="none"/>
              </a:ln>
            </p:spPr>
          </p:cxnSp>
          <p:cxnSp>
            <p:nvCxnSpPr>
              <p:cNvPr id="820" name="Google Shape;820;p56"/>
              <p:cNvCxnSpPr/>
              <p:nvPr/>
            </p:nvCxnSpPr>
            <p:spPr>
              <a:xfrm rot="10800000">
                <a:off x="669" y="3271"/>
                <a:ext cx="0" cy="976"/>
              </a:xfrm>
              <a:prstGeom prst="straightConnector1">
                <a:avLst/>
              </a:prstGeom>
              <a:noFill/>
              <a:ln cap="flat" cmpd="sng" w="19050">
                <a:solidFill>
                  <a:schemeClr val="dk1"/>
                </a:solidFill>
                <a:prstDash val="solid"/>
                <a:miter lim="800000"/>
                <a:headEnd len="med" w="med" type="none"/>
                <a:tailEnd len="med" w="med" type="none"/>
              </a:ln>
            </p:spPr>
          </p:cxnSp>
          <p:sp>
            <p:nvSpPr>
              <p:cNvPr id="821" name="Google Shape;821;p56"/>
              <p:cNvSpPr txBox="1"/>
              <p:nvPr/>
            </p:nvSpPr>
            <p:spPr>
              <a:xfrm>
                <a:off x="440" y="3516"/>
                <a:ext cx="160" cy="15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a:t>
                </a:r>
                <a:endParaRPr/>
              </a:p>
            </p:txBody>
          </p:sp>
          <p:sp>
            <p:nvSpPr>
              <p:cNvPr id="822" name="Google Shape;822;p56"/>
              <p:cNvSpPr txBox="1"/>
              <p:nvPr/>
            </p:nvSpPr>
            <p:spPr>
              <a:xfrm>
                <a:off x="726" y="3516"/>
                <a:ext cx="160" cy="15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2</a:t>
                </a:r>
                <a:endParaRPr/>
              </a:p>
            </p:txBody>
          </p:sp>
          <p:sp>
            <p:nvSpPr>
              <p:cNvPr id="823" name="Google Shape;823;p56"/>
              <p:cNvSpPr txBox="1"/>
              <p:nvPr/>
            </p:nvSpPr>
            <p:spPr>
              <a:xfrm>
                <a:off x="724" y="3801"/>
                <a:ext cx="160" cy="15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4</a:t>
                </a:r>
                <a:endParaRPr/>
              </a:p>
            </p:txBody>
          </p:sp>
          <p:sp>
            <p:nvSpPr>
              <p:cNvPr id="824" name="Google Shape;824;p56"/>
              <p:cNvSpPr txBox="1"/>
              <p:nvPr/>
            </p:nvSpPr>
            <p:spPr>
              <a:xfrm>
                <a:off x="443" y="3805"/>
                <a:ext cx="160" cy="15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endParaRPr/>
              </a:p>
            </p:txBody>
          </p:sp>
        </p:grpSp>
      </p:grpSp>
      <p:grpSp>
        <p:nvGrpSpPr>
          <p:cNvPr id="825" name="Google Shape;825;p56"/>
          <p:cNvGrpSpPr/>
          <p:nvPr/>
        </p:nvGrpSpPr>
        <p:grpSpPr>
          <a:xfrm>
            <a:off x="2987675" y="836612"/>
            <a:ext cx="3025775" cy="2519362"/>
            <a:chOff x="1740" y="1420"/>
            <a:chExt cx="1702" cy="1442"/>
          </a:xfrm>
        </p:grpSpPr>
        <p:pic>
          <p:nvPicPr>
            <p:cNvPr descr="density_cancellous" id="826" name="Google Shape;826;p56"/>
            <p:cNvPicPr preferRelativeResize="0"/>
            <p:nvPr/>
          </p:nvPicPr>
          <p:blipFill rotWithShape="1">
            <a:blip r:embed="rId5">
              <a:alphaModFix/>
            </a:blip>
            <a:srcRect b="0" l="0" r="0" t="0"/>
            <a:stretch/>
          </p:blipFill>
          <p:spPr>
            <a:xfrm>
              <a:off x="1740" y="1420"/>
              <a:ext cx="1702" cy="1442"/>
            </a:xfrm>
            <a:prstGeom prst="rect">
              <a:avLst/>
            </a:prstGeom>
            <a:noFill/>
            <a:ln>
              <a:noFill/>
            </a:ln>
          </p:spPr>
        </p:pic>
        <p:grpSp>
          <p:nvGrpSpPr>
            <p:cNvPr id="827" name="Google Shape;827;p56"/>
            <p:cNvGrpSpPr/>
            <p:nvPr/>
          </p:nvGrpSpPr>
          <p:grpSpPr>
            <a:xfrm>
              <a:off x="2239" y="1714"/>
              <a:ext cx="998" cy="976"/>
              <a:chOff x="158" y="3271"/>
              <a:chExt cx="998" cy="976"/>
            </a:xfrm>
          </p:grpSpPr>
          <p:sp>
            <p:nvSpPr>
              <p:cNvPr id="828" name="Google Shape;828;p56"/>
              <p:cNvSpPr/>
              <p:nvPr/>
            </p:nvSpPr>
            <p:spPr>
              <a:xfrm>
                <a:off x="317" y="3385"/>
                <a:ext cx="703" cy="703"/>
              </a:xfrm>
              <a:prstGeom prst="ellipse">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cxnSp>
            <p:nvCxnSpPr>
              <p:cNvPr id="829" name="Google Shape;829;p56"/>
              <p:cNvCxnSpPr/>
              <p:nvPr/>
            </p:nvCxnSpPr>
            <p:spPr>
              <a:xfrm>
                <a:off x="158" y="3743"/>
                <a:ext cx="998" cy="0"/>
              </a:xfrm>
              <a:prstGeom prst="straightConnector1">
                <a:avLst/>
              </a:prstGeom>
              <a:noFill/>
              <a:ln cap="flat" cmpd="sng" w="19050">
                <a:solidFill>
                  <a:schemeClr val="dk1"/>
                </a:solidFill>
                <a:prstDash val="solid"/>
                <a:miter lim="800000"/>
                <a:headEnd len="med" w="med" type="none"/>
                <a:tailEnd len="med" w="med" type="none"/>
              </a:ln>
            </p:spPr>
          </p:cxnSp>
          <p:cxnSp>
            <p:nvCxnSpPr>
              <p:cNvPr id="830" name="Google Shape;830;p56"/>
              <p:cNvCxnSpPr/>
              <p:nvPr/>
            </p:nvCxnSpPr>
            <p:spPr>
              <a:xfrm rot="10800000">
                <a:off x="669" y="3271"/>
                <a:ext cx="0" cy="976"/>
              </a:xfrm>
              <a:prstGeom prst="straightConnector1">
                <a:avLst/>
              </a:prstGeom>
              <a:noFill/>
              <a:ln cap="flat" cmpd="sng" w="19050">
                <a:solidFill>
                  <a:schemeClr val="dk1"/>
                </a:solidFill>
                <a:prstDash val="solid"/>
                <a:miter lim="800000"/>
                <a:headEnd len="med" w="med" type="none"/>
                <a:tailEnd len="med" w="med" type="none"/>
              </a:ln>
            </p:spPr>
          </p:cxnSp>
          <p:sp>
            <p:nvSpPr>
              <p:cNvPr id="831" name="Google Shape;831;p56"/>
              <p:cNvSpPr txBox="1"/>
              <p:nvPr/>
            </p:nvSpPr>
            <p:spPr>
              <a:xfrm>
                <a:off x="440" y="3516"/>
                <a:ext cx="160" cy="15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rPr b="1" i="0" lang="en-US" sz="1200" u="none">
                    <a:solidFill>
                      <a:schemeClr val="lt1"/>
                    </a:solidFill>
                    <a:latin typeface="Arial"/>
                    <a:ea typeface="Arial"/>
                    <a:cs typeface="Arial"/>
                    <a:sym typeface="Arial"/>
                  </a:rPr>
                  <a:t>1</a:t>
                </a:r>
                <a:endParaRPr/>
              </a:p>
            </p:txBody>
          </p:sp>
          <p:sp>
            <p:nvSpPr>
              <p:cNvPr id="832" name="Google Shape;832;p56"/>
              <p:cNvSpPr txBox="1"/>
              <p:nvPr/>
            </p:nvSpPr>
            <p:spPr>
              <a:xfrm>
                <a:off x="726" y="3516"/>
                <a:ext cx="160" cy="15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rPr b="1" i="0" lang="en-US" sz="1200" u="none">
                    <a:solidFill>
                      <a:schemeClr val="lt1"/>
                    </a:solidFill>
                    <a:latin typeface="Arial"/>
                    <a:ea typeface="Arial"/>
                    <a:cs typeface="Arial"/>
                    <a:sym typeface="Arial"/>
                  </a:rPr>
                  <a:t>2</a:t>
                </a:r>
                <a:endParaRPr/>
              </a:p>
            </p:txBody>
          </p:sp>
          <p:sp>
            <p:nvSpPr>
              <p:cNvPr id="833" name="Google Shape;833;p56"/>
              <p:cNvSpPr txBox="1"/>
              <p:nvPr/>
            </p:nvSpPr>
            <p:spPr>
              <a:xfrm>
                <a:off x="724" y="3801"/>
                <a:ext cx="160" cy="15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4</a:t>
                </a:r>
                <a:endParaRPr/>
              </a:p>
            </p:txBody>
          </p:sp>
          <p:sp>
            <p:nvSpPr>
              <p:cNvPr id="834" name="Google Shape;834;p56"/>
              <p:cNvSpPr txBox="1"/>
              <p:nvPr/>
            </p:nvSpPr>
            <p:spPr>
              <a:xfrm>
                <a:off x="443" y="3805"/>
                <a:ext cx="160" cy="15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endParaRPr/>
              </a:p>
            </p:txBody>
          </p:sp>
        </p:grpSp>
      </p:grpSp>
      <p:grpSp>
        <p:nvGrpSpPr>
          <p:cNvPr id="835" name="Google Shape;835;p56"/>
          <p:cNvGrpSpPr/>
          <p:nvPr/>
        </p:nvGrpSpPr>
        <p:grpSpPr>
          <a:xfrm>
            <a:off x="6048375" y="842962"/>
            <a:ext cx="3024187" cy="2513012"/>
            <a:chOff x="3470" y="1430"/>
            <a:chExt cx="1701" cy="1428"/>
          </a:xfrm>
        </p:grpSpPr>
        <p:pic>
          <p:nvPicPr>
            <p:cNvPr descr="density_cancellous" id="836" name="Google Shape;836;p56"/>
            <p:cNvPicPr preferRelativeResize="0"/>
            <p:nvPr/>
          </p:nvPicPr>
          <p:blipFill rotWithShape="1">
            <a:blip r:embed="rId6">
              <a:alphaModFix/>
            </a:blip>
            <a:srcRect b="0" l="0" r="0" t="0"/>
            <a:stretch/>
          </p:blipFill>
          <p:spPr>
            <a:xfrm>
              <a:off x="3470" y="1430"/>
              <a:ext cx="1701" cy="1428"/>
            </a:xfrm>
            <a:prstGeom prst="rect">
              <a:avLst/>
            </a:prstGeom>
            <a:noFill/>
            <a:ln>
              <a:noFill/>
            </a:ln>
          </p:spPr>
        </p:pic>
        <p:grpSp>
          <p:nvGrpSpPr>
            <p:cNvPr id="837" name="Google Shape;837;p56"/>
            <p:cNvGrpSpPr/>
            <p:nvPr/>
          </p:nvGrpSpPr>
          <p:grpSpPr>
            <a:xfrm>
              <a:off x="3954" y="1704"/>
              <a:ext cx="998" cy="976"/>
              <a:chOff x="158" y="3271"/>
              <a:chExt cx="998" cy="976"/>
            </a:xfrm>
          </p:grpSpPr>
          <p:sp>
            <p:nvSpPr>
              <p:cNvPr id="838" name="Google Shape;838;p56"/>
              <p:cNvSpPr/>
              <p:nvPr/>
            </p:nvSpPr>
            <p:spPr>
              <a:xfrm>
                <a:off x="317" y="3385"/>
                <a:ext cx="703" cy="703"/>
              </a:xfrm>
              <a:prstGeom prst="ellipse">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cxnSp>
            <p:nvCxnSpPr>
              <p:cNvPr id="839" name="Google Shape;839;p56"/>
              <p:cNvCxnSpPr/>
              <p:nvPr/>
            </p:nvCxnSpPr>
            <p:spPr>
              <a:xfrm>
                <a:off x="158" y="3743"/>
                <a:ext cx="998" cy="0"/>
              </a:xfrm>
              <a:prstGeom prst="straightConnector1">
                <a:avLst/>
              </a:prstGeom>
              <a:noFill/>
              <a:ln cap="flat" cmpd="sng" w="19050">
                <a:solidFill>
                  <a:schemeClr val="dk1"/>
                </a:solidFill>
                <a:prstDash val="solid"/>
                <a:miter lim="800000"/>
                <a:headEnd len="med" w="med" type="none"/>
                <a:tailEnd len="med" w="med" type="none"/>
              </a:ln>
            </p:spPr>
          </p:cxnSp>
          <p:cxnSp>
            <p:nvCxnSpPr>
              <p:cNvPr id="840" name="Google Shape;840;p56"/>
              <p:cNvCxnSpPr/>
              <p:nvPr/>
            </p:nvCxnSpPr>
            <p:spPr>
              <a:xfrm rot="10800000">
                <a:off x="669" y="3271"/>
                <a:ext cx="0" cy="976"/>
              </a:xfrm>
              <a:prstGeom prst="straightConnector1">
                <a:avLst/>
              </a:prstGeom>
              <a:noFill/>
              <a:ln cap="flat" cmpd="sng" w="19050">
                <a:solidFill>
                  <a:schemeClr val="dk1"/>
                </a:solidFill>
                <a:prstDash val="solid"/>
                <a:miter lim="800000"/>
                <a:headEnd len="med" w="med" type="none"/>
                <a:tailEnd len="med" w="med" type="none"/>
              </a:ln>
            </p:spPr>
          </p:cxnSp>
          <p:sp>
            <p:nvSpPr>
              <p:cNvPr id="841" name="Google Shape;841;p56"/>
              <p:cNvSpPr txBox="1"/>
              <p:nvPr/>
            </p:nvSpPr>
            <p:spPr>
              <a:xfrm>
                <a:off x="440" y="3516"/>
                <a:ext cx="160" cy="15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a:t>
                </a:r>
                <a:endParaRPr/>
              </a:p>
            </p:txBody>
          </p:sp>
          <p:sp>
            <p:nvSpPr>
              <p:cNvPr id="842" name="Google Shape;842;p56"/>
              <p:cNvSpPr txBox="1"/>
              <p:nvPr/>
            </p:nvSpPr>
            <p:spPr>
              <a:xfrm>
                <a:off x="726" y="3516"/>
                <a:ext cx="160" cy="15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2</a:t>
                </a:r>
                <a:endParaRPr/>
              </a:p>
            </p:txBody>
          </p:sp>
          <p:sp>
            <p:nvSpPr>
              <p:cNvPr id="843" name="Google Shape;843;p56"/>
              <p:cNvSpPr txBox="1"/>
              <p:nvPr/>
            </p:nvSpPr>
            <p:spPr>
              <a:xfrm>
                <a:off x="724" y="3801"/>
                <a:ext cx="160" cy="15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4</a:t>
                </a:r>
                <a:endParaRPr/>
              </a:p>
            </p:txBody>
          </p:sp>
          <p:sp>
            <p:nvSpPr>
              <p:cNvPr id="844" name="Google Shape;844;p56"/>
              <p:cNvSpPr txBox="1"/>
              <p:nvPr/>
            </p:nvSpPr>
            <p:spPr>
              <a:xfrm>
                <a:off x="443" y="3805"/>
                <a:ext cx="160" cy="15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endParaRPr/>
              </a:p>
            </p:txBody>
          </p:sp>
        </p:grpSp>
      </p:grpSp>
      <p:sp>
        <p:nvSpPr>
          <p:cNvPr id="845" name="Google Shape;845;p56"/>
          <p:cNvSpPr txBox="1"/>
          <p:nvPr/>
        </p:nvSpPr>
        <p:spPr>
          <a:xfrm>
            <a:off x="7308850" y="5842000"/>
            <a:ext cx="1511300" cy="30638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66"/>
              </a:buClr>
              <a:buSzPts val="1400"/>
              <a:buFont typeface="Arial"/>
              <a:buNone/>
            </a:pPr>
            <a:r>
              <a:rPr b="1" i="0" lang="en-US" sz="1400" u="none">
                <a:solidFill>
                  <a:srgbClr val="FFFF66"/>
                </a:solidFill>
                <a:latin typeface="Arial"/>
                <a:ea typeface="Arial"/>
                <a:cs typeface="Arial"/>
                <a:sym typeface="Arial"/>
              </a:rPr>
              <a:t>Density (g cm</a:t>
            </a:r>
            <a:r>
              <a:rPr b="1" baseline="30000" i="0" lang="en-US" sz="1400" u="none">
                <a:solidFill>
                  <a:srgbClr val="FFFF66"/>
                </a:solidFill>
                <a:latin typeface="Arial"/>
                <a:ea typeface="Arial"/>
                <a:cs typeface="Arial"/>
                <a:sym typeface="Arial"/>
              </a:rPr>
              <a:t>-3</a:t>
            </a:r>
            <a:r>
              <a:rPr b="1" i="0" lang="en-US" sz="1400" u="none">
                <a:solidFill>
                  <a:srgbClr val="FFFF66"/>
                </a:solidFill>
                <a:latin typeface="Arial"/>
                <a:ea typeface="Arial"/>
                <a:cs typeface="Arial"/>
                <a:sym typeface="Arial"/>
              </a:rPr>
              <a:t>)</a:t>
            </a:r>
            <a:endParaRPr/>
          </a:p>
        </p:txBody>
      </p:sp>
      <p:sp>
        <p:nvSpPr>
          <p:cNvPr id="846" name="Google Shape;846;p56"/>
          <p:cNvSpPr txBox="1"/>
          <p:nvPr/>
        </p:nvSpPr>
        <p:spPr>
          <a:xfrm>
            <a:off x="4451350" y="5586412"/>
            <a:ext cx="2136775" cy="614362"/>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FFFF66"/>
              </a:buClr>
              <a:buSzPts val="1600"/>
              <a:buFont typeface="Arial"/>
              <a:buNone/>
            </a:pPr>
            <a:r>
              <a:rPr b="0" i="0" lang="en-US" sz="1600" u="none">
                <a:solidFill>
                  <a:srgbClr val="FFFF66"/>
                </a:solidFill>
                <a:latin typeface="Arial"/>
                <a:ea typeface="Arial"/>
                <a:cs typeface="Arial"/>
                <a:sym typeface="Arial"/>
              </a:rPr>
              <a:t>(ROI 1: ■; ROI 2: ●; ROI 3: ▼; ROI 4: ▲).</a:t>
            </a:r>
            <a:r>
              <a:rPr b="0" i="0" lang="en-US" sz="1800" u="none">
                <a:solidFill>
                  <a:srgbClr val="FFFF00"/>
                </a:solidFill>
                <a:latin typeface="Arial"/>
                <a:ea typeface="Arial"/>
                <a:cs typeface="Arial"/>
                <a:sym typeface="Arial"/>
              </a:rPr>
              <a:t> </a:t>
            </a:r>
            <a:endParaRPr/>
          </a:p>
        </p:txBody>
      </p:sp>
      <p:pic>
        <p:nvPicPr>
          <p:cNvPr id="847" name="Google Shape;847;p56"/>
          <p:cNvPicPr preferRelativeResize="0"/>
          <p:nvPr>
            <p:ph idx="2" type="body"/>
          </p:nvPr>
        </p:nvPicPr>
        <p:blipFill rotWithShape="1">
          <a:blip r:embed="rId7">
            <a:alphaModFix/>
          </a:blip>
          <a:srcRect b="0" l="0" r="0" t="0"/>
          <a:stretch/>
        </p:blipFill>
        <p:spPr>
          <a:xfrm>
            <a:off x="107950" y="4076700"/>
            <a:ext cx="4343400" cy="2060575"/>
          </a:xfrm>
          <a:prstGeom prst="rect">
            <a:avLst/>
          </a:prstGeom>
          <a:noFill/>
          <a:ln>
            <a:noFill/>
          </a:ln>
        </p:spPr>
      </p:pic>
      <p:sp>
        <p:nvSpPr>
          <p:cNvPr id="848" name="Google Shape;848;p56"/>
          <p:cNvSpPr txBox="1"/>
          <p:nvPr/>
        </p:nvSpPr>
        <p:spPr>
          <a:xfrm>
            <a:off x="898525" y="6294437"/>
            <a:ext cx="7351712" cy="3381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600"/>
              <a:buFont typeface="Arial"/>
              <a:buNone/>
            </a:pPr>
            <a:r>
              <a:rPr b="0" i="1" lang="en-US" sz="1600" u="none">
                <a:solidFill>
                  <a:srgbClr val="FFFFFF"/>
                </a:solidFill>
                <a:latin typeface="Arial"/>
                <a:ea typeface="Arial"/>
                <a:cs typeface="Arial"/>
                <a:sym typeface="Arial"/>
              </a:rPr>
              <a:t>Ghosh et al. (2013) J Eng Med, Proc Inst Mech Engrs Part H, </a:t>
            </a:r>
            <a:r>
              <a:rPr b="0" i="0" lang="en-US" sz="1600" u="none">
                <a:solidFill>
                  <a:srgbClr val="FFFFFF"/>
                </a:solidFill>
                <a:latin typeface="Arial"/>
                <a:ea typeface="Arial"/>
                <a:cs typeface="Arial"/>
                <a:sym typeface="Arial"/>
              </a:rPr>
              <a:t>227(5), 490-502.</a:t>
            </a:r>
            <a:endParaRPr/>
          </a:p>
        </p:txBody>
      </p:sp>
      <p:pic>
        <p:nvPicPr>
          <p:cNvPr id="849" name="Google Shape;849;p56"/>
          <p:cNvPicPr preferRelativeResize="0"/>
          <p:nvPr/>
        </p:nvPicPr>
        <p:blipFill rotWithShape="1">
          <a:blip r:embed="rId8">
            <a:alphaModFix/>
          </a:blip>
          <a:srcRect b="0" l="0" r="0" t="0"/>
          <a:stretch/>
        </p:blipFill>
        <p:spPr>
          <a:xfrm>
            <a:off x="5224462" y="4113212"/>
            <a:ext cx="1300162" cy="1397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3" name="Shape 853"/>
        <p:cNvGrpSpPr/>
        <p:nvPr/>
      </p:nvGrpSpPr>
      <p:grpSpPr>
        <a:xfrm>
          <a:off x="0" y="0"/>
          <a:ext cx="0" cy="0"/>
          <a:chOff x="0" y="0"/>
          <a:chExt cx="0" cy="0"/>
        </a:xfrm>
      </p:grpSpPr>
      <p:sp>
        <p:nvSpPr>
          <p:cNvPr id="854" name="Google Shape;854;p57"/>
          <p:cNvSpPr txBox="1"/>
          <p:nvPr/>
        </p:nvSpPr>
        <p:spPr>
          <a:xfrm>
            <a:off x="2879725" y="6345237"/>
            <a:ext cx="1198562"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pic>
        <p:nvPicPr>
          <p:cNvPr id="855" name="Google Shape;855;p57"/>
          <p:cNvPicPr preferRelativeResize="0"/>
          <p:nvPr>
            <p:ph idx="1" type="body"/>
          </p:nvPr>
        </p:nvPicPr>
        <p:blipFill rotWithShape="1">
          <a:blip r:embed="rId3">
            <a:alphaModFix/>
          </a:blip>
          <a:srcRect b="0" l="0" r="0" t="0"/>
          <a:stretch/>
        </p:blipFill>
        <p:spPr>
          <a:xfrm>
            <a:off x="215900" y="2168525"/>
            <a:ext cx="2555875" cy="2489200"/>
          </a:xfrm>
          <a:prstGeom prst="rect">
            <a:avLst/>
          </a:prstGeom>
          <a:noFill/>
          <a:ln>
            <a:noFill/>
          </a:ln>
        </p:spPr>
      </p:pic>
      <p:pic>
        <p:nvPicPr>
          <p:cNvPr descr="㤭矪Ꚉ矧(" id="856" name="Google Shape;856;p57"/>
          <p:cNvPicPr preferRelativeResize="0"/>
          <p:nvPr>
            <p:ph idx="2" type="body"/>
          </p:nvPr>
        </p:nvPicPr>
        <p:blipFill rotWithShape="1">
          <a:blip r:embed="rId4">
            <a:alphaModFix/>
          </a:blip>
          <a:srcRect b="0" l="0" r="0" t="0"/>
          <a:stretch/>
        </p:blipFill>
        <p:spPr>
          <a:xfrm>
            <a:off x="3419475" y="2168525"/>
            <a:ext cx="2520950" cy="2492375"/>
          </a:xfrm>
          <a:prstGeom prst="rect">
            <a:avLst/>
          </a:prstGeom>
          <a:noFill/>
          <a:ln>
            <a:noFill/>
          </a:ln>
        </p:spPr>
      </p:pic>
      <p:pic>
        <p:nvPicPr>
          <p:cNvPr id="857" name="Google Shape;857;p57"/>
          <p:cNvPicPr preferRelativeResize="0"/>
          <p:nvPr>
            <p:ph idx="3" type="body"/>
          </p:nvPr>
        </p:nvPicPr>
        <p:blipFill rotWithShape="1">
          <a:blip r:embed="rId5">
            <a:alphaModFix/>
          </a:blip>
          <a:srcRect b="0" l="0" r="0" t="0"/>
          <a:stretch/>
        </p:blipFill>
        <p:spPr>
          <a:xfrm>
            <a:off x="6423025" y="2185987"/>
            <a:ext cx="2362200" cy="2486025"/>
          </a:xfrm>
          <a:prstGeom prst="rect">
            <a:avLst/>
          </a:prstGeom>
          <a:noFill/>
          <a:ln>
            <a:noFill/>
          </a:ln>
        </p:spPr>
      </p:pic>
      <p:sp>
        <p:nvSpPr>
          <p:cNvPr id="858" name="Google Shape;858;p57"/>
          <p:cNvSpPr txBox="1"/>
          <p:nvPr/>
        </p:nvSpPr>
        <p:spPr>
          <a:xfrm>
            <a:off x="1584325" y="333375"/>
            <a:ext cx="5868987" cy="4619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66"/>
              </a:buClr>
              <a:buSzPts val="2400"/>
              <a:buFont typeface="Arial"/>
              <a:buNone/>
            </a:pPr>
            <a:r>
              <a:rPr b="1" i="0" lang="en-US" sz="2400" u="none">
                <a:solidFill>
                  <a:srgbClr val="FFCC66"/>
                </a:solidFill>
                <a:latin typeface="Arial"/>
                <a:ea typeface="Arial"/>
                <a:cs typeface="Arial"/>
                <a:sym typeface="Arial"/>
              </a:rPr>
              <a:t>Composite Acetabular Components</a:t>
            </a:r>
            <a:endParaRPr/>
          </a:p>
        </p:txBody>
      </p:sp>
      <p:sp>
        <p:nvSpPr>
          <p:cNvPr id="859" name="Google Shape;859;p57"/>
          <p:cNvSpPr txBox="1"/>
          <p:nvPr/>
        </p:nvSpPr>
        <p:spPr>
          <a:xfrm>
            <a:off x="3600450" y="1800225"/>
            <a:ext cx="2159000" cy="368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rPr b="0" i="0" lang="en-US" sz="1800" u="none">
                <a:solidFill>
                  <a:schemeClr val="lt1"/>
                </a:solidFill>
                <a:latin typeface="Arial"/>
                <a:ea typeface="Arial"/>
                <a:cs typeface="Arial"/>
                <a:sym typeface="Arial"/>
              </a:rPr>
              <a:t>Prosthesis 2</a:t>
            </a:r>
            <a:r>
              <a:rPr b="0" i="0" lang="en-US" sz="1800" u="none">
                <a:solidFill>
                  <a:srgbClr val="FFFF00"/>
                </a:solidFill>
                <a:latin typeface="Arial"/>
                <a:ea typeface="Arial"/>
                <a:cs typeface="Arial"/>
                <a:sym typeface="Arial"/>
              </a:rPr>
              <a:t>  </a:t>
            </a:r>
            <a:endParaRPr/>
          </a:p>
        </p:txBody>
      </p:sp>
      <p:sp>
        <p:nvSpPr>
          <p:cNvPr id="860" name="Google Shape;860;p57"/>
          <p:cNvSpPr txBox="1"/>
          <p:nvPr/>
        </p:nvSpPr>
        <p:spPr>
          <a:xfrm>
            <a:off x="395287" y="1800225"/>
            <a:ext cx="2159000" cy="368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rPr b="0" i="0" lang="en-US" sz="1800" u="none">
                <a:solidFill>
                  <a:schemeClr val="lt1"/>
                </a:solidFill>
                <a:latin typeface="Arial"/>
                <a:ea typeface="Arial"/>
                <a:cs typeface="Arial"/>
                <a:sym typeface="Arial"/>
              </a:rPr>
              <a:t>Prosthesis 1</a:t>
            </a:r>
            <a:endParaRPr/>
          </a:p>
        </p:txBody>
      </p:sp>
      <p:sp>
        <p:nvSpPr>
          <p:cNvPr id="861" name="Google Shape;861;p57"/>
          <p:cNvSpPr txBox="1"/>
          <p:nvPr/>
        </p:nvSpPr>
        <p:spPr>
          <a:xfrm>
            <a:off x="88900" y="4689475"/>
            <a:ext cx="2970212" cy="8302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99"/>
              </a:buClr>
              <a:buSzPts val="1600"/>
              <a:buFont typeface="Arial"/>
              <a:buNone/>
            </a:pPr>
            <a:r>
              <a:rPr b="0" i="0" lang="en-US" sz="1600" u="none">
                <a:solidFill>
                  <a:srgbClr val="FFFF99"/>
                </a:solidFill>
                <a:latin typeface="Arial"/>
                <a:ea typeface="Arial"/>
                <a:cs typeface="Arial"/>
                <a:sym typeface="Arial"/>
              </a:rPr>
              <a:t>3mm thick UHMWPE bearing, interlocked with 1.5 mm thick CFR-PBT (Cambridge Cup)</a:t>
            </a:r>
            <a:endParaRPr/>
          </a:p>
        </p:txBody>
      </p:sp>
      <p:sp>
        <p:nvSpPr>
          <p:cNvPr id="862" name="Google Shape;862;p57"/>
          <p:cNvSpPr txBox="1"/>
          <p:nvPr/>
        </p:nvSpPr>
        <p:spPr>
          <a:xfrm>
            <a:off x="3348037" y="4689475"/>
            <a:ext cx="2592387" cy="584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99"/>
              </a:buClr>
              <a:buSzPts val="1600"/>
              <a:buFont typeface="Arial"/>
              <a:buNone/>
            </a:pPr>
            <a:r>
              <a:rPr b="0" i="0" lang="en-US" sz="1600" u="none">
                <a:solidFill>
                  <a:srgbClr val="FFFF99"/>
                </a:solidFill>
                <a:latin typeface="Arial"/>
                <a:ea typeface="Arial"/>
                <a:cs typeface="Arial"/>
                <a:sym typeface="Arial"/>
              </a:rPr>
              <a:t>3mm thick CFR-PEEK (Mitch PCR Cup)</a:t>
            </a:r>
            <a:endParaRPr/>
          </a:p>
        </p:txBody>
      </p:sp>
      <p:sp>
        <p:nvSpPr>
          <p:cNvPr id="863" name="Google Shape;863;p57"/>
          <p:cNvSpPr txBox="1"/>
          <p:nvPr/>
        </p:nvSpPr>
        <p:spPr>
          <a:xfrm>
            <a:off x="6192837" y="4689475"/>
            <a:ext cx="2519362" cy="584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99"/>
              </a:buClr>
              <a:buSzPts val="1600"/>
              <a:buFont typeface="Arial"/>
              <a:buNone/>
            </a:pPr>
            <a:r>
              <a:rPr b="0" i="0" lang="en-US" sz="1600" u="none">
                <a:solidFill>
                  <a:srgbClr val="FFFF99"/>
                </a:solidFill>
                <a:latin typeface="Arial"/>
                <a:ea typeface="Arial"/>
                <a:cs typeface="Arial"/>
                <a:sym typeface="Arial"/>
              </a:rPr>
              <a:t>3mm thick CFR-PEEK (Hemispherical Cup)</a:t>
            </a:r>
            <a:endParaRPr/>
          </a:p>
        </p:txBody>
      </p:sp>
      <p:sp>
        <p:nvSpPr>
          <p:cNvPr id="864" name="Google Shape;864;p57"/>
          <p:cNvSpPr txBox="1"/>
          <p:nvPr/>
        </p:nvSpPr>
        <p:spPr>
          <a:xfrm>
            <a:off x="6518275" y="1808162"/>
            <a:ext cx="2517775" cy="36988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Arial"/>
              <a:buNone/>
            </a:pPr>
            <a:r>
              <a:rPr b="0" i="0" lang="en-US" sz="1600" u="none">
                <a:solidFill>
                  <a:schemeClr val="lt1"/>
                </a:solidFill>
                <a:latin typeface="Arial"/>
                <a:ea typeface="Arial"/>
                <a:cs typeface="Arial"/>
                <a:sym typeface="Arial"/>
              </a:rPr>
              <a:t>Prosthesis 3</a:t>
            </a:r>
            <a:r>
              <a:rPr b="0" i="0" lang="en-US" sz="1800" u="none">
                <a:solidFill>
                  <a:srgbClr val="FFFF00"/>
                </a:solidFill>
                <a:latin typeface="Arial"/>
                <a:ea typeface="Arial"/>
                <a:cs typeface="Arial"/>
                <a:sym typeface="Arial"/>
              </a:rPr>
              <a:t>  </a:t>
            </a:r>
            <a:endParaRPr/>
          </a:p>
        </p:txBody>
      </p:sp>
      <p:sp>
        <p:nvSpPr>
          <p:cNvPr id="865" name="Google Shape;865;p57"/>
          <p:cNvSpPr txBox="1"/>
          <p:nvPr/>
        </p:nvSpPr>
        <p:spPr>
          <a:xfrm>
            <a:off x="6119812" y="5572125"/>
            <a:ext cx="2592387" cy="338137"/>
          </a:xfrm>
          <a:prstGeom prst="rect">
            <a:avLst/>
          </a:prstGeom>
          <a:noFill/>
          <a:ln cap="flat" cmpd="sng" w="9525">
            <a:solidFill>
              <a:srgbClr val="FFFF99"/>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Arial Narrow"/>
              <a:buNone/>
            </a:pPr>
            <a:r>
              <a:rPr b="1" i="0" lang="en-US" sz="1600" u="none">
                <a:solidFill>
                  <a:schemeClr val="lt1"/>
                </a:solidFill>
                <a:latin typeface="Arial Narrow"/>
                <a:ea typeface="Arial Narrow"/>
                <a:cs typeface="Arial Narrow"/>
                <a:sym typeface="Arial Narrow"/>
              </a:rPr>
              <a:t>E</a:t>
            </a:r>
            <a:r>
              <a:rPr b="1" baseline="-25000" i="0" lang="en-US" sz="1600" u="none">
                <a:solidFill>
                  <a:schemeClr val="lt1"/>
                </a:solidFill>
                <a:latin typeface="Arial Narrow"/>
                <a:ea typeface="Arial Narrow"/>
                <a:cs typeface="Arial Narrow"/>
                <a:sym typeface="Arial Narrow"/>
              </a:rPr>
              <a:t>CFR-PEEK</a:t>
            </a:r>
            <a:r>
              <a:rPr b="1" i="0" lang="en-US" sz="1600" u="none">
                <a:solidFill>
                  <a:schemeClr val="lt1"/>
                </a:solidFill>
                <a:latin typeface="Arial Narrow"/>
                <a:ea typeface="Arial Narrow"/>
                <a:cs typeface="Arial Narrow"/>
                <a:sym typeface="Arial Narrow"/>
              </a:rPr>
              <a:t> = 13 GPa, ν = 0.4</a:t>
            </a:r>
            <a:endParaRPr/>
          </a:p>
        </p:txBody>
      </p:sp>
      <p:sp>
        <p:nvSpPr>
          <p:cNvPr id="866" name="Google Shape;866;p57"/>
          <p:cNvSpPr txBox="1"/>
          <p:nvPr/>
        </p:nvSpPr>
        <p:spPr>
          <a:xfrm>
            <a:off x="417512" y="5553075"/>
            <a:ext cx="5341937" cy="369887"/>
          </a:xfrm>
          <a:prstGeom prst="rect">
            <a:avLst/>
          </a:prstGeom>
          <a:noFill/>
          <a:ln cap="flat" cmpd="sng" w="9525">
            <a:solidFill>
              <a:srgbClr val="FFFF99"/>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Narrow"/>
              <a:buNone/>
            </a:pPr>
            <a:r>
              <a:rPr b="0" i="0" lang="en-US" sz="1800" u="none">
                <a:solidFill>
                  <a:schemeClr val="lt1"/>
                </a:solidFill>
                <a:latin typeface="Arial Narrow"/>
                <a:ea typeface="Arial Narrow"/>
                <a:cs typeface="Arial Narrow"/>
                <a:sym typeface="Arial Narrow"/>
              </a:rPr>
              <a:t>E</a:t>
            </a:r>
            <a:r>
              <a:rPr b="0" baseline="-25000" i="0" lang="en-US" sz="1800" u="none">
                <a:solidFill>
                  <a:schemeClr val="lt1"/>
                </a:solidFill>
                <a:latin typeface="Arial Narrow"/>
                <a:ea typeface="Arial Narrow"/>
                <a:cs typeface="Arial Narrow"/>
                <a:sym typeface="Arial Narrow"/>
              </a:rPr>
              <a:t>CFR-PBT</a:t>
            </a:r>
            <a:r>
              <a:rPr b="0" i="0" lang="en-US" sz="1800" u="none">
                <a:solidFill>
                  <a:schemeClr val="lt1"/>
                </a:solidFill>
                <a:latin typeface="Arial Narrow"/>
                <a:ea typeface="Arial Narrow"/>
                <a:cs typeface="Arial Narrow"/>
                <a:sym typeface="Arial Narrow"/>
              </a:rPr>
              <a:t> = 16.6 GPa, ν = 0.4; E</a:t>
            </a:r>
            <a:r>
              <a:rPr b="0" baseline="-25000" i="0" lang="en-US" sz="1800" u="none">
                <a:solidFill>
                  <a:schemeClr val="lt1"/>
                </a:solidFill>
                <a:latin typeface="Arial Narrow"/>
                <a:ea typeface="Arial Narrow"/>
                <a:cs typeface="Arial Narrow"/>
                <a:sym typeface="Arial Narrow"/>
              </a:rPr>
              <a:t>UHMWPE</a:t>
            </a:r>
            <a:r>
              <a:rPr b="0" i="0" lang="en-US" sz="1800" u="none">
                <a:solidFill>
                  <a:schemeClr val="lt1"/>
                </a:solidFill>
                <a:latin typeface="Arial Narrow"/>
                <a:ea typeface="Arial Narrow"/>
                <a:cs typeface="Arial Narrow"/>
                <a:sym typeface="Arial Narrow"/>
              </a:rPr>
              <a:t> = 1.174 GPa, ν = 0.45</a:t>
            </a:r>
            <a:r>
              <a:rPr b="0" i="0" lang="en-US" sz="1800" u="none">
                <a:solidFill>
                  <a:srgbClr val="FFFF00"/>
                </a:solidFill>
                <a:latin typeface="Arial Narrow"/>
                <a:ea typeface="Arial Narrow"/>
                <a:cs typeface="Arial Narrow"/>
                <a:sym typeface="Arial Narrow"/>
              </a:rPr>
              <a:t> </a:t>
            </a:r>
            <a:endParaRPr/>
          </a:p>
        </p:txBody>
      </p:sp>
      <p:pic>
        <p:nvPicPr>
          <p:cNvPr id="867" name="Google Shape;867;p57"/>
          <p:cNvPicPr preferRelativeResize="0"/>
          <p:nvPr/>
        </p:nvPicPr>
        <p:blipFill rotWithShape="1">
          <a:blip r:embed="rId6">
            <a:alphaModFix/>
          </a:blip>
          <a:srcRect b="0" l="50788" r="151" t="0"/>
          <a:stretch/>
        </p:blipFill>
        <p:spPr>
          <a:xfrm>
            <a:off x="7567612" y="176212"/>
            <a:ext cx="1325562" cy="1631950"/>
          </a:xfrm>
          <a:prstGeom prst="rect">
            <a:avLst/>
          </a:prstGeom>
          <a:noFill/>
          <a:ln>
            <a:noFill/>
          </a:ln>
        </p:spPr>
      </p:pic>
      <p:sp>
        <p:nvSpPr>
          <p:cNvPr id="868" name="Google Shape;868;p57"/>
          <p:cNvSpPr txBox="1"/>
          <p:nvPr/>
        </p:nvSpPr>
        <p:spPr>
          <a:xfrm>
            <a:off x="576262" y="6273800"/>
            <a:ext cx="7920037" cy="3381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600"/>
              <a:buFont typeface="Arial"/>
              <a:buNone/>
            </a:pPr>
            <a:r>
              <a:rPr b="0" i="1" lang="en-US" sz="1600" u="none">
                <a:solidFill>
                  <a:srgbClr val="FFFFFF"/>
                </a:solidFill>
                <a:latin typeface="Arial"/>
                <a:ea typeface="Arial"/>
                <a:cs typeface="Arial"/>
                <a:sym typeface="Arial"/>
              </a:rPr>
              <a:t>Ghosh and Gupta (2014), J Mechanical Behavior Biomedical Materials, </a:t>
            </a:r>
            <a:r>
              <a:rPr b="0" i="0" lang="en-US" sz="1600" u="none">
                <a:solidFill>
                  <a:srgbClr val="FFFFFF"/>
                </a:solidFill>
                <a:latin typeface="Arial"/>
                <a:ea typeface="Arial"/>
                <a:cs typeface="Arial"/>
                <a:sym typeface="Arial"/>
              </a:rPr>
              <a:t>32, 257-269.</a:t>
            </a:r>
            <a:endParaRPr/>
          </a:p>
        </p:txBody>
      </p:sp>
      <p:pic>
        <p:nvPicPr>
          <p:cNvPr id="869" name="Google Shape;869;p57"/>
          <p:cNvPicPr preferRelativeResize="0"/>
          <p:nvPr/>
        </p:nvPicPr>
        <p:blipFill rotWithShape="1">
          <a:blip r:embed="rId6">
            <a:alphaModFix/>
          </a:blip>
          <a:srcRect b="0" l="27" r="50909" t="0"/>
          <a:stretch/>
        </p:blipFill>
        <p:spPr>
          <a:xfrm>
            <a:off x="250825" y="174625"/>
            <a:ext cx="1325562" cy="1633537"/>
          </a:xfrm>
          <a:prstGeom prst="rect">
            <a:avLst/>
          </a:prstGeom>
          <a:noFill/>
          <a:ln>
            <a:noFill/>
          </a:ln>
        </p:spPr>
      </p:pic>
      <p:sp>
        <p:nvSpPr>
          <p:cNvPr id="870" name="Google Shape;870;p57"/>
          <p:cNvSpPr txBox="1"/>
          <p:nvPr/>
        </p:nvSpPr>
        <p:spPr>
          <a:xfrm>
            <a:off x="1692275" y="1042987"/>
            <a:ext cx="5795962" cy="3698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800"/>
              <a:buFont typeface="Arial"/>
              <a:buNone/>
            </a:pPr>
            <a:r>
              <a:rPr b="0" i="0" lang="en-US" sz="1800" u="none">
                <a:solidFill>
                  <a:srgbClr val="FFFF00"/>
                </a:solidFill>
                <a:latin typeface="Arial"/>
                <a:ea typeface="Arial"/>
                <a:cs typeface="Arial"/>
                <a:sym typeface="Arial"/>
              </a:rPr>
              <a:t>Investigations on variation in: (1) Design, (2) Thickness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4" name="Shape 874"/>
        <p:cNvGrpSpPr/>
        <p:nvPr/>
      </p:nvGrpSpPr>
      <p:grpSpPr>
        <a:xfrm>
          <a:off x="0" y="0"/>
          <a:ext cx="0" cy="0"/>
          <a:chOff x="0" y="0"/>
          <a:chExt cx="0" cy="0"/>
        </a:xfrm>
      </p:grpSpPr>
      <p:sp>
        <p:nvSpPr>
          <p:cNvPr id="875" name="Google Shape;875;p58"/>
          <p:cNvSpPr txBox="1"/>
          <p:nvPr/>
        </p:nvSpPr>
        <p:spPr>
          <a:xfrm>
            <a:off x="2879725" y="6345237"/>
            <a:ext cx="1198562"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pic>
        <p:nvPicPr>
          <p:cNvPr descr="Legend_density" id="876" name="Google Shape;876;p58"/>
          <p:cNvPicPr preferRelativeResize="0"/>
          <p:nvPr/>
        </p:nvPicPr>
        <p:blipFill rotWithShape="1">
          <a:blip r:embed="rId3">
            <a:alphaModFix/>
          </a:blip>
          <a:srcRect b="0" l="0" r="0" t="0"/>
          <a:stretch/>
        </p:blipFill>
        <p:spPr>
          <a:xfrm>
            <a:off x="7764462" y="1268412"/>
            <a:ext cx="1200150" cy="1944687"/>
          </a:xfrm>
          <a:prstGeom prst="rect">
            <a:avLst/>
          </a:prstGeom>
          <a:noFill/>
          <a:ln>
            <a:noFill/>
          </a:ln>
        </p:spPr>
      </p:pic>
      <p:sp>
        <p:nvSpPr>
          <p:cNvPr id="877" name="Google Shape;877;p58"/>
          <p:cNvSpPr txBox="1"/>
          <p:nvPr/>
        </p:nvSpPr>
        <p:spPr>
          <a:xfrm>
            <a:off x="919162" y="6381750"/>
            <a:ext cx="2716212" cy="3667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99"/>
              </a:buClr>
              <a:buSzPts val="1800"/>
              <a:buFont typeface="Arial"/>
              <a:buNone/>
            </a:pPr>
            <a:r>
              <a:rPr b="0" i="0" lang="en-US" sz="1800" u="none">
                <a:solidFill>
                  <a:srgbClr val="FFFF99"/>
                </a:solidFill>
                <a:latin typeface="Arial"/>
                <a:ea typeface="Arial"/>
                <a:cs typeface="Arial"/>
                <a:sym typeface="Arial"/>
              </a:rPr>
              <a:t>Prosthesis 2</a:t>
            </a:r>
            <a:endParaRPr/>
          </a:p>
        </p:txBody>
      </p:sp>
      <p:sp>
        <p:nvSpPr>
          <p:cNvPr id="878" name="Google Shape;878;p58"/>
          <p:cNvSpPr txBox="1"/>
          <p:nvPr/>
        </p:nvSpPr>
        <p:spPr>
          <a:xfrm>
            <a:off x="827087" y="3392487"/>
            <a:ext cx="2844800" cy="3667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99"/>
              </a:buClr>
              <a:buSzPts val="1800"/>
              <a:buFont typeface="Arial"/>
              <a:buNone/>
            </a:pPr>
            <a:r>
              <a:rPr b="0" i="0" lang="en-US" sz="1800" u="none">
                <a:solidFill>
                  <a:srgbClr val="FFFF99"/>
                </a:solidFill>
                <a:latin typeface="Arial"/>
                <a:ea typeface="Arial"/>
                <a:cs typeface="Arial"/>
                <a:sym typeface="Arial"/>
              </a:rPr>
              <a:t>Immediate post-operative</a:t>
            </a:r>
            <a:endParaRPr/>
          </a:p>
        </p:txBody>
      </p:sp>
      <p:sp>
        <p:nvSpPr>
          <p:cNvPr id="879" name="Google Shape;879;p58"/>
          <p:cNvSpPr txBox="1"/>
          <p:nvPr/>
        </p:nvSpPr>
        <p:spPr>
          <a:xfrm>
            <a:off x="647700" y="115887"/>
            <a:ext cx="7848600" cy="8223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66"/>
              </a:buClr>
              <a:buSzPts val="2400"/>
              <a:buFont typeface="Arial"/>
              <a:buNone/>
            </a:pPr>
            <a:r>
              <a:rPr b="1" i="0" lang="en-US" sz="2400" u="none">
                <a:solidFill>
                  <a:srgbClr val="FFCC66"/>
                </a:solidFill>
                <a:latin typeface="Arial"/>
                <a:ea typeface="Arial"/>
                <a:cs typeface="Arial"/>
                <a:sym typeface="Arial"/>
              </a:rPr>
              <a:t>Changes in bone density distributions around composite acetabular implants</a:t>
            </a:r>
            <a:endParaRPr/>
          </a:p>
        </p:txBody>
      </p:sp>
      <p:grpSp>
        <p:nvGrpSpPr>
          <p:cNvPr id="880" name="Google Shape;880;p58"/>
          <p:cNvGrpSpPr/>
          <p:nvPr/>
        </p:nvGrpSpPr>
        <p:grpSpPr>
          <a:xfrm>
            <a:off x="646112" y="908050"/>
            <a:ext cx="2952750" cy="2481262"/>
            <a:chOff x="113" y="1661"/>
            <a:chExt cx="1860" cy="1563"/>
          </a:xfrm>
        </p:grpSpPr>
        <p:pic>
          <p:nvPicPr>
            <p:cNvPr descr="density_cancellous" id="881" name="Google Shape;881;p58"/>
            <p:cNvPicPr preferRelativeResize="0"/>
            <p:nvPr/>
          </p:nvPicPr>
          <p:blipFill rotWithShape="1">
            <a:blip r:embed="rId4">
              <a:alphaModFix/>
            </a:blip>
            <a:srcRect b="0" l="0" r="0" t="0"/>
            <a:stretch/>
          </p:blipFill>
          <p:spPr>
            <a:xfrm>
              <a:off x="113" y="1661"/>
              <a:ext cx="1860" cy="1563"/>
            </a:xfrm>
            <a:prstGeom prst="rect">
              <a:avLst/>
            </a:prstGeom>
            <a:noFill/>
            <a:ln>
              <a:noFill/>
            </a:ln>
          </p:spPr>
        </p:pic>
        <p:cxnSp>
          <p:nvCxnSpPr>
            <p:cNvPr id="882" name="Google Shape;882;p58"/>
            <p:cNvCxnSpPr/>
            <p:nvPr/>
          </p:nvCxnSpPr>
          <p:spPr>
            <a:xfrm>
              <a:off x="614" y="2487"/>
              <a:ext cx="1112" cy="0"/>
            </a:xfrm>
            <a:prstGeom prst="straightConnector1">
              <a:avLst/>
            </a:prstGeom>
            <a:noFill/>
            <a:ln cap="flat" cmpd="sng" w="19050">
              <a:solidFill>
                <a:schemeClr val="dk1"/>
              </a:solidFill>
              <a:prstDash val="solid"/>
              <a:miter lim="800000"/>
              <a:headEnd len="med" w="med" type="none"/>
              <a:tailEnd len="med" w="med" type="none"/>
            </a:ln>
          </p:spPr>
        </p:cxnSp>
        <p:cxnSp>
          <p:nvCxnSpPr>
            <p:cNvPr id="883" name="Google Shape;883;p58"/>
            <p:cNvCxnSpPr/>
            <p:nvPr/>
          </p:nvCxnSpPr>
          <p:spPr>
            <a:xfrm rot="10800000">
              <a:off x="1183" y="1971"/>
              <a:ext cx="0" cy="1067"/>
            </a:xfrm>
            <a:prstGeom prst="straightConnector1">
              <a:avLst/>
            </a:prstGeom>
            <a:noFill/>
            <a:ln cap="flat" cmpd="sng" w="19050">
              <a:solidFill>
                <a:schemeClr val="dk1"/>
              </a:solidFill>
              <a:prstDash val="solid"/>
              <a:miter lim="800000"/>
              <a:headEnd len="med" w="med" type="none"/>
              <a:tailEnd len="med" w="med" type="none"/>
            </a:ln>
          </p:spPr>
        </p:cxnSp>
        <p:sp>
          <p:nvSpPr>
            <p:cNvPr id="884" name="Google Shape;884;p58"/>
            <p:cNvSpPr txBox="1"/>
            <p:nvPr/>
          </p:nvSpPr>
          <p:spPr>
            <a:xfrm>
              <a:off x="928" y="2239"/>
              <a:ext cx="178" cy="17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a:t>
              </a:r>
              <a:endParaRPr/>
            </a:p>
          </p:txBody>
        </p:sp>
        <p:sp>
          <p:nvSpPr>
            <p:cNvPr id="885" name="Google Shape;885;p58"/>
            <p:cNvSpPr txBox="1"/>
            <p:nvPr/>
          </p:nvSpPr>
          <p:spPr>
            <a:xfrm>
              <a:off x="1247" y="2239"/>
              <a:ext cx="178" cy="17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2</a:t>
              </a:r>
              <a:endParaRPr/>
            </a:p>
          </p:txBody>
        </p:sp>
        <p:sp>
          <p:nvSpPr>
            <p:cNvPr id="886" name="Google Shape;886;p58"/>
            <p:cNvSpPr txBox="1"/>
            <p:nvPr/>
          </p:nvSpPr>
          <p:spPr>
            <a:xfrm>
              <a:off x="1245" y="2550"/>
              <a:ext cx="178" cy="17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4</a:t>
              </a:r>
              <a:endParaRPr/>
            </a:p>
          </p:txBody>
        </p:sp>
        <p:sp>
          <p:nvSpPr>
            <p:cNvPr id="887" name="Google Shape;887;p58"/>
            <p:cNvSpPr txBox="1"/>
            <p:nvPr/>
          </p:nvSpPr>
          <p:spPr>
            <a:xfrm>
              <a:off x="932" y="2555"/>
              <a:ext cx="178" cy="17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endParaRPr/>
            </a:p>
          </p:txBody>
        </p:sp>
      </p:grpSp>
      <p:grpSp>
        <p:nvGrpSpPr>
          <p:cNvPr id="888" name="Google Shape;888;p58"/>
          <p:cNvGrpSpPr/>
          <p:nvPr/>
        </p:nvGrpSpPr>
        <p:grpSpPr>
          <a:xfrm>
            <a:off x="4446587" y="908050"/>
            <a:ext cx="2970212" cy="2478087"/>
            <a:chOff x="2222" y="550"/>
            <a:chExt cx="1871" cy="1561"/>
          </a:xfrm>
        </p:grpSpPr>
        <p:pic>
          <p:nvPicPr>
            <p:cNvPr descr="density_cancellous" id="889" name="Google Shape;889;p58"/>
            <p:cNvPicPr preferRelativeResize="0"/>
            <p:nvPr/>
          </p:nvPicPr>
          <p:blipFill rotWithShape="1">
            <a:blip r:embed="rId5">
              <a:alphaModFix/>
            </a:blip>
            <a:srcRect b="0" l="0" r="0" t="0"/>
            <a:stretch/>
          </p:blipFill>
          <p:spPr>
            <a:xfrm>
              <a:off x="2222" y="550"/>
              <a:ext cx="1871" cy="1561"/>
            </a:xfrm>
            <a:prstGeom prst="rect">
              <a:avLst/>
            </a:prstGeom>
            <a:noFill/>
            <a:ln>
              <a:noFill/>
            </a:ln>
          </p:spPr>
        </p:pic>
        <p:cxnSp>
          <p:nvCxnSpPr>
            <p:cNvPr id="890" name="Google Shape;890;p58"/>
            <p:cNvCxnSpPr/>
            <p:nvPr/>
          </p:nvCxnSpPr>
          <p:spPr>
            <a:xfrm>
              <a:off x="2739" y="1376"/>
              <a:ext cx="1115" cy="0"/>
            </a:xfrm>
            <a:prstGeom prst="straightConnector1">
              <a:avLst/>
            </a:prstGeom>
            <a:noFill/>
            <a:ln cap="flat" cmpd="sng" w="19050">
              <a:solidFill>
                <a:schemeClr val="dk1"/>
              </a:solidFill>
              <a:prstDash val="solid"/>
              <a:miter lim="800000"/>
              <a:headEnd len="med" w="med" type="none"/>
              <a:tailEnd len="med" w="med" type="none"/>
            </a:ln>
          </p:spPr>
        </p:cxnSp>
        <p:cxnSp>
          <p:nvCxnSpPr>
            <p:cNvPr id="891" name="Google Shape;891;p58"/>
            <p:cNvCxnSpPr/>
            <p:nvPr/>
          </p:nvCxnSpPr>
          <p:spPr>
            <a:xfrm rot="10800000">
              <a:off x="3310" y="861"/>
              <a:ext cx="0" cy="1065"/>
            </a:xfrm>
            <a:prstGeom prst="straightConnector1">
              <a:avLst/>
            </a:prstGeom>
            <a:noFill/>
            <a:ln cap="flat" cmpd="sng" w="19050">
              <a:solidFill>
                <a:schemeClr val="dk1"/>
              </a:solidFill>
              <a:prstDash val="solid"/>
              <a:miter lim="800000"/>
              <a:headEnd len="med" w="med" type="none"/>
              <a:tailEnd len="med" w="med" type="none"/>
            </a:ln>
          </p:spPr>
        </p:cxnSp>
        <p:sp>
          <p:nvSpPr>
            <p:cNvPr id="892" name="Google Shape;892;p58"/>
            <p:cNvSpPr txBox="1"/>
            <p:nvPr/>
          </p:nvSpPr>
          <p:spPr>
            <a:xfrm>
              <a:off x="3054" y="1128"/>
              <a:ext cx="179" cy="17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rPr b="1" i="0" lang="en-US" sz="1200" u="none">
                  <a:solidFill>
                    <a:schemeClr val="lt1"/>
                  </a:solidFill>
                  <a:latin typeface="Arial"/>
                  <a:ea typeface="Arial"/>
                  <a:cs typeface="Arial"/>
                  <a:sym typeface="Arial"/>
                </a:rPr>
                <a:t>1</a:t>
              </a:r>
              <a:endParaRPr/>
            </a:p>
          </p:txBody>
        </p:sp>
        <p:sp>
          <p:nvSpPr>
            <p:cNvPr id="893" name="Google Shape;893;p58"/>
            <p:cNvSpPr txBox="1"/>
            <p:nvPr/>
          </p:nvSpPr>
          <p:spPr>
            <a:xfrm>
              <a:off x="3374" y="1128"/>
              <a:ext cx="178" cy="17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rPr b="1" i="0" lang="en-US" sz="1200" u="none">
                  <a:solidFill>
                    <a:schemeClr val="lt1"/>
                  </a:solidFill>
                  <a:latin typeface="Arial"/>
                  <a:ea typeface="Arial"/>
                  <a:cs typeface="Arial"/>
                  <a:sym typeface="Arial"/>
                </a:rPr>
                <a:t>2</a:t>
              </a:r>
              <a:endParaRPr/>
            </a:p>
          </p:txBody>
        </p:sp>
        <p:sp>
          <p:nvSpPr>
            <p:cNvPr id="894" name="Google Shape;894;p58"/>
            <p:cNvSpPr txBox="1"/>
            <p:nvPr/>
          </p:nvSpPr>
          <p:spPr>
            <a:xfrm>
              <a:off x="3371" y="1439"/>
              <a:ext cx="179" cy="17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4</a:t>
              </a:r>
              <a:endParaRPr/>
            </a:p>
          </p:txBody>
        </p:sp>
        <p:sp>
          <p:nvSpPr>
            <p:cNvPr id="895" name="Google Shape;895;p58"/>
            <p:cNvSpPr txBox="1"/>
            <p:nvPr/>
          </p:nvSpPr>
          <p:spPr>
            <a:xfrm>
              <a:off x="3057" y="1444"/>
              <a:ext cx="179" cy="17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endParaRPr/>
            </a:p>
          </p:txBody>
        </p:sp>
      </p:grpSp>
      <p:sp>
        <p:nvSpPr>
          <p:cNvPr id="896" name="Google Shape;896;p58"/>
          <p:cNvSpPr txBox="1"/>
          <p:nvPr/>
        </p:nvSpPr>
        <p:spPr>
          <a:xfrm>
            <a:off x="7380287" y="3357562"/>
            <a:ext cx="1871662" cy="3365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Arial"/>
              <a:buNone/>
            </a:pPr>
            <a:r>
              <a:rPr b="1" i="0" lang="en-US" sz="1600" u="none">
                <a:solidFill>
                  <a:schemeClr val="lt1"/>
                </a:solidFill>
                <a:latin typeface="Arial"/>
                <a:ea typeface="Arial"/>
                <a:cs typeface="Arial"/>
                <a:sym typeface="Arial"/>
              </a:rPr>
              <a:t>Density (g cm</a:t>
            </a:r>
            <a:r>
              <a:rPr b="1" baseline="30000" i="0" lang="en-US" sz="1600" u="none">
                <a:solidFill>
                  <a:schemeClr val="lt1"/>
                </a:solidFill>
                <a:latin typeface="Arial"/>
                <a:ea typeface="Arial"/>
                <a:cs typeface="Arial"/>
                <a:sym typeface="Arial"/>
              </a:rPr>
              <a:t>-3</a:t>
            </a:r>
            <a:r>
              <a:rPr b="1" i="0" lang="en-US" sz="1600" u="none">
                <a:solidFill>
                  <a:schemeClr val="lt1"/>
                </a:solidFill>
                <a:latin typeface="Arial"/>
                <a:ea typeface="Arial"/>
                <a:cs typeface="Arial"/>
                <a:sym typeface="Arial"/>
              </a:rPr>
              <a:t>)</a:t>
            </a:r>
            <a:endParaRPr/>
          </a:p>
        </p:txBody>
      </p:sp>
      <p:grpSp>
        <p:nvGrpSpPr>
          <p:cNvPr id="897" name="Google Shape;897;p58"/>
          <p:cNvGrpSpPr/>
          <p:nvPr/>
        </p:nvGrpSpPr>
        <p:grpSpPr>
          <a:xfrm>
            <a:off x="755650" y="3897312"/>
            <a:ext cx="3051175" cy="2476500"/>
            <a:chOff x="181" y="2455"/>
            <a:chExt cx="1934" cy="1570"/>
          </a:xfrm>
        </p:grpSpPr>
        <p:pic>
          <p:nvPicPr>
            <p:cNvPr descr="density_cancellous" id="898" name="Google Shape;898;p58"/>
            <p:cNvPicPr preferRelativeResize="0"/>
            <p:nvPr/>
          </p:nvPicPr>
          <p:blipFill rotWithShape="1">
            <a:blip r:embed="rId6">
              <a:alphaModFix/>
            </a:blip>
            <a:srcRect b="0" l="0" r="0" t="0"/>
            <a:stretch/>
          </p:blipFill>
          <p:spPr>
            <a:xfrm>
              <a:off x="181" y="2455"/>
              <a:ext cx="1934" cy="1570"/>
            </a:xfrm>
            <a:prstGeom prst="rect">
              <a:avLst/>
            </a:prstGeom>
            <a:noFill/>
            <a:ln>
              <a:noFill/>
            </a:ln>
          </p:spPr>
        </p:pic>
        <p:cxnSp>
          <p:nvCxnSpPr>
            <p:cNvPr id="899" name="Google Shape;899;p58"/>
            <p:cNvCxnSpPr/>
            <p:nvPr/>
          </p:nvCxnSpPr>
          <p:spPr>
            <a:xfrm>
              <a:off x="709" y="3280"/>
              <a:ext cx="1134" cy="0"/>
            </a:xfrm>
            <a:prstGeom prst="straightConnector1">
              <a:avLst/>
            </a:prstGeom>
            <a:noFill/>
            <a:ln cap="flat" cmpd="sng" w="19050">
              <a:solidFill>
                <a:schemeClr val="dk1"/>
              </a:solidFill>
              <a:prstDash val="solid"/>
              <a:miter lim="800000"/>
              <a:headEnd len="med" w="med" type="none"/>
              <a:tailEnd len="med" w="med" type="none"/>
            </a:ln>
          </p:spPr>
        </p:cxnSp>
        <p:cxnSp>
          <p:nvCxnSpPr>
            <p:cNvPr id="900" name="Google Shape;900;p58"/>
            <p:cNvCxnSpPr/>
            <p:nvPr/>
          </p:nvCxnSpPr>
          <p:spPr>
            <a:xfrm rot="10800000">
              <a:off x="1290" y="2761"/>
              <a:ext cx="0" cy="1073"/>
            </a:xfrm>
            <a:prstGeom prst="straightConnector1">
              <a:avLst/>
            </a:prstGeom>
            <a:noFill/>
            <a:ln cap="flat" cmpd="sng" w="19050">
              <a:solidFill>
                <a:schemeClr val="dk1"/>
              </a:solidFill>
              <a:prstDash val="solid"/>
              <a:miter lim="800000"/>
              <a:headEnd len="med" w="med" type="none"/>
              <a:tailEnd len="med" w="med" type="none"/>
            </a:ln>
          </p:spPr>
        </p:cxnSp>
        <p:sp>
          <p:nvSpPr>
            <p:cNvPr id="901" name="Google Shape;901;p58"/>
            <p:cNvSpPr txBox="1"/>
            <p:nvPr/>
          </p:nvSpPr>
          <p:spPr>
            <a:xfrm>
              <a:off x="1029" y="3030"/>
              <a:ext cx="182" cy="17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a:t>
              </a:r>
              <a:endParaRPr/>
            </a:p>
          </p:txBody>
        </p:sp>
        <p:sp>
          <p:nvSpPr>
            <p:cNvPr id="902" name="Google Shape;902;p58"/>
            <p:cNvSpPr txBox="1"/>
            <p:nvPr/>
          </p:nvSpPr>
          <p:spPr>
            <a:xfrm>
              <a:off x="1354" y="3030"/>
              <a:ext cx="182" cy="17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2</a:t>
              </a:r>
              <a:endParaRPr/>
            </a:p>
          </p:txBody>
        </p:sp>
        <p:sp>
          <p:nvSpPr>
            <p:cNvPr id="903" name="Google Shape;903;p58"/>
            <p:cNvSpPr txBox="1"/>
            <p:nvPr/>
          </p:nvSpPr>
          <p:spPr>
            <a:xfrm>
              <a:off x="1352" y="3344"/>
              <a:ext cx="182" cy="17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4</a:t>
              </a:r>
              <a:endParaRPr/>
            </a:p>
          </p:txBody>
        </p:sp>
        <p:sp>
          <p:nvSpPr>
            <p:cNvPr id="904" name="Google Shape;904;p58"/>
            <p:cNvSpPr txBox="1"/>
            <p:nvPr/>
          </p:nvSpPr>
          <p:spPr>
            <a:xfrm>
              <a:off x="1033" y="3348"/>
              <a:ext cx="182" cy="17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endParaRPr/>
            </a:p>
          </p:txBody>
        </p:sp>
      </p:grpSp>
      <p:grpSp>
        <p:nvGrpSpPr>
          <p:cNvPr id="905" name="Google Shape;905;p58"/>
          <p:cNvGrpSpPr/>
          <p:nvPr/>
        </p:nvGrpSpPr>
        <p:grpSpPr>
          <a:xfrm>
            <a:off x="4570412" y="3897312"/>
            <a:ext cx="2917825" cy="2476500"/>
            <a:chOff x="2426" y="2455"/>
            <a:chExt cx="1860" cy="1579"/>
          </a:xfrm>
        </p:grpSpPr>
        <p:pic>
          <p:nvPicPr>
            <p:cNvPr descr="mitch_without_cut_bonded_iter12000" id="906" name="Google Shape;906;p58"/>
            <p:cNvPicPr preferRelativeResize="0"/>
            <p:nvPr/>
          </p:nvPicPr>
          <p:blipFill rotWithShape="1">
            <a:blip r:embed="rId7">
              <a:alphaModFix/>
            </a:blip>
            <a:srcRect b="0" l="0" r="0" t="0"/>
            <a:stretch/>
          </p:blipFill>
          <p:spPr>
            <a:xfrm>
              <a:off x="2426" y="2455"/>
              <a:ext cx="1860" cy="1579"/>
            </a:xfrm>
            <a:prstGeom prst="rect">
              <a:avLst/>
            </a:prstGeom>
            <a:noFill/>
            <a:ln>
              <a:noFill/>
            </a:ln>
          </p:spPr>
        </p:pic>
        <p:cxnSp>
          <p:nvCxnSpPr>
            <p:cNvPr id="907" name="Google Shape;907;p58"/>
            <p:cNvCxnSpPr/>
            <p:nvPr/>
          </p:nvCxnSpPr>
          <p:spPr>
            <a:xfrm>
              <a:off x="2939" y="3291"/>
              <a:ext cx="1105" cy="0"/>
            </a:xfrm>
            <a:prstGeom prst="straightConnector1">
              <a:avLst/>
            </a:prstGeom>
            <a:noFill/>
            <a:ln cap="flat" cmpd="sng" w="19050">
              <a:solidFill>
                <a:schemeClr val="dk1"/>
              </a:solidFill>
              <a:prstDash val="solid"/>
              <a:miter lim="800000"/>
              <a:headEnd len="med" w="med" type="none"/>
              <a:tailEnd len="med" w="med" type="none"/>
            </a:ln>
          </p:spPr>
        </p:cxnSp>
        <p:cxnSp>
          <p:nvCxnSpPr>
            <p:cNvPr id="908" name="Google Shape;908;p58"/>
            <p:cNvCxnSpPr/>
            <p:nvPr/>
          </p:nvCxnSpPr>
          <p:spPr>
            <a:xfrm rot="10800000">
              <a:off x="3505" y="2763"/>
              <a:ext cx="0" cy="1092"/>
            </a:xfrm>
            <a:prstGeom prst="straightConnector1">
              <a:avLst/>
            </a:prstGeom>
            <a:noFill/>
            <a:ln cap="flat" cmpd="sng" w="19050">
              <a:solidFill>
                <a:schemeClr val="dk1"/>
              </a:solidFill>
              <a:prstDash val="solid"/>
              <a:miter lim="800000"/>
              <a:headEnd len="med" w="med" type="none"/>
              <a:tailEnd len="med" w="med" type="none"/>
            </a:ln>
          </p:spPr>
        </p:cxnSp>
        <p:sp>
          <p:nvSpPr>
            <p:cNvPr id="909" name="Google Shape;909;p58"/>
            <p:cNvSpPr txBox="1"/>
            <p:nvPr/>
          </p:nvSpPr>
          <p:spPr>
            <a:xfrm>
              <a:off x="3251" y="3037"/>
              <a:ext cx="177" cy="1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a:t>
              </a:r>
              <a:endParaRPr/>
            </a:p>
          </p:txBody>
        </p:sp>
        <p:sp>
          <p:nvSpPr>
            <p:cNvPr id="910" name="Google Shape;910;p58"/>
            <p:cNvSpPr txBox="1"/>
            <p:nvPr/>
          </p:nvSpPr>
          <p:spPr>
            <a:xfrm>
              <a:off x="3568" y="3037"/>
              <a:ext cx="177" cy="1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2</a:t>
              </a:r>
              <a:endParaRPr/>
            </a:p>
          </p:txBody>
        </p:sp>
        <p:sp>
          <p:nvSpPr>
            <p:cNvPr id="911" name="Google Shape;911;p58"/>
            <p:cNvSpPr txBox="1"/>
            <p:nvPr/>
          </p:nvSpPr>
          <p:spPr>
            <a:xfrm>
              <a:off x="3566" y="3356"/>
              <a:ext cx="177" cy="1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4</a:t>
              </a:r>
              <a:endParaRPr/>
            </a:p>
          </p:txBody>
        </p:sp>
        <p:sp>
          <p:nvSpPr>
            <p:cNvPr id="912" name="Google Shape;912;p58"/>
            <p:cNvSpPr txBox="1"/>
            <p:nvPr/>
          </p:nvSpPr>
          <p:spPr>
            <a:xfrm>
              <a:off x="3255" y="3360"/>
              <a:ext cx="177" cy="1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endParaRPr/>
            </a:p>
          </p:txBody>
        </p:sp>
      </p:grpSp>
      <p:sp>
        <p:nvSpPr>
          <p:cNvPr id="913" name="Google Shape;913;p58"/>
          <p:cNvSpPr txBox="1"/>
          <p:nvPr/>
        </p:nvSpPr>
        <p:spPr>
          <a:xfrm>
            <a:off x="4627562" y="3429000"/>
            <a:ext cx="2716212" cy="3667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99"/>
              </a:buClr>
              <a:buSzPts val="1800"/>
              <a:buFont typeface="Arial"/>
              <a:buNone/>
            </a:pPr>
            <a:r>
              <a:rPr b="0" i="0" lang="en-US" sz="1800" u="none">
                <a:solidFill>
                  <a:srgbClr val="FFFF99"/>
                </a:solidFill>
                <a:latin typeface="Arial"/>
                <a:ea typeface="Arial"/>
                <a:cs typeface="Arial"/>
                <a:sym typeface="Arial"/>
              </a:rPr>
              <a:t>Prosthesis 1</a:t>
            </a:r>
            <a:endParaRPr/>
          </a:p>
        </p:txBody>
      </p:sp>
      <p:sp>
        <p:nvSpPr>
          <p:cNvPr id="914" name="Google Shape;914;p58"/>
          <p:cNvSpPr txBox="1"/>
          <p:nvPr/>
        </p:nvSpPr>
        <p:spPr>
          <a:xfrm>
            <a:off x="4448175" y="6381750"/>
            <a:ext cx="2716212" cy="3667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99"/>
              </a:buClr>
              <a:buSzPts val="1800"/>
              <a:buFont typeface="Arial"/>
              <a:buNone/>
            </a:pPr>
            <a:r>
              <a:rPr b="0" i="0" lang="en-US" sz="1800" u="none">
                <a:solidFill>
                  <a:srgbClr val="FFFF99"/>
                </a:solidFill>
                <a:latin typeface="Arial"/>
                <a:ea typeface="Arial"/>
                <a:cs typeface="Arial"/>
                <a:sym typeface="Arial"/>
              </a:rPr>
              <a:t>Prosthesis 3</a:t>
            </a:r>
            <a:endParaRPr/>
          </a:p>
        </p:txBody>
      </p:sp>
      <p:pic>
        <p:nvPicPr>
          <p:cNvPr id="915" name="Google Shape;915;p58"/>
          <p:cNvPicPr preferRelativeResize="0"/>
          <p:nvPr/>
        </p:nvPicPr>
        <p:blipFill rotWithShape="1">
          <a:blip r:embed="rId8">
            <a:alphaModFix/>
          </a:blip>
          <a:srcRect b="0" l="0" r="0" t="0"/>
          <a:stretch/>
        </p:blipFill>
        <p:spPr>
          <a:xfrm>
            <a:off x="3762375" y="1412875"/>
            <a:ext cx="1223962" cy="1190625"/>
          </a:xfrm>
          <a:prstGeom prst="rect">
            <a:avLst/>
          </a:prstGeom>
          <a:noFill/>
          <a:ln>
            <a:noFill/>
          </a:ln>
        </p:spPr>
      </p:pic>
      <p:pic>
        <p:nvPicPr>
          <p:cNvPr descr="㤭矪Ꚉ矧(" id="916" name="Google Shape;916;p58"/>
          <p:cNvPicPr preferRelativeResize="0"/>
          <p:nvPr/>
        </p:nvPicPr>
        <p:blipFill rotWithShape="1">
          <a:blip r:embed="rId9">
            <a:alphaModFix/>
          </a:blip>
          <a:srcRect b="0" l="0" r="0" t="0"/>
          <a:stretch/>
        </p:blipFill>
        <p:spPr>
          <a:xfrm>
            <a:off x="107950" y="4400550"/>
            <a:ext cx="1223962" cy="1260475"/>
          </a:xfrm>
          <a:prstGeom prst="rect">
            <a:avLst/>
          </a:prstGeom>
          <a:noFill/>
          <a:ln>
            <a:noFill/>
          </a:ln>
        </p:spPr>
      </p:pic>
      <p:pic>
        <p:nvPicPr>
          <p:cNvPr id="917" name="Google Shape;917;p58"/>
          <p:cNvPicPr preferRelativeResize="0"/>
          <p:nvPr/>
        </p:nvPicPr>
        <p:blipFill rotWithShape="1">
          <a:blip r:embed="rId10">
            <a:alphaModFix/>
          </a:blip>
          <a:srcRect b="0" l="0" r="0" t="0"/>
          <a:stretch/>
        </p:blipFill>
        <p:spPr>
          <a:xfrm>
            <a:off x="4078287" y="4400550"/>
            <a:ext cx="1095375" cy="11525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1" name="Shape 921"/>
        <p:cNvGrpSpPr/>
        <p:nvPr/>
      </p:nvGrpSpPr>
      <p:grpSpPr>
        <a:xfrm>
          <a:off x="0" y="0"/>
          <a:ext cx="0" cy="0"/>
          <a:chOff x="0" y="0"/>
          <a:chExt cx="0" cy="0"/>
        </a:xfrm>
      </p:grpSpPr>
      <p:sp>
        <p:nvSpPr>
          <p:cNvPr id="922" name="Google Shape;922;p59"/>
          <p:cNvSpPr txBox="1"/>
          <p:nvPr/>
        </p:nvSpPr>
        <p:spPr>
          <a:xfrm>
            <a:off x="8369300" y="6345237"/>
            <a:ext cx="641350"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sp>
        <p:nvSpPr>
          <p:cNvPr id="923" name="Google Shape;923;p59"/>
          <p:cNvSpPr txBox="1"/>
          <p:nvPr/>
        </p:nvSpPr>
        <p:spPr>
          <a:xfrm>
            <a:off x="7375525" y="4065587"/>
            <a:ext cx="1768475" cy="3381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99"/>
              </a:buClr>
              <a:buSzPts val="1600"/>
              <a:buFont typeface="Arial"/>
              <a:buNone/>
            </a:pPr>
            <a:r>
              <a:rPr b="1" i="0" lang="en-US" sz="1600" u="none">
                <a:solidFill>
                  <a:srgbClr val="FFFF99"/>
                </a:solidFill>
                <a:latin typeface="Arial"/>
                <a:ea typeface="Arial"/>
                <a:cs typeface="Arial"/>
                <a:sym typeface="Arial"/>
              </a:rPr>
              <a:t>Density (g cm</a:t>
            </a:r>
            <a:r>
              <a:rPr b="1" baseline="30000" i="0" lang="en-US" sz="1600" u="none">
                <a:solidFill>
                  <a:srgbClr val="FFFF99"/>
                </a:solidFill>
                <a:latin typeface="Arial"/>
                <a:ea typeface="Arial"/>
                <a:cs typeface="Arial"/>
                <a:sym typeface="Arial"/>
              </a:rPr>
              <a:t>-3</a:t>
            </a:r>
            <a:r>
              <a:rPr b="1" i="0" lang="en-US" sz="1600" u="none">
                <a:solidFill>
                  <a:srgbClr val="FFFF99"/>
                </a:solidFill>
                <a:latin typeface="Arial"/>
                <a:ea typeface="Arial"/>
                <a:cs typeface="Arial"/>
                <a:sym typeface="Arial"/>
              </a:rPr>
              <a:t>)</a:t>
            </a:r>
            <a:endParaRPr/>
          </a:p>
        </p:txBody>
      </p:sp>
      <p:pic>
        <p:nvPicPr>
          <p:cNvPr descr="C:\Documents and Settings\Microsoft\Desktop\Presentation- WCB\Gen\Optimized-3mm001.jpg" id="924" name="Google Shape;924;p59"/>
          <p:cNvPicPr preferRelativeResize="0"/>
          <p:nvPr/>
        </p:nvPicPr>
        <p:blipFill rotWithShape="1">
          <a:blip r:embed="rId3">
            <a:alphaModFix/>
          </a:blip>
          <a:srcRect b="0" l="0" r="0" t="0"/>
          <a:stretch/>
        </p:blipFill>
        <p:spPr>
          <a:xfrm>
            <a:off x="190500" y="984250"/>
            <a:ext cx="1998662" cy="1325562"/>
          </a:xfrm>
          <a:prstGeom prst="rect">
            <a:avLst/>
          </a:prstGeom>
          <a:noFill/>
          <a:ln>
            <a:noFill/>
          </a:ln>
        </p:spPr>
      </p:pic>
      <p:pic>
        <p:nvPicPr>
          <p:cNvPr descr="C:\Documents and Settings\Microsoft\Desktop\Presentation- WCB\Gen\Optimized-3mm002.jpg" id="925" name="Google Shape;925;p59"/>
          <p:cNvPicPr preferRelativeResize="0"/>
          <p:nvPr/>
        </p:nvPicPr>
        <p:blipFill rotWithShape="1">
          <a:blip r:embed="rId4">
            <a:alphaModFix/>
          </a:blip>
          <a:srcRect b="0" l="0" r="0" t="0"/>
          <a:stretch/>
        </p:blipFill>
        <p:spPr>
          <a:xfrm>
            <a:off x="153987" y="2921000"/>
            <a:ext cx="2085975" cy="1098550"/>
          </a:xfrm>
          <a:prstGeom prst="rect">
            <a:avLst/>
          </a:prstGeom>
          <a:noFill/>
          <a:ln>
            <a:noFill/>
          </a:ln>
        </p:spPr>
      </p:pic>
      <p:pic>
        <p:nvPicPr>
          <p:cNvPr descr="C:\Documents and Settings\Microsoft\Desktop\Presentation- WCB\3 mm optimized\Optimized-3mm_iter14001.jpg" id="926" name="Google Shape;926;p59"/>
          <p:cNvPicPr preferRelativeResize="0"/>
          <p:nvPr/>
        </p:nvPicPr>
        <p:blipFill rotWithShape="1">
          <a:blip r:embed="rId5">
            <a:alphaModFix/>
          </a:blip>
          <a:srcRect b="0" l="0" r="0" t="0"/>
          <a:stretch/>
        </p:blipFill>
        <p:spPr>
          <a:xfrm>
            <a:off x="2527300" y="995362"/>
            <a:ext cx="1987550" cy="1325562"/>
          </a:xfrm>
          <a:prstGeom prst="rect">
            <a:avLst/>
          </a:prstGeom>
          <a:noFill/>
          <a:ln>
            <a:noFill/>
          </a:ln>
        </p:spPr>
      </p:pic>
      <p:pic>
        <p:nvPicPr>
          <p:cNvPr descr="C:\Documents and Settings\Microsoft\Desktop\Presentation- WCB\3 mm optimized\Optimized-3mm_iter14002.jpg" id="927" name="Google Shape;927;p59"/>
          <p:cNvPicPr preferRelativeResize="0"/>
          <p:nvPr/>
        </p:nvPicPr>
        <p:blipFill rotWithShape="1">
          <a:blip r:embed="rId6">
            <a:alphaModFix/>
          </a:blip>
          <a:srcRect b="0" l="0" r="0" t="0"/>
          <a:stretch/>
        </p:blipFill>
        <p:spPr>
          <a:xfrm>
            <a:off x="2527300" y="2919412"/>
            <a:ext cx="2098675" cy="1096962"/>
          </a:xfrm>
          <a:prstGeom prst="rect">
            <a:avLst/>
          </a:prstGeom>
          <a:noFill/>
          <a:ln>
            <a:noFill/>
          </a:ln>
        </p:spPr>
      </p:pic>
      <p:pic>
        <p:nvPicPr>
          <p:cNvPr descr="C:\Documents and Settings\Microsoft\Desktop\Presentation- WCB\11.5 mm optimized\11.5mm-iter18001.jpg" id="928" name="Google Shape;928;p59"/>
          <p:cNvPicPr preferRelativeResize="0"/>
          <p:nvPr/>
        </p:nvPicPr>
        <p:blipFill rotWithShape="1">
          <a:blip r:embed="rId7">
            <a:alphaModFix/>
          </a:blip>
          <a:srcRect b="0" l="0" r="0" t="0"/>
          <a:stretch/>
        </p:blipFill>
        <p:spPr>
          <a:xfrm>
            <a:off x="4900612" y="1008062"/>
            <a:ext cx="1985962" cy="1325562"/>
          </a:xfrm>
          <a:prstGeom prst="rect">
            <a:avLst/>
          </a:prstGeom>
          <a:noFill/>
          <a:ln>
            <a:noFill/>
          </a:ln>
        </p:spPr>
      </p:pic>
      <p:pic>
        <p:nvPicPr>
          <p:cNvPr descr="C:\Documents and Settings\Microsoft\Desktop\Presentation- WCB\11.5 mm optimized\11.5mm-iter18002.jpg" id="929" name="Google Shape;929;p59"/>
          <p:cNvPicPr preferRelativeResize="0"/>
          <p:nvPr/>
        </p:nvPicPr>
        <p:blipFill rotWithShape="1">
          <a:blip r:embed="rId8">
            <a:alphaModFix/>
          </a:blip>
          <a:srcRect b="0" l="0" r="0" t="0"/>
          <a:stretch/>
        </p:blipFill>
        <p:spPr>
          <a:xfrm>
            <a:off x="4900612" y="2919412"/>
            <a:ext cx="2120900" cy="1096962"/>
          </a:xfrm>
          <a:prstGeom prst="rect">
            <a:avLst/>
          </a:prstGeom>
          <a:noFill/>
          <a:ln>
            <a:noFill/>
          </a:ln>
        </p:spPr>
      </p:pic>
      <p:pic>
        <p:nvPicPr>
          <p:cNvPr descr="Legend_density" id="930" name="Google Shape;930;p59"/>
          <p:cNvPicPr preferRelativeResize="0"/>
          <p:nvPr/>
        </p:nvPicPr>
        <p:blipFill rotWithShape="1">
          <a:blip r:embed="rId9">
            <a:alphaModFix/>
          </a:blip>
          <a:srcRect b="0" l="0" r="0" t="0"/>
          <a:stretch/>
        </p:blipFill>
        <p:spPr>
          <a:xfrm>
            <a:off x="7708900" y="2398712"/>
            <a:ext cx="1111250" cy="1606550"/>
          </a:xfrm>
          <a:prstGeom prst="rect">
            <a:avLst/>
          </a:prstGeom>
          <a:noFill/>
          <a:ln>
            <a:noFill/>
          </a:ln>
        </p:spPr>
      </p:pic>
      <p:pic>
        <p:nvPicPr>
          <p:cNvPr id="931" name="Google Shape;931;p59"/>
          <p:cNvPicPr preferRelativeResize="0"/>
          <p:nvPr/>
        </p:nvPicPr>
        <p:blipFill rotWithShape="1">
          <a:blip r:embed="rId10">
            <a:alphaModFix/>
          </a:blip>
          <a:srcRect b="0" l="0" r="0" t="0"/>
          <a:stretch/>
        </p:blipFill>
        <p:spPr>
          <a:xfrm>
            <a:off x="6985000" y="836612"/>
            <a:ext cx="2159000" cy="1355725"/>
          </a:xfrm>
          <a:prstGeom prst="rect">
            <a:avLst/>
          </a:prstGeom>
          <a:noFill/>
          <a:ln>
            <a:noFill/>
          </a:ln>
        </p:spPr>
      </p:pic>
      <p:sp>
        <p:nvSpPr>
          <p:cNvPr id="932" name="Google Shape;932;p59"/>
          <p:cNvSpPr txBox="1"/>
          <p:nvPr/>
        </p:nvSpPr>
        <p:spPr>
          <a:xfrm>
            <a:off x="300037" y="5959475"/>
            <a:ext cx="1825625" cy="3698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99"/>
              </a:buClr>
              <a:buSzPts val="1800"/>
              <a:buFont typeface="Arial"/>
              <a:buNone/>
            </a:pPr>
            <a:r>
              <a:rPr b="0" i="0" lang="en-US" sz="1800" u="none">
                <a:solidFill>
                  <a:srgbClr val="FFFF99"/>
                </a:solidFill>
                <a:latin typeface="Arial"/>
                <a:ea typeface="Arial"/>
                <a:cs typeface="Arial"/>
                <a:sym typeface="Arial"/>
              </a:rPr>
              <a:t>Post-operative</a:t>
            </a:r>
            <a:endParaRPr/>
          </a:p>
        </p:txBody>
      </p:sp>
      <p:sp>
        <p:nvSpPr>
          <p:cNvPr id="933" name="Google Shape;933;p59"/>
          <p:cNvSpPr txBox="1"/>
          <p:nvPr/>
        </p:nvSpPr>
        <p:spPr>
          <a:xfrm>
            <a:off x="336550" y="2335212"/>
            <a:ext cx="1862137" cy="3381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99"/>
              </a:buClr>
              <a:buSzPts val="1600"/>
              <a:buFont typeface="Arial"/>
              <a:buNone/>
            </a:pPr>
            <a:r>
              <a:rPr b="1" i="0" lang="en-US" sz="1600" u="none">
                <a:solidFill>
                  <a:srgbClr val="FFFF99"/>
                </a:solidFill>
                <a:latin typeface="Arial"/>
                <a:ea typeface="Arial"/>
                <a:cs typeface="Arial"/>
                <a:sym typeface="Arial"/>
              </a:rPr>
              <a:t>Section 1 – 1 </a:t>
            </a:r>
            <a:endParaRPr/>
          </a:p>
        </p:txBody>
      </p:sp>
      <p:sp>
        <p:nvSpPr>
          <p:cNvPr id="934" name="Google Shape;934;p59"/>
          <p:cNvSpPr txBox="1"/>
          <p:nvPr/>
        </p:nvSpPr>
        <p:spPr>
          <a:xfrm>
            <a:off x="2673350" y="2335212"/>
            <a:ext cx="2474912" cy="3381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99"/>
              </a:buClr>
              <a:buSzPts val="1600"/>
              <a:buFont typeface="Arial"/>
              <a:buNone/>
            </a:pPr>
            <a:r>
              <a:rPr b="1" i="0" lang="en-US" sz="1600" u="none">
                <a:solidFill>
                  <a:srgbClr val="FFFF99"/>
                </a:solidFill>
                <a:latin typeface="Arial"/>
                <a:ea typeface="Arial"/>
                <a:cs typeface="Arial"/>
                <a:sym typeface="Arial"/>
              </a:rPr>
              <a:t>Section 1 – 1 </a:t>
            </a:r>
            <a:endParaRPr/>
          </a:p>
        </p:txBody>
      </p:sp>
      <p:sp>
        <p:nvSpPr>
          <p:cNvPr id="935" name="Google Shape;935;p59"/>
          <p:cNvSpPr txBox="1"/>
          <p:nvPr/>
        </p:nvSpPr>
        <p:spPr>
          <a:xfrm>
            <a:off x="5083175" y="2335212"/>
            <a:ext cx="1935162" cy="3381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99"/>
              </a:buClr>
              <a:buSzPts val="1600"/>
              <a:buFont typeface="Arial"/>
              <a:buNone/>
            </a:pPr>
            <a:r>
              <a:rPr b="1" i="0" lang="en-US" sz="1600" u="none">
                <a:solidFill>
                  <a:srgbClr val="FFFF99"/>
                </a:solidFill>
                <a:latin typeface="Arial"/>
                <a:ea typeface="Arial"/>
                <a:cs typeface="Arial"/>
                <a:sym typeface="Arial"/>
              </a:rPr>
              <a:t>Section 1 – 1 </a:t>
            </a:r>
            <a:endParaRPr/>
          </a:p>
        </p:txBody>
      </p:sp>
      <p:sp>
        <p:nvSpPr>
          <p:cNvPr id="936" name="Google Shape;936;p59"/>
          <p:cNvSpPr txBox="1"/>
          <p:nvPr/>
        </p:nvSpPr>
        <p:spPr>
          <a:xfrm>
            <a:off x="336550" y="3983037"/>
            <a:ext cx="1789112" cy="3381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99"/>
              </a:buClr>
              <a:buSzPts val="1600"/>
              <a:buFont typeface="Arial"/>
              <a:buNone/>
            </a:pPr>
            <a:r>
              <a:rPr b="1" i="0" lang="en-US" sz="1600" u="none">
                <a:solidFill>
                  <a:srgbClr val="FFFF99"/>
                </a:solidFill>
                <a:latin typeface="Arial"/>
                <a:ea typeface="Arial"/>
                <a:cs typeface="Arial"/>
                <a:sym typeface="Arial"/>
              </a:rPr>
              <a:t>Section 2 – 2 </a:t>
            </a:r>
            <a:endParaRPr/>
          </a:p>
        </p:txBody>
      </p:sp>
      <p:sp>
        <p:nvSpPr>
          <p:cNvPr id="937" name="Google Shape;937;p59"/>
          <p:cNvSpPr txBox="1"/>
          <p:nvPr/>
        </p:nvSpPr>
        <p:spPr>
          <a:xfrm>
            <a:off x="2819400" y="3978275"/>
            <a:ext cx="1716087" cy="3381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99"/>
              </a:buClr>
              <a:buSzPts val="1600"/>
              <a:buFont typeface="Arial"/>
              <a:buNone/>
            </a:pPr>
            <a:r>
              <a:rPr b="1" i="0" lang="en-US" sz="1600" u="none">
                <a:solidFill>
                  <a:srgbClr val="FFFF99"/>
                </a:solidFill>
                <a:latin typeface="Arial"/>
                <a:ea typeface="Arial"/>
                <a:cs typeface="Arial"/>
                <a:sym typeface="Arial"/>
              </a:rPr>
              <a:t>Section 2 – 2 </a:t>
            </a:r>
            <a:endParaRPr/>
          </a:p>
        </p:txBody>
      </p:sp>
      <p:sp>
        <p:nvSpPr>
          <p:cNvPr id="938" name="Google Shape;938;p59"/>
          <p:cNvSpPr txBox="1"/>
          <p:nvPr/>
        </p:nvSpPr>
        <p:spPr>
          <a:xfrm>
            <a:off x="5156200" y="4014787"/>
            <a:ext cx="1643062" cy="3381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99"/>
              </a:buClr>
              <a:buSzPts val="1600"/>
              <a:buFont typeface="Arial"/>
              <a:buNone/>
            </a:pPr>
            <a:r>
              <a:rPr b="1" i="0" lang="en-US" sz="1600" u="none">
                <a:solidFill>
                  <a:srgbClr val="FFFF99"/>
                </a:solidFill>
                <a:latin typeface="Arial"/>
                <a:ea typeface="Arial"/>
                <a:cs typeface="Arial"/>
                <a:sym typeface="Arial"/>
              </a:rPr>
              <a:t>Section 2 – 2 </a:t>
            </a:r>
            <a:endParaRPr/>
          </a:p>
        </p:txBody>
      </p:sp>
      <p:sp>
        <p:nvSpPr>
          <p:cNvPr id="939" name="Google Shape;939;p59"/>
          <p:cNvSpPr txBox="1"/>
          <p:nvPr/>
        </p:nvSpPr>
        <p:spPr>
          <a:xfrm>
            <a:off x="44450" y="252412"/>
            <a:ext cx="9091612"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66"/>
              </a:buClr>
              <a:buSzPts val="2000"/>
              <a:buFont typeface="Arial"/>
              <a:buNone/>
            </a:pPr>
            <a:r>
              <a:rPr b="1" i="0" lang="en-US" sz="2000" u="none">
                <a:solidFill>
                  <a:srgbClr val="FFCC66"/>
                </a:solidFill>
                <a:latin typeface="Arial"/>
                <a:ea typeface="Arial"/>
                <a:cs typeface="Arial"/>
                <a:sym typeface="Arial"/>
              </a:rPr>
              <a:t>Effect of implant thickness: Bone Density Changes for CFR-PEEK implant</a:t>
            </a:r>
            <a:endParaRPr/>
          </a:p>
        </p:txBody>
      </p:sp>
      <p:sp>
        <p:nvSpPr>
          <p:cNvPr id="940" name="Google Shape;940;p59"/>
          <p:cNvSpPr txBox="1"/>
          <p:nvPr/>
        </p:nvSpPr>
        <p:spPr>
          <a:xfrm>
            <a:off x="2381250" y="5922962"/>
            <a:ext cx="2628900" cy="646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99"/>
              </a:buClr>
              <a:buSzPts val="1800"/>
              <a:buFont typeface="Arial"/>
              <a:buNone/>
            </a:pPr>
            <a:r>
              <a:rPr b="0" i="0" lang="en-US" sz="1800" u="none">
                <a:solidFill>
                  <a:srgbClr val="FFFF99"/>
                </a:solidFill>
                <a:latin typeface="Arial"/>
                <a:ea typeface="Arial"/>
                <a:cs typeface="Arial"/>
                <a:sym typeface="Arial"/>
              </a:rPr>
              <a:t>Bone Remodelling with 3 mm thick implant</a:t>
            </a:r>
            <a:endParaRPr/>
          </a:p>
        </p:txBody>
      </p:sp>
      <p:sp>
        <p:nvSpPr>
          <p:cNvPr id="941" name="Google Shape;941;p59"/>
          <p:cNvSpPr txBox="1"/>
          <p:nvPr/>
        </p:nvSpPr>
        <p:spPr>
          <a:xfrm>
            <a:off x="5046662" y="5922962"/>
            <a:ext cx="2665412" cy="646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99"/>
              </a:buClr>
              <a:buSzPts val="1800"/>
              <a:buFont typeface="Arial"/>
              <a:buNone/>
            </a:pPr>
            <a:r>
              <a:rPr b="0" i="0" lang="en-US" sz="1800" u="none">
                <a:solidFill>
                  <a:srgbClr val="FFFF99"/>
                </a:solidFill>
                <a:latin typeface="Arial"/>
                <a:ea typeface="Arial"/>
                <a:cs typeface="Arial"/>
                <a:sym typeface="Arial"/>
              </a:rPr>
              <a:t>Bone Remodelling with 11 mm thick implant</a:t>
            </a:r>
            <a:endParaRPr/>
          </a:p>
        </p:txBody>
      </p:sp>
      <p:pic>
        <p:nvPicPr>
          <p:cNvPr descr="C:\Documents and Settings\Microsoft\Desktop\Presentation- WCB\Gen\Optimized-3mm003.jpg" id="942" name="Google Shape;942;p59"/>
          <p:cNvPicPr preferRelativeResize="0"/>
          <p:nvPr/>
        </p:nvPicPr>
        <p:blipFill rotWithShape="1">
          <a:blip r:embed="rId11">
            <a:alphaModFix/>
          </a:blip>
          <a:srcRect b="0" l="0" r="0" t="0"/>
          <a:stretch/>
        </p:blipFill>
        <p:spPr>
          <a:xfrm>
            <a:off x="153987" y="4535487"/>
            <a:ext cx="2190750" cy="912812"/>
          </a:xfrm>
          <a:prstGeom prst="rect">
            <a:avLst/>
          </a:prstGeom>
          <a:noFill/>
          <a:ln>
            <a:noFill/>
          </a:ln>
        </p:spPr>
      </p:pic>
      <p:pic>
        <p:nvPicPr>
          <p:cNvPr descr="C:\Documents and Settings\Microsoft\Desktop\Presentation- WCB\3 mm optimized\Optimized-3mm_iter14003.jpg" id="943" name="Google Shape;943;p59"/>
          <p:cNvPicPr preferRelativeResize="0"/>
          <p:nvPr/>
        </p:nvPicPr>
        <p:blipFill rotWithShape="1">
          <a:blip r:embed="rId12">
            <a:alphaModFix/>
          </a:blip>
          <a:srcRect b="0" l="0" r="0" t="0"/>
          <a:stretch/>
        </p:blipFill>
        <p:spPr>
          <a:xfrm>
            <a:off x="2490787" y="4535487"/>
            <a:ext cx="2182812" cy="914400"/>
          </a:xfrm>
          <a:prstGeom prst="rect">
            <a:avLst/>
          </a:prstGeom>
          <a:noFill/>
          <a:ln>
            <a:noFill/>
          </a:ln>
        </p:spPr>
      </p:pic>
      <p:pic>
        <p:nvPicPr>
          <p:cNvPr descr="C:\Documents and Settings\Microsoft\Desktop\Presentation- WCB\11.5 mm optimized\11.5mm-iter18003.jpg" id="944" name="Google Shape;944;p59"/>
          <p:cNvPicPr preferRelativeResize="0"/>
          <p:nvPr/>
        </p:nvPicPr>
        <p:blipFill rotWithShape="1">
          <a:blip r:embed="rId13">
            <a:alphaModFix/>
          </a:blip>
          <a:srcRect b="0" l="0" r="0" t="0"/>
          <a:stretch/>
        </p:blipFill>
        <p:spPr>
          <a:xfrm>
            <a:off x="5010150" y="4535487"/>
            <a:ext cx="2168525" cy="914400"/>
          </a:xfrm>
          <a:prstGeom prst="rect">
            <a:avLst/>
          </a:prstGeom>
          <a:noFill/>
          <a:ln>
            <a:noFill/>
          </a:ln>
        </p:spPr>
      </p:pic>
      <p:sp>
        <p:nvSpPr>
          <p:cNvPr id="945" name="Google Shape;945;p59"/>
          <p:cNvSpPr txBox="1"/>
          <p:nvPr/>
        </p:nvSpPr>
        <p:spPr>
          <a:xfrm>
            <a:off x="409575" y="5484812"/>
            <a:ext cx="1789112" cy="3381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99"/>
              </a:buClr>
              <a:buSzPts val="1600"/>
              <a:buFont typeface="Arial"/>
              <a:buNone/>
            </a:pPr>
            <a:r>
              <a:rPr b="1" i="0" lang="en-US" sz="1600" u="none">
                <a:solidFill>
                  <a:srgbClr val="FFFF99"/>
                </a:solidFill>
                <a:latin typeface="Arial"/>
                <a:ea typeface="Arial"/>
                <a:cs typeface="Arial"/>
                <a:sym typeface="Arial"/>
              </a:rPr>
              <a:t>Section 3 – 3 </a:t>
            </a:r>
            <a:endParaRPr/>
          </a:p>
        </p:txBody>
      </p:sp>
      <p:sp>
        <p:nvSpPr>
          <p:cNvPr id="946" name="Google Shape;946;p59"/>
          <p:cNvSpPr txBox="1"/>
          <p:nvPr/>
        </p:nvSpPr>
        <p:spPr>
          <a:xfrm>
            <a:off x="2855912" y="5448300"/>
            <a:ext cx="1789112" cy="3381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99"/>
              </a:buClr>
              <a:buSzPts val="1600"/>
              <a:buFont typeface="Arial"/>
              <a:buNone/>
            </a:pPr>
            <a:r>
              <a:rPr b="1" i="0" lang="en-US" sz="1600" u="none">
                <a:solidFill>
                  <a:srgbClr val="FFFF99"/>
                </a:solidFill>
                <a:latin typeface="Arial"/>
                <a:ea typeface="Arial"/>
                <a:cs typeface="Arial"/>
                <a:sym typeface="Arial"/>
              </a:rPr>
              <a:t>Section 3 – 3 </a:t>
            </a:r>
            <a:endParaRPr/>
          </a:p>
        </p:txBody>
      </p:sp>
      <p:sp>
        <p:nvSpPr>
          <p:cNvPr id="947" name="Google Shape;947;p59"/>
          <p:cNvSpPr txBox="1"/>
          <p:nvPr/>
        </p:nvSpPr>
        <p:spPr>
          <a:xfrm>
            <a:off x="5265737" y="5448300"/>
            <a:ext cx="1789112" cy="3381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99"/>
              </a:buClr>
              <a:buSzPts val="1600"/>
              <a:buFont typeface="Arial"/>
              <a:buNone/>
            </a:pPr>
            <a:r>
              <a:rPr b="1" i="0" lang="en-US" sz="1600" u="none">
                <a:solidFill>
                  <a:srgbClr val="FFFF99"/>
                </a:solidFill>
                <a:latin typeface="Arial"/>
                <a:ea typeface="Arial"/>
                <a:cs typeface="Arial"/>
                <a:sym typeface="Arial"/>
              </a:rPr>
              <a:t>Section 3 – 3 </a:t>
            </a:r>
            <a:endParaRPr/>
          </a:p>
        </p:txBody>
      </p:sp>
      <p:pic>
        <p:nvPicPr>
          <p:cNvPr descr="FE-sub-mod" id="948" name="Google Shape;948;p59"/>
          <p:cNvPicPr preferRelativeResize="0"/>
          <p:nvPr/>
        </p:nvPicPr>
        <p:blipFill rotWithShape="1">
          <a:blip r:embed="rId14">
            <a:alphaModFix/>
          </a:blip>
          <a:srcRect b="0" l="0" r="0" t="0"/>
          <a:stretch/>
        </p:blipFill>
        <p:spPr>
          <a:xfrm>
            <a:off x="7308850" y="4508500"/>
            <a:ext cx="1655762" cy="141763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4"/>
          <p:cNvSpPr txBox="1"/>
          <p:nvPr/>
        </p:nvSpPr>
        <p:spPr>
          <a:xfrm>
            <a:off x="142875" y="6381750"/>
            <a:ext cx="433387"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sp>
        <p:nvSpPr>
          <p:cNvPr id="179" name="Google Shape;179;p24"/>
          <p:cNvSpPr txBox="1"/>
          <p:nvPr>
            <p:ph idx="4294967295" type="title"/>
          </p:nvPr>
        </p:nvSpPr>
        <p:spPr>
          <a:xfrm>
            <a:off x="847725" y="769937"/>
            <a:ext cx="7777162" cy="468312"/>
          </a:xfrm>
          <a:prstGeom prst="rect">
            <a:avLst/>
          </a:prstGeom>
          <a:noFill/>
          <a:ln>
            <a:noFill/>
          </a:ln>
        </p:spPr>
        <p:txBody>
          <a:bodyPr anchorCtr="0" anchor="t" bIns="45700" lIns="0" spcFirstLastPara="1" rIns="91425" wrap="square" tIns="45700">
            <a:noAutofit/>
          </a:bodyPr>
          <a:lstStyle/>
          <a:p>
            <a:pPr indent="0" lvl="0" marL="0" marR="0" rtl="0" algn="ctr">
              <a:lnSpc>
                <a:spcPct val="100000"/>
              </a:lnSpc>
              <a:spcBef>
                <a:spcPts val="0"/>
              </a:spcBef>
              <a:spcAft>
                <a:spcPts val="0"/>
              </a:spcAft>
              <a:buClr>
                <a:srgbClr val="FFCC99"/>
              </a:buClr>
              <a:buSzPts val="2400"/>
              <a:buFont typeface="Arial"/>
              <a:buNone/>
            </a:pPr>
            <a:r>
              <a:rPr b="1" i="0" lang="en-US" sz="2400" u="none" cap="none" strike="noStrike">
                <a:solidFill>
                  <a:srgbClr val="FFCC99"/>
                </a:solidFill>
                <a:latin typeface="Arial"/>
                <a:ea typeface="Arial"/>
                <a:cs typeface="Arial"/>
                <a:sym typeface="Arial"/>
              </a:rPr>
              <a:t>The Clinical Need…</a:t>
            </a:r>
            <a:endParaRPr/>
          </a:p>
        </p:txBody>
      </p:sp>
      <p:sp>
        <p:nvSpPr>
          <p:cNvPr id="180" name="Google Shape;180;p24"/>
          <p:cNvSpPr txBox="1"/>
          <p:nvPr>
            <p:ph idx="4294967295" type="body"/>
          </p:nvPr>
        </p:nvSpPr>
        <p:spPr>
          <a:xfrm>
            <a:off x="576262" y="1389062"/>
            <a:ext cx="8229600" cy="2916237"/>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FFFFCC"/>
              </a:buClr>
              <a:buSzPts val="1800"/>
              <a:buFont typeface="Arial"/>
              <a:buNone/>
            </a:pPr>
            <a:r>
              <a:rPr b="0" i="0" lang="en-US" sz="1800" u="none" cap="none" strike="noStrike">
                <a:solidFill>
                  <a:srgbClr val="FFFFCC"/>
                </a:solidFill>
                <a:latin typeface="Arial"/>
                <a:ea typeface="Arial"/>
                <a:cs typeface="Arial"/>
                <a:sym typeface="Arial"/>
              </a:rPr>
              <a:t>Pain and restricted movement and resulting reduction in productivity and quality of life for people with damage to their major joints (hip, knee, shoulder, elbow)</a:t>
            </a:r>
            <a:endParaRPr/>
          </a:p>
          <a:p>
            <a:pPr indent="0" lvl="0" marL="0" marR="0" rtl="0" algn="l">
              <a:lnSpc>
                <a:spcPct val="0"/>
              </a:lnSpc>
              <a:spcBef>
                <a:spcPts val="360"/>
              </a:spcBef>
              <a:spcAft>
                <a:spcPts val="0"/>
              </a:spcAft>
              <a:buClr>
                <a:schemeClr val="dk1"/>
              </a:buClr>
              <a:buSzPts val="1800"/>
              <a:buFont typeface="Arial"/>
              <a:buNone/>
            </a:pPr>
            <a:r>
              <a:t/>
            </a:r>
            <a:endParaRPr b="0" i="0" sz="1800" u="none" cap="none" strike="noStrike">
              <a:solidFill>
                <a:srgbClr val="FFFFCC"/>
              </a:solidFill>
              <a:latin typeface="Arial"/>
              <a:ea typeface="Arial"/>
              <a:cs typeface="Arial"/>
              <a:sym typeface="Arial"/>
            </a:endParaRPr>
          </a:p>
          <a:p>
            <a:pPr indent="-288924" lvl="1" marL="811212" marR="0" rtl="0" algn="l">
              <a:lnSpc>
                <a:spcPct val="130000"/>
              </a:lnSpc>
              <a:spcBef>
                <a:spcPts val="360"/>
              </a:spcBef>
              <a:spcAft>
                <a:spcPts val="0"/>
              </a:spcAft>
              <a:buClr>
                <a:srgbClr val="FFFFCC"/>
              </a:buClr>
              <a:buSzPts val="1800"/>
              <a:buFont typeface="Arial"/>
              <a:buChar char="–"/>
            </a:pPr>
            <a:r>
              <a:rPr b="0" i="0" lang="en-US" sz="1800" u="none" cap="none" strike="noStrike">
                <a:solidFill>
                  <a:srgbClr val="FFFFCC"/>
                </a:solidFill>
                <a:latin typeface="Arial"/>
                <a:ea typeface="Arial"/>
                <a:cs typeface="Arial"/>
                <a:sym typeface="Arial"/>
              </a:rPr>
              <a:t>Osteoarthritis			75% of joint replacements</a:t>
            </a:r>
            <a:endParaRPr/>
          </a:p>
          <a:p>
            <a:pPr indent="-288924" lvl="1" marL="811212" marR="0" rtl="0" algn="l">
              <a:lnSpc>
                <a:spcPct val="130000"/>
              </a:lnSpc>
              <a:spcBef>
                <a:spcPts val="360"/>
              </a:spcBef>
              <a:spcAft>
                <a:spcPts val="0"/>
              </a:spcAft>
              <a:buClr>
                <a:srgbClr val="FFFFCC"/>
              </a:buClr>
              <a:buSzPts val="1800"/>
              <a:buFont typeface="Arial"/>
              <a:buChar char="–"/>
            </a:pPr>
            <a:r>
              <a:rPr b="0" i="0" lang="en-US" sz="1800" u="none" cap="none" strike="noStrike">
                <a:solidFill>
                  <a:srgbClr val="FFFFCC"/>
                </a:solidFill>
                <a:latin typeface="Arial"/>
                <a:ea typeface="Arial"/>
                <a:cs typeface="Arial"/>
                <a:sym typeface="Arial"/>
              </a:rPr>
              <a:t>Fracture				12%</a:t>
            </a:r>
            <a:endParaRPr/>
          </a:p>
          <a:p>
            <a:pPr indent="-288924" lvl="1" marL="811212" marR="0" rtl="0" algn="l">
              <a:lnSpc>
                <a:spcPct val="130000"/>
              </a:lnSpc>
              <a:spcBef>
                <a:spcPts val="360"/>
              </a:spcBef>
              <a:spcAft>
                <a:spcPts val="0"/>
              </a:spcAft>
              <a:buClr>
                <a:srgbClr val="FFFFCC"/>
              </a:buClr>
              <a:buSzPts val="1800"/>
              <a:buFont typeface="Arial"/>
              <a:buChar char="–"/>
            </a:pPr>
            <a:r>
              <a:rPr b="0" i="0" lang="en-US" sz="1800" u="none" cap="none" strike="noStrike">
                <a:solidFill>
                  <a:srgbClr val="FFFFCC"/>
                </a:solidFill>
                <a:latin typeface="Arial"/>
                <a:ea typeface="Arial"/>
                <a:cs typeface="Arial"/>
                <a:sym typeface="Arial"/>
              </a:rPr>
              <a:t>Rheumatoid arthritis		4%</a:t>
            </a:r>
            <a:endParaRPr/>
          </a:p>
          <a:p>
            <a:pPr indent="-288924" lvl="1" marL="811212" marR="0" rtl="0" algn="l">
              <a:lnSpc>
                <a:spcPct val="130000"/>
              </a:lnSpc>
              <a:spcBef>
                <a:spcPts val="360"/>
              </a:spcBef>
              <a:spcAft>
                <a:spcPts val="0"/>
              </a:spcAft>
              <a:buClr>
                <a:srgbClr val="FFFFCC"/>
              </a:buClr>
              <a:buSzPts val="1800"/>
              <a:buFont typeface="Arial"/>
              <a:buChar char="–"/>
            </a:pPr>
            <a:r>
              <a:rPr b="0" i="0" lang="en-US" sz="1800" u="none" cap="none" strike="noStrike">
                <a:solidFill>
                  <a:srgbClr val="FFFFCC"/>
                </a:solidFill>
                <a:latin typeface="Arial"/>
                <a:ea typeface="Arial"/>
                <a:cs typeface="Arial"/>
                <a:sym typeface="Arial"/>
              </a:rPr>
              <a:t>Other				7%</a:t>
            </a:r>
            <a:endParaRPr/>
          </a:p>
        </p:txBody>
      </p:sp>
      <p:pic>
        <p:nvPicPr>
          <p:cNvPr id="181" name="Google Shape;181;p24"/>
          <p:cNvPicPr preferRelativeResize="0"/>
          <p:nvPr/>
        </p:nvPicPr>
        <p:blipFill rotWithShape="1">
          <a:blip r:embed="rId3">
            <a:alphaModFix/>
          </a:blip>
          <a:srcRect b="0" l="0" r="0" t="0"/>
          <a:stretch/>
        </p:blipFill>
        <p:spPr>
          <a:xfrm>
            <a:off x="6227762" y="3897312"/>
            <a:ext cx="2032000" cy="2708275"/>
          </a:xfrm>
          <a:prstGeom prst="rect">
            <a:avLst/>
          </a:prstGeom>
          <a:noFill/>
          <a:ln>
            <a:noFill/>
          </a:ln>
        </p:spPr>
      </p:pic>
      <p:sp>
        <p:nvSpPr>
          <p:cNvPr id="182" name="Google Shape;182;p24"/>
          <p:cNvSpPr txBox="1"/>
          <p:nvPr/>
        </p:nvSpPr>
        <p:spPr>
          <a:xfrm>
            <a:off x="4356100" y="5732462"/>
            <a:ext cx="1765300" cy="3667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800"/>
              <a:buFont typeface="Arial"/>
              <a:buNone/>
            </a:pPr>
            <a:r>
              <a:rPr b="0" i="0" lang="en-US" sz="1800" u="none">
                <a:solidFill>
                  <a:srgbClr val="FFFF00"/>
                </a:solidFill>
                <a:latin typeface="Arial"/>
                <a:ea typeface="Arial"/>
                <a:cs typeface="Arial"/>
                <a:sym typeface="Arial"/>
              </a:rPr>
              <a:t>Arthritic knee</a:t>
            </a:r>
            <a:endParaRPr/>
          </a:p>
        </p:txBody>
      </p:sp>
      <p:sp>
        <p:nvSpPr>
          <p:cNvPr id="183" name="Google Shape;183;p24"/>
          <p:cNvSpPr/>
          <p:nvPr/>
        </p:nvSpPr>
        <p:spPr>
          <a:xfrm rot="-960000">
            <a:off x="5864225" y="5537200"/>
            <a:ext cx="1657350" cy="231775"/>
          </a:xfrm>
          <a:prstGeom prst="rightArrow">
            <a:avLst>
              <a:gd fmla="val 50000" name="adj1"/>
              <a:gd fmla="val 50000" name="adj2"/>
            </a:avLst>
          </a:prstGeom>
          <a:noFill/>
          <a:ln cap="flat" cmpd="sng" w="9525">
            <a:solidFill>
              <a:srgbClr val="CC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pic>
        <p:nvPicPr>
          <p:cNvPr id="184" name="Google Shape;184;p24"/>
          <p:cNvPicPr preferRelativeResize="0"/>
          <p:nvPr/>
        </p:nvPicPr>
        <p:blipFill rotWithShape="1">
          <a:blip r:embed="rId4">
            <a:alphaModFix/>
          </a:blip>
          <a:srcRect b="0" l="0" r="0" t="0"/>
          <a:stretch/>
        </p:blipFill>
        <p:spPr>
          <a:xfrm>
            <a:off x="792162" y="4202112"/>
            <a:ext cx="3095625" cy="2540000"/>
          </a:xfrm>
          <a:prstGeom prst="rect">
            <a:avLst/>
          </a:prstGeom>
          <a:noFill/>
          <a:ln>
            <a:noFill/>
          </a:ln>
        </p:spPr>
      </p:pic>
      <p:sp>
        <p:nvSpPr>
          <p:cNvPr id="185" name="Google Shape;185;p24"/>
          <p:cNvSpPr txBox="1"/>
          <p:nvPr/>
        </p:nvSpPr>
        <p:spPr>
          <a:xfrm>
            <a:off x="3197225" y="6375400"/>
            <a:ext cx="666750" cy="366712"/>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sp>
        <p:nvSpPr>
          <p:cNvPr id="186" name="Google Shape;186;p24"/>
          <p:cNvSpPr txBox="1"/>
          <p:nvPr/>
        </p:nvSpPr>
        <p:spPr>
          <a:xfrm>
            <a:off x="2417762" y="160337"/>
            <a:ext cx="4564062" cy="523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00"/>
              </a:buClr>
              <a:buSzPts val="2800"/>
              <a:buFont typeface="Arial"/>
              <a:buNone/>
            </a:pPr>
            <a:r>
              <a:rPr b="1" i="0" lang="en-US" sz="2800" u="none">
                <a:solidFill>
                  <a:srgbClr val="FFCC00"/>
                </a:solidFill>
                <a:latin typeface="Arial"/>
                <a:ea typeface="Arial"/>
                <a:cs typeface="Arial"/>
                <a:sym typeface="Arial"/>
              </a:rPr>
              <a:t>Joint Replacement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2" name="Shape 952"/>
        <p:cNvGrpSpPr/>
        <p:nvPr/>
      </p:nvGrpSpPr>
      <p:grpSpPr>
        <a:xfrm>
          <a:off x="0" y="0"/>
          <a:ext cx="0" cy="0"/>
          <a:chOff x="0" y="0"/>
          <a:chExt cx="0" cy="0"/>
        </a:xfrm>
      </p:grpSpPr>
      <p:sp>
        <p:nvSpPr>
          <p:cNvPr id="953" name="Google Shape;953;p60"/>
          <p:cNvSpPr txBox="1"/>
          <p:nvPr/>
        </p:nvSpPr>
        <p:spPr>
          <a:xfrm>
            <a:off x="107950" y="6345237"/>
            <a:ext cx="576262"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sp>
        <p:nvSpPr>
          <p:cNvPr id="954" name="Google Shape;954;p60"/>
          <p:cNvSpPr txBox="1"/>
          <p:nvPr>
            <p:ph type="title"/>
          </p:nvPr>
        </p:nvSpPr>
        <p:spPr>
          <a:xfrm>
            <a:off x="3059112" y="341312"/>
            <a:ext cx="2890837" cy="63976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CC66"/>
              </a:buClr>
              <a:buSzPts val="2400"/>
              <a:buFont typeface="Arial"/>
              <a:buNone/>
            </a:pPr>
            <a:r>
              <a:rPr b="1" i="0" lang="en-US" sz="2400" u="none">
                <a:solidFill>
                  <a:srgbClr val="FFCC66"/>
                </a:solidFill>
                <a:latin typeface="Arial"/>
                <a:ea typeface="Arial"/>
                <a:cs typeface="Arial"/>
                <a:sym typeface="Arial"/>
              </a:rPr>
              <a:t>Major Findings</a:t>
            </a:r>
            <a:endParaRPr/>
          </a:p>
        </p:txBody>
      </p:sp>
      <p:sp>
        <p:nvSpPr>
          <p:cNvPr id="955" name="Google Shape;955;p60"/>
          <p:cNvSpPr txBox="1"/>
          <p:nvPr>
            <p:ph idx="1" type="body"/>
          </p:nvPr>
        </p:nvSpPr>
        <p:spPr>
          <a:xfrm>
            <a:off x="457200" y="1231900"/>
            <a:ext cx="8229600" cy="4141787"/>
          </a:xfrm>
          <a:prstGeom prst="rect">
            <a:avLst/>
          </a:prstGeom>
          <a:noFill/>
          <a:ln>
            <a:noFill/>
          </a:ln>
        </p:spPr>
        <p:txBody>
          <a:bodyPr anchorCtr="0" anchor="t" bIns="45700" lIns="91425" spcFirstLastPara="1" rIns="91425" wrap="square" tIns="45700">
            <a:noAutofit/>
          </a:bodyPr>
          <a:lstStyle/>
          <a:p>
            <a:pPr indent="-342900" lvl="0" marL="342900" rtl="0" algn="just">
              <a:lnSpc>
                <a:spcPct val="80000"/>
              </a:lnSpc>
              <a:spcBef>
                <a:spcPts val="0"/>
              </a:spcBef>
              <a:spcAft>
                <a:spcPts val="0"/>
              </a:spcAft>
              <a:buClr>
                <a:schemeClr val="dk1"/>
              </a:buClr>
              <a:buSzPts val="1800"/>
              <a:buFont typeface="Arial"/>
              <a:buNone/>
            </a:pPr>
            <a:r>
              <a:t/>
            </a:r>
            <a:endParaRPr b="0" i="0" sz="1800" u="none">
              <a:solidFill>
                <a:schemeClr val="lt1"/>
              </a:solidFill>
              <a:latin typeface="Arial"/>
              <a:ea typeface="Arial"/>
              <a:cs typeface="Arial"/>
              <a:sym typeface="Arial"/>
            </a:endParaRPr>
          </a:p>
          <a:p>
            <a:pPr indent="-342900" lvl="0" marL="342900" rtl="0" algn="just">
              <a:lnSpc>
                <a:spcPct val="80000"/>
              </a:lnSpc>
              <a:spcBef>
                <a:spcPts val="360"/>
              </a:spcBef>
              <a:spcAft>
                <a:spcPts val="0"/>
              </a:spcAft>
              <a:buClr>
                <a:srgbClr val="FFFF99"/>
              </a:buClr>
              <a:buSzPts val="1800"/>
              <a:buFont typeface="Arial"/>
              <a:buChar char="•"/>
            </a:pPr>
            <a:r>
              <a:rPr b="0" i="0" lang="en-US" sz="1800" u="none">
                <a:solidFill>
                  <a:srgbClr val="FFFF99"/>
                </a:solidFill>
                <a:latin typeface="Arial"/>
                <a:ea typeface="Arial"/>
                <a:cs typeface="Arial"/>
                <a:sym typeface="Arial"/>
              </a:rPr>
              <a:t>The effect of strain shielding was observed at the central part of the acetabulum, whereas a pronounced strain increase was observed around the periphery of the acetabulum.</a:t>
            </a:r>
            <a:endParaRPr/>
          </a:p>
          <a:p>
            <a:pPr indent="-342900" lvl="0" marL="342900" rtl="0" algn="just">
              <a:lnSpc>
                <a:spcPct val="80000"/>
              </a:lnSpc>
              <a:spcBef>
                <a:spcPts val="360"/>
              </a:spcBef>
              <a:spcAft>
                <a:spcPts val="0"/>
              </a:spcAft>
              <a:buClr>
                <a:srgbClr val="FFFF99"/>
              </a:buClr>
              <a:buSzPts val="1800"/>
              <a:buFont typeface="Arial"/>
              <a:buNone/>
            </a:pPr>
            <a:r>
              <a:rPr b="0" i="0" lang="en-US" sz="1800" u="none">
                <a:solidFill>
                  <a:srgbClr val="FFFF99"/>
                </a:solidFill>
                <a:latin typeface="Arial"/>
                <a:ea typeface="Arial"/>
                <a:cs typeface="Arial"/>
                <a:sym typeface="Arial"/>
              </a:rPr>
              <a:t> </a:t>
            </a:r>
            <a:endParaRPr/>
          </a:p>
          <a:p>
            <a:pPr indent="-342900" lvl="0" marL="342900" rtl="0" algn="just">
              <a:lnSpc>
                <a:spcPct val="80000"/>
              </a:lnSpc>
              <a:spcBef>
                <a:spcPts val="360"/>
              </a:spcBef>
              <a:spcAft>
                <a:spcPts val="0"/>
              </a:spcAft>
              <a:buClr>
                <a:schemeClr val="lt1"/>
              </a:buClr>
              <a:buSzPts val="1800"/>
              <a:buFont typeface="Arial"/>
              <a:buChar char="•"/>
            </a:pPr>
            <a:r>
              <a:rPr b="0" i="0" lang="en-US" sz="1800" u="none">
                <a:solidFill>
                  <a:schemeClr val="lt1"/>
                </a:solidFill>
                <a:latin typeface="Arial"/>
                <a:ea typeface="Arial"/>
                <a:cs typeface="Arial"/>
                <a:sym typeface="Arial"/>
              </a:rPr>
              <a:t>Strain shielding was considerably higher for the bonded implant-bone interface condition as compared to the debonded implant-bone interface condition. </a:t>
            </a:r>
            <a:endParaRPr/>
          </a:p>
          <a:p>
            <a:pPr indent="-342900" lvl="0" marL="342900" rtl="0" algn="just">
              <a:lnSpc>
                <a:spcPct val="80000"/>
              </a:lnSpc>
              <a:spcBef>
                <a:spcPts val="360"/>
              </a:spcBef>
              <a:spcAft>
                <a:spcPts val="0"/>
              </a:spcAft>
              <a:buClr>
                <a:schemeClr val="dk1"/>
              </a:buClr>
              <a:buSzPts val="1800"/>
              <a:buFont typeface="Arial"/>
              <a:buNone/>
            </a:pPr>
            <a:r>
              <a:t/>
            </a:r>
            <a:endParaRPr b="0" i="0" sz="1800" u="none">
              <a:solidFill>
                <a:srgbClr val="FFFF99"/>
              </a:solidFill>
              <a:latin typeface="Arial"/>
              <a:ea typeface="Arial"/>
              <a:cs typeface="Arial"/>
              <a:sym typeface="Arial"/>
            </a:endParaRPr>
          </a:p>
          <a:p>
            <a:pPr indent="-342900" lvl="0" marL="342900" rtl="0" algn="just">
              <a:lnSpc>
                <a:spcPct val="80000"/>
              </a:lnSpc>
              <a:spcBef>
                <a:spcPts val="360"/>
              </a:spcBef>
              <a:spcAft>
                <a:spcPts val="0"/>
              </a:spcAft>
              <a:buClr>
                <a:srgbClr val="FFFF99"/>
              </a:buClr>
              <a:buSzPts val="1800"/>
              <a:buFont typeface="Arial"/>
              <a:buChar char="•"/>
            </a:pPr>
            <a:r>
              <a:rPr b="0" i="0" lang="en-US" sz="1800" u="none">
                <a:solidFill>
                  <a:srgbClr val="FFFF99"/>
                </a:solidFill>
                <a:latin typeface="Arial"/>
                <a:ea typeface="Arial"/>
                <a:cs typeface="Arial"/>
                <a:sym typeface="Arial"/>
              </a:rPr>
              <a:t>Horse shoe-shaped CFR-PEEK appears to be a better suited alternative bearing surface than other designs with regard to strain shielding, bone deformation and bone remodelling.</a:t>
            </a:r>
            <a:r>
              <a:rPr b="0" i="0" lang="en-US" sz="1800" u="none">
                <a:solidFill>
                  <a:schemeClr val="dk1"/>
                </a:solidFill>
                <a:latin typeface="Arial"/>
                <a:ea typeface="Arial"/>
                <a:cs typeface="Arial"/>
                <a:sym typeface="Arial"/>
              </a:rPr>
              <a:t>  </a:t>
            </a:r>
            <a:endParaRPr/>
          </a:p>
          <a:p>
            <a:pPr indent="-228600" lvl="0" marL="342900" rtl="0" algn="just">
              <a:lnSpc>
                <a:spcPct val="80000"/>
              </a:lnSpc>
              <a:spcBef>
                <a:spcPts val="36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342900" lvl="0" marL="342900" rtl="0" algn="just">
              <a:lnSpc>
                <a:spcPct val="80000"/>
              </a:lnSpc>
              <a:spcBef>
                <a:spcPts val="560"/>
              </a:spcBef>
              <a:spcAft>
                <a:spcPts val="0"/>
              </a:spcAft>
              <a:buClr>
                <a:schemeClr val="lt1"/>
              </a:buClr>
              <a:buSzPts val="1800"/>
              <a:buFont typeface="Arial"/>
              <a:buChar char="•"/>
            </a:pPr>
            <a:r>
              <a:rPr b="0" i="0" lang="en-US" sz="1800" u="none">
                <a:solidFill>
                  <a:schemeClr val="lt1"/>
                </a:solidFill>
                <a:latin typeface="Arial"/>
                <a:ea typeface="Arial"/>
                <a:cs typeface="Arial"/>
                <a:sym typeface="Arial"/>
              </a:rPr>
              <a:t>Thickness of the acetabular component also played a crucial role in implant-induced bone adaptation.</a:t>
            </a:r>
            <a:r>
              <a:rPr b="0" i="0" lang="en-US" sz="1400" u="none">
                <a:solidFill>
                  <a:schemeClr val="dk1"/>
                </a:solidFill>
                <a:latin typeface="Arial"/>
                <a:ea typeface="Arial"/>
                <a:cs typeface="Arial"/>
                <a:sym typeface="Arial"/>
              </a:rPr>
              <a:t> </a:t>
            </a:r>
            <a:r>
              <a:rPr b="0" i="0" lang="en-US" sz="2800" u="none">
                <a:solidFill>
                  <a:schemeClr val="dk1"/>
                </a:solidFill>
                <a:latin typeface="Arial"/>
                <a:ea typeface="Arial"/>
                <a:cs typeface="Arial"/>
                <a:sym typeface="Arial"/>
              </a:rPr>
              <a:t>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9" name="Shape 959"/>
        <p:cNvGrpSpPr/>
        <p:nvPr/>
      </p:nvGrpSpPr>
      <p:grpSpPr>
        <a:xfrm>
          <a:off x="0" y="0"/>
          <a:ext cx="0" cy="0"/>
          <a:chOff x="0" y="0"/>
          <a:chExt cx="0" cy="0"/>
        </a:xfrm>
      </p:grpSpPr>
      <p:sp>
        <p:nvSpPr>
          <p:cNvPr id="960" name="Google Shape;960;p61"/>
          <p:cNvSpPr txBox="1"/>
          <p:nvPr/>
        </p:nvSpPr>
        <p:spPr>
          <a:xfrm>
            <a:off x="323850" y="1341437"/>
            <a:ext cx="3600450" cy="4000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66"/>
              </a:buClr>
              <a:buSzPts val="2000"/>
              <a:buFont typeface="Arial"/>
              <a:buNone/>
            </a:pPr>
            <a:r>
              <a:rPr b="1" i="0" lang="en-US" sz="2000" u="none">
                <a:solidFill>
                  <a:srgbClr val="FFCC66"/>
                </a:solidFill>
                <a:latin typeface="Arial"/>
                <a:ea typeface="Arial"/>
                <a:cs typeface="Arial"/>
                <a:sym typeface="Arial"/>
              </a:rPr>
              <a:t>Background and Motivation</a:t>
            </a:r>
            <a:endParaRPr/>
          </a:p>
        </p:txBody>
      </p:sp>
      <p:sp>
        <p:nvSpPr>
          <p:cNvPr id="961" name="Google Shape;961;p61"/>
          <p:cNvSpPr txBox="1"/>
          <p:nvPr/>
        </p:nvSpPr>
        <p:spPr>
          <a:xfrm>
            <a:off x="503237" y="1881187"/>
            <a:ext cx="7993062" cy="196215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FFFF00"/>
              </a:buClr>
              <a:buSzPts val="1800"/>
              <a:buFont typeface="Arial"/>
              <a:buNone/>
            </a:pPr>
            <a:r>
              <a:rPr b="0" i="0" lang="en-US" sz="1800" u="sng">
                <a:solidFill>
                  <a:srgbClr val="FFFF00"/>
                </a:solidFill>
                <a:latin typeface="Arial"/>
                <a:ea typeface="Arial"/>
                <a:cs typeface="Arial"/>
                <a:sym typeface="Arial"/>
              </a:rPr>
              <a:t>Aseptic loosening</a:t>
            </a:r>
            <a:r>
              <a:rPr b="0" i="0" lang="en-US" sz="1800" u="none">
                <a:solidFill>
                  <a:srgbClr val="FFFF00"/>
                </a:solidFill>
                <a:latin typeface="Arial"/>
                <a:ea typeface="Arial"/>
                <a:cs typeface="Arial"/>
                <a:sym typeface="Arial"/>
              </a:rPr>
              <a:t> of femoral stems is influenced by the following mechanical factors related to the design of the implant:</a:t>
            </a:r>
            <a:endParaRPr/>
          </a:p>
          <a:p>
            <a:pPr indent="0" lvl="0" marL="0" marR="0" rtl="0" algn="just">
              <a:lnSpc>
                <a:spcPct val="100000"/>
              </a:lnSpc>
              <a:spcBef>
                <a:spcPts val="0"/>
              </a:spcBef>
              <a:spcAft>
                <a:spcPts val="0"/>
              </a:spcAft>
              <a:buClr>
                <a:srgbClr val="FFFF00"/>
              </a:buClr>
              <a:buSzPts val="1800"/>
              <a:buFont typeface="Arial"/>
              <a:buNone/>
            </a:pPr>
            <a:r>
              <a:t/>
            </a:r>
            <a:endParaRPr b="0" i="0" sz="1800" u="none">
              <a:solidFill>
                <a:srgbClr val="FFFF00"/>
              </a:solidFill>
              <a:latin typeface="Arial"/>
              <a:ea typeface="Arial"/>
              <a:cs typeface="Arial"/>
              <a:sym typeface="Arial"/>
            </a:endParaRPr>
          </a:p>
          <a:p>
            <a:pPr indent="-114300" lvl="0" marL="0" marR="0" rtl="0" algn="just">
              <a:lnSpc>
                <a:spcPct val="125000"/>
              </a:lnSpc>
              <a:spcBef>
                <a:spcPts val="0"/>
              </a:spcBef>
              <a:spcAft>
                <a:spcPts val="0"/>
              </a:spcAft>
              <a:buClr>
                <a:srgbClr val="FFFF00"/>
              </a:buClr>
              <a:buSzPts val="1800"/>
              <a:buFont typeface="Arial"/>
              <a:buChar char="•"/>
            </a:pPr>
            <a:r>
              <a:rPr b="0" i="0" lang="en-US" sz="1800" u="none">
                <a:solidFill>
                  <a:srgbClr val="FFFF00"/>
                </a:solidFill>
                <a:latin typeface="Arial"/>
                <a:ea typeface="Arial"/>
                <a:cs typeface="Arial"/>
                <a:sym typeface="Arial"/>
              </a:rPr>
              <a:t>  Stem geometry</a:t>
            </a:r>
            <a:endParaRPr/>
          </a:p>
          <a:p>
            <a:pPr indent="-114300" lvl="0" marL="0" marR="0" rtl="0" algn="l">
              <a:lnSpc>
                <a:spcPct val="125000"/>
              </a:lnSpc>
              <a:spcBef>
                <a:spcPts val="0"/>
              </a:spcBef>
              <a:spcAft>
                <a:spcPts val="0"/>
              </a:spcAft>
              <a:buClr>
                <a:srgbClr val="FFFF00"/>
              </a:buClr>
              <a:buSzPts val="1800"/>
              <a:buFont typeface="Arial"/>
              <a:buChar char="•"/>
            </a:pPr>
            <a:r>
              <a:rPr b="0" i="0" lang="en-US" sz="1800" u="none">
                <a:solidFill>
                  <a:srgbClr val="FFFF00"/>
                </a:solidFill>
                <a:latin typeface="Arial"/>
                <a:ea typeface="Arial"/>
                <a:cs typeface="Arial"/>
                <a:sym typeface="Arial"/>
              </a:rPr>
              <a:t>  Implant material</a:t>
            </a:r>
            <a:endParaRPr/>
          </a:p>
          <a:p>
            <a:pPr indent="-114300" lvl="0" marL="0" marR="0" rtl="0" algn="l">
              <a:lnSpc>
                <a:spcPct val="125000"/>
              </a:lnSpc>
              <a:spcBef>
                <a:spcPts val="0"/>
              </a:spcBef>
              <a:spcAft>
                <a:spcPts val="0"/>
              </a:spcAft>
              <a:buClr>
                <a:srgbClr val="FFFF00"/>
              </a:buClr>
              <a:buSzPts val="1800"/>
              <a:buFont typeface="Arial"/>
              <a:buChar char="•"/>
            </a:pPr>
            <a:r>
              <a:rPr b="0" i="0" lang="en-US" sz="1800" u="none">
                <a:solidFill>
                  <a:srgbClr val="FFFF00"/>
                </a:solidFill>
                <a:latin typeface="Arial"/>
                <a:ea typeface="Arial"/>
                <a:cs typeface="Arial"/>
                <a:sym typeface="Arial"/>
              </a:rPr>
              <a:t>  Length of porous coating</a:t>
            </a:r>
            <a:endParaRPr/>
          </a:p>
        </p:txBody>
      </p:sp>
      <p:sp>
        <p:nvSpPr>
          <p:cNvPr id="962" name="Google Shape;962;p61"/>
          <p:cNvSpPr txBox="1"/>
          <p:nvPr/>
        </p:nvSpPr>
        <p:spPr>
          <a:xfrm>
            <a:off x="755650" y="5157787"/>
            <a:ext cx="7380287" cy="7080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1"/>
              </a:buClr>
              <a:buSzPts val="2000"/>
              <a:buFont typeface="Arial"/>
              <a:buNone/>
            </a:pPr>
            <a:r>
              <a:rPr b="0" i="0" lang="en-US" sz="2000" u="none">
                <a:solidFill>
                  <a:schemeClr val="accent1"/>
                </a:solidFill>
                <a:latin typeface="Arial"/>
                <a:ea typeface="Arial"/>
                <a:cs typeface="Arial"/>
                <a:sym typeface="Arial"/>
              </a:rPr>
              <a:t>A study to determine the optimal combination of these factors towards an improved hip prosthesis is, therefore, necessary.</a:t>
            </a:r>
            <a:r>
              <a:rPr b="0" i="0" lang="en-US" sz="2000" u="none">
                <a:solidFill>
                  <a:srgbClr val="99FFCC"/>
                </a:solidFill>
                <a:latin typeface="Arial"/>
                <a:ea typeface="Arial"/>
                <a:cs typeface="Arial"/>
                <a:sym typeface="Arial"/>
              </a:rPr>
              <a:t> </a:t>
            </a:r>
            <a:endParaRPr/>
          </a:p>
        </p:txBody>
      </p:sp>
      <p:sp>
        <p:nvSpPr>
          <p:cNvPr id="963" name="Google Shape;963;p61"/>
          <p:cNvSpPr txBox="1"/>
          <p:nvPr>
            <p:ph type="title"/>
          </p:nvPr>
        </p:nvSpPr>
        <p:spPr>
          <a:xfrm>
            <a:off x="827087" y="55562"/>
            <a:ext cx="7847012" cy="673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D757"/>
              </a:buClr>
              <a:buSzPts val="2800"/>
              <a:buFont typeface="Arial"/>
              <a:buNone/>
            </a:pPr>
            <a:r>
              <a:rPr b="1" i="0" lang="en-US" sz="2800" u="none">
                <a:solidFill>
                  <a:srgbClr val="FFD757"/>
                </a:solidFill>
                <a:latin typeface="Arial"/>
                <a:ea typeface="Arial"/>
                <a:cs typeface="Arial"/>
                <a:sym typeface="Arial"/>
              </a:rPr>
              <a:t>Shape Optimization of Hip Prostheses</a:t>
            </a:r>
            <a:endParaRPr/>
          </a:p>
        </p:txBody>
      </p:sp>
      <p:sp>
        <p:nvSpPr>
          <p:cNvPr id="964" name="Google Shape;964;p61"/>
          <p:cNvSpPr txBox="1"/>
          <p:nvPr/>
        </p:nvSpPr>
        <p:spPr>
          <a:xfrm>
            <a:off x="1835150" y="769937"/>
            <a:ext cx="6300787" cy="36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b="1" i="0" lang="en-US" sz="1800" u="none">
                <a:solidFill>
                  <a:srgbClr val="FFFFFF"/>
                </a:solidFill>
                <a:latin typeface="Arial"/>
                <a:ea typeface="Arial"/>
                <a:cs typeface="Arial"/>
                <a:sym typeface="Arial"/>
              </a:rPr>
              <a:t>Ph.D. Scholar: Souptick Chanda (2012 - 2015</a:t>
            </a:r>
            <a:r>
              <a:rPr b="0" i="0" lang="en-US" sz="1800" u="none">
                <a:solidFill>
                  <a:srgbClr val="FFFFFF"/>
                </a:solidFill>
                <a:latin typeface="Arial"/>
                <a:ea typeface="Arial"/>
                <a:cs typeface="Arial"/>
                <a:sym typeface="Arial"/>
              </a:rPr>
              <a:t>)</a:t>
            </a:r>
            <a:endParaRPr/>
          </a:p>
        </p:txBody>
      </p:sp>
      <p:grpSp>
        <p:nvGrpSpPr>
          <p:cNvPr id="965" name="Google Shape;965;p61"/>
          <p:cNvGrpSpPr/>
          <p:nvPr/>
        </p:nvGrpSpPr>
        <p:grpSpPr>
          <a:xfrm>
            <a:off x="3863975" y="2613025"/>
            <a:ext cx="4452937" cy="2316162"/>
            <a:chOff x="277949" y="1916831"/>
            <a:chExt cx="4452299" cy="2316244"/>
          </a:xfrm>
        </p:grpSpPr>
        <p:pic>
          <p:nvPicPr>
            <p:cNvPr id="966" name="Google Shape;966;p61"/>
            <p:cNvPicPr preferRelativeResize="0"/>
            <p:nvPr/>
          </p:nvPicPr>
          <p:blipFill rotWithShape="1">
            <a:blip r:embed="rId3">
              <a:alphaModFix/>
            </a:blip>
            <a:srcRect b="0" l="17985" r="19423" t="0"/>
            <a:stretch/>
          </p:blipFill>
          <p:spPr>
            <a:xfrm>
              <a:off x="277949" y="1916832"/>
              <a:ext cx="1449735" cy="2316243"/>
            </a:xfrm>
            <a:prstGeom prst="rect">
              <a:avLst/>
            </a:prstGeom>
            <a:noFill/>
            <a:ln>
              <a:noFill/>
            </a:ln>
          </p:spPr>
        </p:pic>
        <p:pic>
          <p:nvPicPr>
            <p:cNvPr id="967" name="Google Shape;967;p61"/>
            <p:cNvPicPr preferRelativeResize="0"/>
            <p:nvPr/>
          </p:nvPicPr>
          <p:blipFill rotWithShape="1">
            <a:blip r:embed="rId4">
              <a:alphaModFix/>
            </a:blip>
            <a:srcRect b="0" l="10769" r="0" t="0"/>
            <a:stretch/>
          </p:blipFill>
          <p:spPr>
            <a:xfrm>
              <a:off x="1691680" y="1916832"/>
              <a:ext cx="966490" cy="2316243"/>
            </a:xfrm>
            <a:prstGeom prst="rect">
              <a:avLst/>
            </a:prstGeom>
            <a:noFill/>
            <a:ln>
              <a:noFill/>
            </a:ln>
          </p:spPr>
        </p:pic>
        <p:pic>
          <p:nvPicPr>
            <p:cNvPr id="968" name="Google Shape;968;p61"/>
            <p:cNvPicPr preferRelativeResize="0"/>
            <p:nvPr/>
          </p:nvPicPr>
          <p:blipFill rotWithShape="1">
            <a:blip r:embed="rId5">
              <a:alphaModFix/>
            </a:blip>
            <a:srcRect b="0" l="0" r="0" t="0"/>
            <a:stretch/>
          </p:blipFill>
          <p:spPr>
            <a:xfrm>
              <a:off x="2571585" y="1916832"/>
              <a:ext cx="1062933" cy="2316243"/>
            </a:xfrm>
            <a:prstGeom prst="rect">
              <a:avLst/>
            </a:prstGeom>
            <a:noFill/>
            <a:ln>
              <a:noFill/>
            </a:ln>
          </p:spPr>
        </p:pic>
        <p:pic>
          <p:nvPicPr>
            <p:cNvPr id="969" name="Google Shape;969;p61"/>
            <p:cNvPicPr preferRelativeResize="0"/>
            <p:nvPr/>
          </p:nvPicPr>
          <p:blipFill rotWithShape="1">
            <a:blip r:embed="rId6">
              <a:alphaModFix/>
            </a:blip>
            <a:srcRect b="0" l="0" r="0" t="0"/>
            <a:stretch/>
          </p:blipFill>
          <p:spPr>
            <a:xfrm>
              <a:off x="3626535" y="1916831"/>
              <a:ext cx="1103713" cy="2316243"/>
            </a:xfrm>
            <a:prstGeom prst="rect">
              <a:avLst/>
            </a:prstGeom>
            <a:noFill/>
            <a:ln>
              <a:noFill/>
            </a:ln>
          </p:spPr>
        </p:pic>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3" name="Shape 973"/>
        <p:cNvGrpSpPr/>
        <p:nvPr/>
      </p:nvGrpSpPr>
      <p:grpSpPr>
        <a:xfrm>
          <a:off x="0" y="0"/>
          <a:ext cx="0" cy="0"/>
          <a:chOff x="0" y="0"/>
          <a:chExt cx="0" cy="0"/>
        </a:xfrm>
      </p:grpSpPr>
      <p:pic>
        <p:nvPicPr>
          <p:cNvPr id="974" name="Google Shape;974;p62"/>
          <p:cNvPicPr preferRelativeResize="0"/>
          <p:nvPr/>
        </p:nvPicPr>
        <p:blipFill rotWithShape="1">
          <a:blip r:embed="rId3">
            <a:alphaModFix/>
          </a:blip>
          <a:srcRect b="23095" l="0" r="0" t="0"/>
          <a:stretch/>
        </p:blipFill>
        <p:spPr>
          <a:xfrm>
            <a:off x="609600" y="762000"/>
            <a:ext cx="7761287" cy="3206750"/>
          </a:xfrm>
          <a:prstGeom prst="rect">
            <a:avLst/>
          </a:prstGeom>
          <a:noFill/>
          <a:ln>
            <a:noFill/>
          </a:ln>
        </p:spPr>
      </p:pic>
      <p:pic>
        <p:nvPicPr>
          <p:cNvPr id="975" name="Google Shape;975;p62"/>
          <p:cNvPicPr preferRelativeResize="0"/>
          <p:nvPr/>
        </p:nvPicPr>
        <p:blipFill rotWithShape="1">
          <a:blip r:embed="rId4">
            <a:alphaModFix/>
          </a:blip>
          <a:srcRect b="0" l="0" r="0" t="0"/>
          <a:stretch/>
        </p:blipFill>
        <p:spPr>
          <a:xfrm>
            <a:off x="143779" y="4310403"/>
            <a:ext cx="3048000" cy="2286000"/>
          </a:xfrm>
          <a:prstGeom prst="rect">
            <a:avLst/>
          </a:prstGeom>
          <a:noFill/>
          <a:ln>
            <a:noFill/>
          </a:ln>
        </p:spPr>
      </p:pic>
      <p:sp>
        <p:nvSpPr>
          <p:cNvPr id="976" name="Google Shape;976;p62"/>
          <p:cNvSpPr/>
          <p:nvPr/>
        </p:nvSpPr>
        <p:spPr>
          <a:xfrm>
            <a:off x="1752600" y="3733800"/>
            <a:ext cx="609600" cy="409575"/>
          </a:xfrm>
          <a:prstGeom prst="downArrow">
            <a:avLst>
              <a:gd fmla="val 10800" name="adj1"/>
              <a:gd fmla="val 50000" name="adj2"/>
            </a:avLst>
          </a:prstGeom>
          <a:solidFill>
            <a:srgbClr val="EDEB95"/>
          </a:solidFill>
          <a:ln cap="flat" cmpd="sng" w="1905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pic>
        <p:nvPicPr>
          <p:cNvPr id="977" name="Google Shape;977;p62"/>
          <p:cNvPicPr preferRelativeResize="0"/>
          <p:nvPr/>
        </p:nvPicPr>
        <p:blipFill rotWithShape="1">
          <a:blip r:embed="rId5">
            <a:alphaModFix/>
          </a:blip>
          <a:srcRect b="0" l="0" r="0" t="0"/>
          <a:stretch/>
        </p:blipFill>
        <p:spPr>
          <a:xfrm>
            <a:off x="4597400" y="4516437"/>
            <a:ext cx="4167187" cy="1873250"/>
          </a:xfrm>
          <a:prstGeom prst="rect">
            <a:avLst/>
          </a:prstGeom>
          <a:noFill/>
          <a:ln>
            <a:noFill/>
          </a:ln>
        </p:spPr>
      </p:pic>
      <p:sp>
        <p:nvSpPr>
          <p:cNvPr id="978" name="Google Shape;978;p62"/>
          <p:cNvSpPr txBox="1"/>
          <p:nvPr/>
        </p:nvSpPr>
        <p:spPr>
          <a:xfrm>
            <a:off x="2444750" y="3908425"/>
            <a:ext cx="3173412" cy="3381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600"/>
              <a:buFont typeface="Arial"/>
              <a:buNone/>
            </a:pPr>
            <a:r>
              <a:rPr b="0" i="0" lang="en-US" sz="1600" u="none">
                <a:solidFill>
                  <a:srgbClr val="FFFF00"/>
                </a:solidFill>
                <a:latin typeface="Arial"/>
                <a:ea typeface="Arial"/>
                <a:cs typeface="Arial"/>
                <a:sym typeface="Arial"/>
              </a:rPr>
              <a:t>Eighteen (18) design parameters</a:t>
            </a:r>
            <a:endParaRPr/>
          </a:p>
        </p:txBody>
      </p:sp>
      <p:sp>
        <p:nvSpPr>
          <p:cNvPr id="979" name="Google Shape;979;p62"/>
          <p:cNvSpPr txBox="1"/>
          <p:nvPr/>
        </p:nvSpPr>
        <p:spPr>
          <a:xfrm>
            <a:off x="107950" y="6345237"/>
            <a:ext cx="576262"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sp>
        <p:nvSpPr>
          <p:cNvPr id="980" name="Google Shape;980;p62"/>
          <p:cNvSpPr txBox="1"/>
          <p:nvPr/>
        </p:nvSpPr>
        <p:spPr>
          <a:xfrm>
            <a:off x="5715000" y="3908425"/>
            <a:ext cx="2590800" cy="3381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600"/>
              <a:buFont typeface="Arial"/>
              <a:buNone/>
            </a:pPr>
            <a:r>
              <a:rPr b="0" i="0" lang="en-US" sz="1600" u="none">
                <a:solidFill>
                  <a:srgbClr val="FFFF00"/>
                </a:solidFill>
                <a:latin typeface="Arial"/>
                <a:ea typeface="Arial"/>
                <a:cs typeface="Arial"/>
                <a:sym typeface="Arial"/>
              </a:rPr>
              <a:t>TriLock (DePuy) Hip Stem</a:t>
            </a:r>
            <a:endParaRPr/>
          </a:p>
        </p:txBody>
      </p:sp>
      <p:pic>
        <p:nvPicPr>
          <p:cNvPr id="981" name="Google Shape;981;p62"/>
          <p:cNvPicPr preferRelativeResize="0"/>
          <p:nvPr/>
        </p:nvPicPr>
        <p:blipFill rotWithShape="1">
          <a:blip r:embed="rId6">
            <a:alphaModFix/>
          </a:blip>
          <a:srcRect b="0" l="0" r="0" t="0"/>
          <a:stretch/>
        </p:blipFill>
        <p:spPr>
          <a:xfrm>
            <a:off x="742950" y="731837"/>
            <a:ext cx="2451100" cy="1225550"/>
          </a:xfrm>
          <a:prstGeom prst="rect">
            <a:avLst/>
          </a:prstGeom>
          <a:noFill/>
          <a:ln>
            <a:noFill/>
          </a:ln>
        </p:spPr>
      </p:pic>
      <p:sp>
        <p:nvSpPr>
          <p:cNvPr id="982" name="Google Shape;982;p62"/>
          <p:cNvSpPr txBox="1"/>
          <p:nvPr/>
        </p:nvSpPr>
        <p:spPr>
          <a:xfrm>
            <a:off x="1016000" y="152400"/>
            <a:ext cx="7137400" cy="4619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66"/>
              </a:buClr>
              <a:buSzPts val="2400"/>
              <a:buFont typeface="Arial"/>
              <a:buNone/>
            </a:pPr>
            <a:r>
              <a:rPr b="1" i="0" lang="en-US" sz="2400" u="none">
                <a:solidFill>
                  <a:srgbClr val="FFCC66"/>
                </a:solidFill>
                <a:latin typeface="Arial"/>
                <a:ea typeface="Arial"/>
                <a:cs typeface="Arial"/>
                <a:sym typeface="Arial"/>
              </a:rPr>
              <a:t>Shape Optimization : Parameterization</a:t>
            </a:r>
            <a:endParaRPr/>
          </a:p>
        </p:txBody>
      </p:sp>
      <p:pic>
        <p:nvPicPr>
          <p:cNvPr descr="C:\Users\kaushik\Downloads\implant_animated.gif" id="983" name="Google Shape;983;p62"/>
          <p:cNvPicPr preferRelativeResize="0"/>
          <p:nvPr/>
        </p:nvPicPr>
        <p:blipFill rotWithShape="1">
          <a:blip r:embed="rId7">
            <a:alphaModFix/>
          </a:blip>
          <a:srcRect b="0" l="0" r="0" t="0"/>
          <a:stretch/>
        </p:blipFill>
        <p:spPr>
          <a:xfrm>
            <a:off x="3347864" y="4414610"/>
            <a:ext cx="1076452" cy="20859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7" name="Shape 987"/>
        <p:cNvGrpSpPr/>
        <p:nvPr/>
      </p:nvGrpSpPr>
      <p:grpSpPr>
        <a:xfrm>
          <a:off x="0" y="0"/>
          <a:ext cx="0" cy="0"/>
          <a:chOff x="0" y="0"/>
          <a:chExt cx="0" cy="0"/>
        </a:xfrm>
      </p:grpSpPr>
      <p:pic>
        <p:nvPicPr>
          <p:cNvPr id="988" name="Google Shape;988;p63"/>
          <p:cNvPicPr preferRelativeResize="0"/>
          <p:nvPr/>
        </p:nvPicPr>
        <p:blipFill rotWithShape="1">
          <a:blip r:embed="rId3">
            <a:alphaModFix/>
          </a:blip>
          <a:srcRect b="0" l="0" r="0" t="0"/>
          <a:stretch/>
        </p:blipFill>
        <p:spPr>
          <a:xfrm>
            <a:off x="384175" y="4017962"/>
            <a:ext cx="1785937" cy="1114425"/>
          </a:xfrm>
          <a:prstGeom prst="rect">
            <a:avLst/>
          </a:prstGeom>
          <a:noFill/>
          <a:ln>
            <a:noFill/>
          </a:ln>
        </p:spPr>
      </p:pic>
      <p:pic>
        <p:nvPicPr>
          <p:cNvPr id="989" name="Google Shape;989;p63"/>
          <p:cNvPicPr preferRelativeResize="0"/>
          <p:nvPr/>
        </p:nvPicPr>
        <p:blipFill rotWithShape="1">
          <a:blip r:embed="rId4">
            <a:alphaModFix/>
          </a:blip>
          <a:srcRect b="0" l="0" r="0" t="0"/>
          <a:stretch/>
        </p:blipFill>
        <p:spPr>
          <a:xfrm>
            <a:off x="6950075" y="4017962"/>
            <a:ext cx="1755775" cy="1114425"/>
          </a:xfrm>
          <a:prstGeom prst="rect">
            <a:avLst/>
          </a:prstGeom>
          <a:noFill/>
          <a:ln>
            <a:noFill/>
          </a:ln>
        </p:spPr>
      </p:pic>
      <p:sp>
        <p:nvSpPr>
          <p:cNvPr id="990" name="Google Shape;990;p63"/>
          <p:cNvSpPr/>
          <p:nvPr/>
        </p:nvSpPr>
        <p:spPr>
          <a:xfrm>
            <a:off x="914400" y="762000"/>
            <a:ext cx="7239000" cy="3276600"/>
          </a:xfrm>
          <a:prstGeom prst="rect">
            <a:avLst/>
          </a:prstGeom>
          <a:solidFill>
            <a:srgbClr val="B9EBE1"/>
          </a:solidFill>
          <a:ln cap="flat" cmpd="sng" w="539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991" name="Google Shape;991;p63"/>
          <p:cNvPicPr preferRelativeResize="0"/>
          <p:nvPr/>
        </p:nvPicPr>
        <p:blipFill rotWithShape="1">
          <a:blip r:embed="rId5">
            <a:alphaModFix/>
          </a:blip>
          <a:srcRect b="0" l="0" r="0" t="0"/>
          <a:stretch/>
        </p:blipFill>
        <p:spPr>
          <a:xfrm>
            <a:off x="4849812" y="1360487"/>
            <a:ext cx="2476500" cy="762000"/>
          </a:xfrm>
          <a:prstGeom prst="rect">
            <a:avLst/>
          </a:prstGeom>
          <a:noFill/>
          <a:ln cap="flat" cmpd="sng" w="9525">
            <a:solidFill>
              <a:srgbClr val="712D1C"/>
            </a:solidFill>
            <a:prstDash val="solid"/>
            <a:miter lim="800000"/>
            <a:headEnd len="sm" w="sm" type="none"/>
            <a:tailEnd len="sm" w="sm" type="none"/>
          </a:ln>
        </p:spPr>
      </p:pic>
      <p:sp>
        <p:nvSpPr>
          <p:cNvPr id="992" name="Google Shape;992;p63"/>
          <p:cNvSpPr txBox="1"/>
          <p:nvPr/>
        </p:nvSpPr>
        <p:spPr>
          <a:xfrm>
            <a:off x="0" y="0"/>
            <a:ext cx="91440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pic>
        <p:nvPicPr>
          <p:cNvPr id="993" name="Google Shape;993;p63"/>
          <p:cNvPicPr preferRelativeResize="0"/>
          <p:nvPr/>
        </p:nvPicPr>
        <p:blipFill rotWithShape="1">
          <a:blip r:embed="rId6">
            <a:alphaModFix/>
          </a:blip>
          <a:srcRect b="0" l="0" r="0" t="0"/>
          <a:stretch/>
        </p:blipFill>
        <p:spPr>
          <a:xfrm>
            <a:off x="4959350" y="2906712"/>
            <a:ext cx="1998662" cy="717550"/>
          </a:xfrm>
          <a:prstGeom prst="rect">
            <a:avLst/>
          </a:prstGeom>
          <a:noFill/>
          <a:ln cap="flat" cmpd="sng" w="9525">
            <a:solidFill>
              <a:srgbClr val="712D1C"/>
            </a:solidFill>
            <a:prstDash val="solid"/>
            <a:miter lim="800000"/>
            <a:headEnd len="sm" w="sm" type="none"/>
            <a:tailEnd len="sm" w="sm" type="none"/>
          </a:ln>
        </p:spPr>
      </p:pic>
      <p:sp>
        <p:nvSpPr>
          <p:cNvPr id="994" name="Google Shape;994;p63"/>
          <p:cNvSpPr txBox="1"/>
          <p:nvPr/>
        </p:nvSpPr>
        <p:spPr>
          <a:xfrm>
            <a:off x="1219200" y="849312"/>
            <a:ext cx="2466975" cy="3698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2060"/>
              </a:buClr>
              <a:buSzPts val="1800"/>
              <a:buFont typeface="Arial"/>
              <a:buNone/>
            </a:pPr>
            <a:r>
              <a:rPr b="1" i="0" lang="en-US" sz="1800" u="none">
                <a:solidFill>
                  <a:srgbClr val="002060"/>
                </a:solidFill>
                <a:latin typeface="Arial"/>
                <a:ea typeface="Arial"/>
                <a:cs typeface="Arial"/>
                <a:sym typeface="Arial"/>
              </a:rPr>
              <a:t>Objective function 1:</a:t>
            </a:r>
            <a:endParaRPr/>
          </a:p>
        </p:txBody>
      </p:sp>
      <p:sp>
        <p:nvSpPr>
          <p:cNvPr id="995" name="Google Shape;995;p63"/>
          <p:cNvSpPr txBox="1"/>
          <p:nvPr/>
        </p:nvSpPr>
        <p:spPr>
          <a:xfrm>
            <a:off x="1219200" y="2384425"/>
            <a:ext cx="2466975" cy="3698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2060"/>
              </a:buClr>
              <a:buSzPts val="1800"/>
              <a:buFont typeface="Arial"/>
              <a:buNone/>
            </a:pPr>
            <a:r>
              <a:rPr b="1" i="0" lang="en-US" sz="1800" u="none">
                <a:solidFill>
                  <a:srgbClr val="002060"/>
                </a:solidFill>
                <a:latin typeface="Arial"/>
                <a:ea typeface="Arial"/>
                <a:cs typeface="Arial"/>
                <a:sym typeface="Arial"/>
              </a:rPr>
              <a:t>Objective function 2:</a:t>
            </a:r>
            <a:endParaRPr/>
          </a:p>
        </p:txBody>
      </p:sp>
      <p:sp>
        <p:nvSpPr>
          <p:cNvPr id="996" name="Google Shape;996;p63"/>
          <p:cNvSpPr/>
          <p:nvPr/>
        </p:nvSpPr>
        <p:spPr>
          <a:xfrm>
            <a:off x="2601912" y="1371600"/>
            <a:ext cx="2201862" cy="750887"/>
          </a:xfrm>
          <a:prstGeom prst="homePlate">
            <a:avLst>
              <a:gd fmla="val 17917" name="adj"/>
            </a:avLst>
          </a:prstGeom>
          <a:solidFill>
            <a:srgbClr val="FFC000"/>
          </a:solid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A2620"/>
              </a:buClr>
              <a:buSzPts val="1800"/>
              <a:buFont typeface="Arial"/>
              <a:buNone/>
            </a:pPr>
            <a:r>
              <a:rPr b="1" i="0" lang="en-US" sz="1800" u="none">
                <a:solidFill>
                  <a:srgbClr val="0A2620"/>
                </a:solidFill>
                <a:latin typeface="Arial"/>
                <a:ea typeface="Arial"/>
                <a:cs typeface="Arial"/>
                <a:sym typeface="Arial"/>
              </a:rPr>
              <a:t>Stress shielding</a:t>
            </a:r>
            <a:endParaRPr/>
          </a:p>
        </p:txBody>
      </p:sp>
      <p:sp>
        <p:nvSpPr>
          <p:cNvPr id="997" name="Google Shape;997;p63"/>
          <p:cNvSpPr/>
          <p:nvPr/>
        </p:nvSpPr>
        <p:spPr>
          <a:xfrm>
            <a:off x="2452687" y="2884487"/>
            <a:ext cx="2351087" cy="750887"/>
          </a:xfrm>
          <a:prstGeom prst="homePlate">
            <a:avLst>
              <a:gd fmla="val 18151" name="adj"/>
            </a:avLst>
          </a:prstGeom>
          <a:solidFill>
            <a:srgbClr val="FFC000"/>
          </a:solid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A2620"/>
              </a:buClr>
              <a:buSzPts val="1800"/>
              <a:buFont typeface="Arial"/>
              <a:buNone/>
            </a:pPr>
            <a:r>
              <a:rPr b="1" i="0" lang="en-US" sz="1800" u="none">
                <a:solidFill>
                  <a:srgbClr val="0A2620"/>
                </a:solidFill>
                <a:latin typeface="Arial"/>
                <a:ea typeface="Arial"/>
                <a:cs typeface="Arial"/>
                <a:sym typeface="Arial"/>
              </a:rPr>
              <a:t>Interface stresses</a:t>
            </a:r>
            <a:endParaRPr/>
          </a:p>
        </p:txBody>
      </p:sp>
      <p:sp>
        <p:nvSpPr>
          <p:cNvPr id="998" name="Google Shape;998;p63"/>
          <p:cNvSpPr txBox="1"/>
          <p:nvPr/>
        </p:nvSpPr>
        <p:spPr>
          <a:xfrm>
            <a:off x="609600" y="4151312"/>
            <a:ext cx="7881937" cy="255428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66"/>
              </a:buClr>
              <a:buSzPts val="1800"/>
              <a:buFont typeface="Arial"/>
              <a:buNone/>
            </a:pPr>
            <a:r>
              <a:rPr b="1" i="0" lang="en-US" sz="1800" u="none">
                <a:solidFill>
                  <a:srgbClr val="FFFF66"/>
                </a:solidFill>
                <a:latin typeface="Arial"/>
                <a:ea typeface="Arial"/>
                <a:cs typeface="Arial"/>
                <a:sym typeface="Arial"/>
              </a:rPr>
              <a:t>Minimize        Objective 1 (</a:t>
            </a:r>
            <a:r>
              <a:rPr b="1" i="1" lang="en-US" sz="1800" u="none">
                <a:solidFill>
                  <a:srgbClr val="FFFF66"/>
                </a:solidFill>
                <a:latin typeface="Arial"/>
                <a:ea typeface="Arial"/>
                <a:cs typeface="Arial"/>
                <a:sym typeface="Arial"/>
              </a:rPr>
              <a:t>f1</a:t>
            </a:r>
            <a:r>
              <a:rPr b="1" i="0" lang="en-US" sz="1800" u="none">
                <a:solidFill>
                  <a:srgbClr val="FFFF66"/>
                </a:solidFill>
                <a:latin typeface="Arial"/>
                <a:ea typeface="Arial"/>
                <a:cs typeface="Arial"/>
                <a:sym typeface="Arial"/>
              </a:rPr>
              <a:t>)</a:t>
            </a:r>
            <a:endParaRPr/>
          </a:p>
          <a:p>
            <a:pPr indent="0" lvl="0" marL="0" marR="0" rtl="0" algn="ctr">
              <a:lnSpc>
                <a:spcPct val="100000"/>
              </a:lnSpc>
              <a:spcBef>
                <a:spcPts val="0"/>
              </a:spcBef>
              <a:spcAft>
                <a:spcPts val="0"/>
              </a:spcAft>
              <a:buClr>
                <a:srgbClr val="FFFF66"/>
              </a:buClr>
              <a:buSzPts val="1800"/>
              <a:buFont typeface="Arial"/>
              <a:buNone/>
            </a:pPr>
            <a:r>
              <a:rPr b="1" i="0" lang="en-US" sz="1800" u="none">
                <a:solidFill>
                  <a:srgbClr val="FFFF66"/>
                </a:solidFill>
                <a:latin typeface="Arial"/>
                <a:ea typeface="Arial"/>
                <a:cs typeface="Arial"/>
                <a:sym typeface="Arial"/>
              </a:rPr>
              <a:t>Minimize        Objective 2 (</a:t>
            </a:r>
            <a:r>
              <a:rPr b="1" i="1" lang="en-US" sz="1800" u="none">
                <a:solidFill>
                  <a:srgbClr val="FFFF66"/>
                </a:solidFill>
                <a:latin typeface="Arial"/>
                <a:ea typeface="Arial"/>
                <a:cs typeface="Arial"/>
                <a:sym typeface="Arial"/>
              </a:rPr>
              <a:t>f2</a:t>
            </a:r>
            <a:r>
              <a:rPr b="1" i="0" lang="en-US" sz="1800" u="none">
                <a:solidFill>
                  <a:srgbClr val="FFFF66"/>
                </a:solidFill>
                <a:latin typeface="Arial"/>
                <a:ea typeface="Arial"/>
                <a:cs typeface="Arial"/>
                <a:sym typeface="Arial"/>
              </a:rPr>
              <a:t>)</a:t>
            </a:r>
            <a:endParaRPr/>
          </a:p>
          <a:p>
            <a:pPr indent="0" lvl="0" marL="0" marR="0" rtl="0" algn="ctr">
              <a:lnSpc>
                <a:spcPct val="100000"/>
              </a:lnSpc>
              <a:spcBef>
                <a:spcPts val="600"/>
              </a:spcBef>
              <a:spcAft>
                <a:spcPts val="0"/>
              </a:spcAft>
              <a:buClr>
                <a:srgbClr val="FFFF66"/>
              </a:buClr>
              <a:buSzPts val="1800"/>
              <a:buFont typeface="Arial"/>
              <a:buNone/>
            </a:pPr>
            <a:r>
              <a:rPr b="0" i="0" lang="en-US" sz="1800" u="none">
                <a:solidFill>
                  <a:srgbClr val="FFFF66"/>
                </a:solidFill>
                <a:latin typeface="Arial"/>
                <a:ea typeface="Arial"/>
                <a:cs typeface="Arial"/>
                <a:sym typeface="Arial"/>
              </a:rPr>
              <a:t>subject to</a:t>
            </a:r>
            <a:endParaRPr/>
          </a:p>
          <a:p>
            <a:pPr indent="0" lvl="0" marL="0" marR="0" rtl="0" algn="ctr">
              <a:lnSpc>
                <a:spcPct val="100000"/>
              </a:lnSpc>
              <a:spcBef>
                <a:spcPts val="600"/>
              </a:spcBef>
              <a:spcAft>
                <a:spcPts val="0"/>
              </a:spcAft>
              <a:buClr>
                <a:srgbClr val="FFFF00"/>
              </a:buClr>
              <a:buSzPts val="1800"/>
              <a:buFont typeface="Arial"/>
              <a:buNone/>
            </a:pPr>
            <a:r>
              <a:rPr b="0" i="0" lang="en-US" sz="1800" u="none">
                <a:solidFill>
                  <a:srgbClr val="FFFF00"/>
                </a:solidFill>
                <a:latin typeface="Arial"/>
                <a:ea typeface="Arial"/>
                <a:cs typeface="Arial"/>
                <a:sym typeface="Arial"/>
              </a:rPr>
              <a:t> </a:t>
            </a:r>
            <a:r>
              <a:rPr b="0" i="1" lang="en-US" sz="2000" u="none">
                <a:solidFill>
                  <a:schemeClr val="accent1"/>
                </a:solidFill>
                <a:latin typeface="Times New Roman"/>
                <a:ea typeface="Times New Roman"/>
                <a:cs typeface="Times New Roman"/>
                <a:sym typeface="Times New Roman"/>
              </a:rPr>
              <a:t>a2 – a1 ≥ 0, b2 – b1 ≥ 0, a4 – a2 ≥ 0, b3 – b2 ≥ 0, a6 –a4 ≥ 0, b4 – b3 ≥ 0,</a:t>
            </a:r>
            <a:endParaRPr/>
          </a:p>
          <a:p>
            <a:pPr indent="0" lvl="0" marL="0" marR="0" rtl="0" algn="ctr">
              <a:lnSpc>
                <a:spcPct val="100000"/>
              </a:lnSpc>
              <a:spcBef>
                <a:spcPts val="0"/>
              </a:spcBef>
              <a:spcAft>
                <a:spcPts val="0"/>
              </a:spcAft>
              <a:buClr>
                <a:schemeClr val="accent1"/>
              </a:buClr>
              <a:buSzPts val="2000"/>
              <a:buFont typeface="Times New Roman"/>
              <a:buNone/>
            </a:pPr>
            <a:r>
              <a:rPr b="0" i="1" lang="en-US" sz="2000" u="none">
                <a:solidFill>
                  <a:schemeClr val="accent1"/>
                </a:solidFill>
                <a:latin typeface="Times New Roman"/>
                <a:ea typeface="Times New Roman"/>
                <a:cs typeface="Times New Roman"/>
                <a:sym typeface="Times New Roman"/>
              </a:rPr>
              <a:t>a3 – a2 – 4.5 ≥ 0, a5 – a3 – 4.5 ≥ 0, a5 – a3 – 7.0 ≤ 0 and a2 + a5 – 2.0 × a3 ≥ 0</a:t>
            </a:r>
            <a:endParaRPr/>
          </a:p>
          <a:p>
            <a:pPr indent="0" lvl="0" marL="0" marR="0" rtl="0" algn="ctr">
              <a:lnSpc>
                <a:spcPct val="100000"/>
              </a:lnSpc>
              <a:spcBef>
                <a:spcPts val="0"/>
              </a:spcBef>
              <a:spcAft>
                <a:spcPts val="0"/>
              </a:spcAft>
              <a:buClr>
                <a:srgbClr val="FFFF00"/>
              </a:buClr>
              <a:buSzPts val="1800"/>
              <a:buFont typeface="Arial"/>
              <a:buNone/>
            </a:pPr>
            <a:r>
              <a:t/>
            </a:r>
            <a:endParaRPr b="0" i="0" sz="1800" u="none">
              <a:solidFill>
                <a:srgbClr val="FFFF00"/>
              </a:solidFill>
              <a:latin typeface="Arial"/>
              <a:ea typeface="Arial"/>
              <a:cs typeface="Arial"/>
              <a:sym typeface="Arial"/>
            </a:endParaRPr>
          </a:p>
          <a:p>
            <a:pPr indent="0" lvl="0" marL="0" marR="0" rtl="0" algn="ctr">
              <a:lnSpc>
                <a:spcPct val="100000"/>
              </a:lnSpc>
              <a:spcBef>
                <a:spcPts val="0"/>
              </a:spcBef>
              <a:spcAft>
                <a:spcPts val="0"/>
              </a:spcAft>
              <a:buClr>
                <a:srgbClr val="FFC000"/>
              </a:buClr>
              <a:buSzPts val="1800"/>
              <a:buFont typeface="Arial"/>
              <a:buNone/>
            </a:pPr>
            <a:r>
              <a:rPr b="0" i="0" lang="en-US" sz="1800" u="none">
                <a:solidFill>
                  <a:srgbClr val="FFC000"/>
                </a:solidFill>
                <a:latin typeface="Arial"/>
                <a:ea typeface="Arial"/>
                <a:cs typeface="Arial"/>
                <a:sym typeface="Arial"/>
              </a:rPr>
              <a:t>Implant material selected: Ti-alloy (</a:t>
            </a:r>
            <a:r>
              <a:rPr b="0" i="1" lang="en-US" sz="1800" u="none">
                <a:solidFill>
                  <a:srgbClr val="FFC000"/>
                </a:solidFill>
                <a:latin typeface="Arial"/>
                <a:ea typeface="Arial"/>
                <a:cs typeface="Arial"/>
                <a:sym typeface="Arial"/>
              </a:rPr>
              <a:t>E</a:t>
            </a:r>
            <a:r>
              <a:rPr b="0" i="0" lang="en-US" sz="1800" u="none">
                <a:solidFill>
                  <a:srgbClr val="FFC000"/>
                </a:solidFill>
                <a:latin typeface="Arial"/>
                <a:ea typeface="Arial"/>
                <a:cs typeface="Arial"/>
                <a:sym typeface="Arial"/>
              </a:rPr>
              <a:t>=110 GPa)</a:t>
            </a:r>
            <a:endParaRPr/>
          </a:p>
        </p:txBody>
      </p:sp>
      <p:cxnSp>
        <p:nvCxnSpPr>
          <p:cNvPr id="999" name="Google Shape;999;p63"/>
          <p:cNvCxnSpPr/>
          <p:nvPr/>
        </p:nvCxnSpPr>
        <p:spPr>
          <a:xfrm rot="10800000">
            <a:off x="6477000" y="1905000"/>
            <a:ext cx="762000" cy="495300"/>
          </a:xfrm>
          <a:prstGeom prst="straightConnector1">
            <a:avLst/>
          </a:prstGeom>
          <a:noFill/>
          <a:ln cap="flat" cmpd="sng" w="9525">
            <a:solidFill>
              <a:srgbClr val="002060"/>
            </a:solidFill>
            <a:prstDash val="solid"/>
            <a:miter lim="800000"/>
            <a:headEnd len="med" w="med" type="none"/>
            <a:tailEnd len="med" w="med" type="triangle"/>
          </a:ln>
        </p:spPr>
      </p:cxnSp>
      <p:cxnSp>
        <p:nvCxnSpPr>
          <p:cNvPr id="1000" name="Google Shape;1000;p63"/>
          <p:cNvCxnSpPr/>
          <p:nvPr/>
        </p:nvCxnSpPr>
        <p:spPr>
          <a:xfrm rot="10800000">
            <a:off x="6270625" y="3375025"/>
            <a:ext cx="762000" cy="495300"/>
          </a:xfrm>
          <a:prstGeom prst="straightConnector1">
            <a:avLst/>
          </a:prstGeom>
          <a:noFill/>
          <a:ln cap="flat" cmpd="sng" w="9525">
            <a:solidFill>
              <a:srgbClr val="002060"/>
            </a:solidFill>
            <a:prstDash val="solid"/>
            <a:miter lim="800000"/>
            <a:headEnd len="med" w="med" type="none"/>
            <a:tailEnd len="med" w="med" type="triangle"/>
          </a:ln>
        </p:spPr>
      </p:cxnSp>
      <p:sp>
        <p:nvSpPr>
          <p:cNvPr id="1001" name="Google Shape;1001;p63"/>
          <p:cNvSpPr txBox="1"/>
          <p:nvPr/>
        </p:nvSpPr>
        <p:spPr>
          <a:xfrm>
            <a:off x="7086600" y="2400300"/>
            <a:ext cx="1262062" cy="860425"/>
          </a:xfrm>
          <a:prstGeom prst="rect">
            <a:avLst/>
          </a:prstGeom>
          <a:solidFill>
            <a:srgbClr val="E8F4FF"/>
          </a:solid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Resorbed Bone Mass Fraction</a:t>
            </a:r>
            <a:endParaRPr/>
          </a:p>
        </p:txBody>
      </p:sp>
      <p:sp>
        <p:nvSpPr>
          <p:cNvPr id="1002" name="Google Shape;1002;p63"/>
          <p:cNvSpPr txBox="1"/>
          <p:nvPr/>
        </p:nvSpPr>
        <p:spPr>
          <a:xfrm>
            <a:off x="7010400" y="3690937"/>
            <a:ext cx="1262062" cy="858837"/>
          </a:xfrm>
          <a:prstGeom prst="rect">
            <a:avLst/>
          </a:prstGeom>
          <a:solidFill>
            <a:srgbClr val="E8F4FF"/>
          </a:solid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Hoffman Failure Index</a:t>
            </a:r>
            <a:endParaRPr/>
          </a:p>
        </p:txBody>
      </p:sp>
      <p:sp>
        <p:nvSpPr>
          <p:cNvPr id="1003" name="Google Shape;1003;p63"/>
          <p:cNvSpPr txBox="1"/>
          <p:nvPr/>
        </p:nvSpPr>
        <p:spPr>
          <a:xfrm>
            <a:off x="107950" y="6345237"/>
            <a:ext cx="576262"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sp>
        <p:nvSpPr>
          <p:cNvPr id="1004" name="Google Shape;1004;p63"/>
          <p:cNvSpPr txBox="1"/>
          <p:nvPr/>
        </p:nvSpPr>
        <p:spPr>
          <a:xfrm>
            <a:off x="762000" y="152400"/>
            <a:ext cx="7518400" cy="4619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66"/>
              </a:buClr>
              <a:buSzPts val="2400"/>
              <a:buFont typeface="Arial"/>
              <a:buNone/>
            </a:pPr>
            <a:r>
              <a:rPr b="1" i="0" lang="en-US" sz="2400" u="none">
                <a:solidFill>
                  <a:srgbClr val="FFCC66"/>
                </a:solidFill>
                <a:latin typeface="Arial"/>
                <a:ea typeface="Arial"/>
                <a:cs typeface="Arial"/>
                <a:sym typeface="Arial"/>
              </a:rPr>
              <a:t>Objective Function Formulation and Design Goal</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8" name="Shape 1008"/>
        <p:cNvGrpSpPr/>
        <p:nvPr/>
      </p:nvGrpSpPr>
      <p:grpSpPr>
        <a:xfrm>
          <a:off x="0" y="0"/>
          <a:ext cx="0" cy="0"/>
          <a:chOff x="0" y="0"/>
          <a:chExt cx="0" cy="0"/>
        </a:xfrm>
      </p:grpSpPr>
      <p:pic>
        <p:nvPicPr>
          <p:cNvPr id="1009" name="Google Shape;1009;p64"/>
          <p:cNvPicPr preferRelativeResize="0"/>
          <p:nvPr/>
        </p:nvPicPr>
        <p:blipFill rotWithShape="1">
          <a:blip r:embed="rId3">
            <a:alphaModFix/>
          </a:blip>
          <a:srcRect b="0" l="0" r="0" t="0"/>
          <a:stretch/>
        </p:blipFill>
        <p:spPr>
          <a:xfrm>
            <a:off x="6399214" y="596904"/>
            <a:ext cx="943451" cy="1826895"/>
          </a:xfrm>
          <a:prstGeom prst="roundRect">
            <a:avLst>
              <a:gd fmla="val 4167" name="adj"/>
            </a:avLst>
          </a:prstGeom>
          <a:solidFill>
            <a:srgbClr val="FFFFFF"/>
          </a:solidFill>
          <a:ln cap="sq" cmpd="sng" w="76200">
            <a:solidFill>
              <a:srgbClr val="EAEAEA"/>
            </a:solidFill>
            <a:prstDash val="solid"/>
            <a:miter lim="800000"/>
            <a:headEnd len="sm" w="sm" type="none"/>
            <a:tailEnd len="sm" w="sm" type="none"/>
          </a:ln>
          <a:effectLst>
            <a:reflection blurRad="0" dir="5400000" dist="5000" endA="0" endPos="28000" fadeDir="5400000" kx="0" rotWithShape="0" algn="bl" stA="33000" stPos="0" sy="-100000" ky="0"/>
          </a:effectLst>
        </p:spPr>
      </p:pic>
      <p:cxnSp>
        <p:nvCxnSpPr>
          <p:cNvPr id="1010" name="Google Shape;1010;p64"/>
          <p:cNvCxnSpPr/>
          <p:nvPr/>
        </p:nvCxnSpPr>
        <p:spPr>
          <a:xfrm rot="10800000">
            <a:off x="1676400" y="1020762"/>
            <a:ext cx="838200" cy="0"/>
          </a:xfrm>
          <a:prstGeom prst="straightConnector1">
            <a:avLst/>
          </a:prstGeom>
          <a:noFill/>
          <a:ln cap="flat" cmpd="sng" w="9525">
            <a:solidFill>
              <a:srgbClr val="F9F9F9"/>
            </a:solidFill>
            <a:prstDash val="solid"/>
            <a:miter lim="800000"/>
            <a:headEnd len="med" w="med" type="none"/>
            <a:tailEnd len="med" w="med" type="none"/>
          </a:ln>
        </p:spPr>
      </p:cxnSp>
      <p:pic>
        <p:nvPicPr>
          <p:cNvPr id="1011" name="Google Shape;1011;p64"/>
          <p:cNvPicPr preferRelativeResize="0"/>
          <p:nvPr/>
        </p:nvPicPr>
        <p:blipFill rotWithShape="1">
          <a:blip r:embed="rId4">
            <a:alphaModFix/>
          </a:blip>
          <a:srcRect b="0" l="0" r="0" t="0"/>
          <a:stretch/>
        </p:blipFill>
        <p:spPr>
          <a:xfrm>
            <a:off x="762000" y="804862"/>
            <a:ext cx="7242175" cy="4432300"/>
          </a:xfrm>
          <a:prstGeom prst="rect">
            <a:avLst/>
          </a:prstGeom>
          <a:noFill/>
          <a:ln>
            <a:noFill/>
          </a:ln>
        </p:spPr>
      </p:pic>
      <p:pic>
        <p:nvPicPr>
          <p:cNvPr id="1012" name="Google Shape;1012;p64"/>
          <p:cNvPicPr preferRelativeResize="0"/>
          <p:nvPr/>
        </p:nvPicPr>
        <p:blipFill rotWithShape="1">
          <a:blip r:embed="rId5">
            <a:alphaModFix/>
          </a:blip>
          <a:srcRect b="0" l="0" r="0" t="0"/>
          <a:stretch/>
        </p:blipFill>
        <p:spPr>
          <a:xfrm>
            <a:off x="6172200" y="3775076"/>
            <a:ext cx="728663" cy="2103437"/>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descr="Untitled1" id="1013" name="Google Shape;1013;p64"/>
          <p:cNvPicPr preferRelativeResize="0"/>
          <p:nvPr/>
        </p:nvPicPr>
        <p:blipFill rotWithShape="1">
          <a:blip r:embed="rId6">
            <a:alphaModFix/>
          </a:blip>
          <a:srcRect b="37503" l="0" r="0" t="0"/>
          <a:stretch/>
        </p:blipFill>
        <p:spPr>
          <a:xfrm>
            <a:off x="2895600" y="4724400"/>
            <a:ext cx="1091229" cy="1354942"/>
          </a:xfrm>
          <a:prstGeom prst="rect">
            <a:avLst/>
          </a:prstGeom>
          <a:noFill/>
          <a:ln>
            <a:noFill/>
          </a:ln>
        </p:spPr>
      </p:pic>
      <p:pic>
        <p:nvPicPr>
          <p:cNvPr id="1014" name="Google Shape;1014;p64"/>
          <p:cNvPicPr preferRelativeResize="0"/>
          <p:nvPr/>
        </p:nvPicPr>
        <p:blipFill rotWithShape="1">
          <a:blip r:embed="rId7">
            <a:alphaModFix/>
          </a:blip>
          <a:srcRect b="46644" l="0" r="0" t="0"/>
          <a:stretch/>
        </p:blipFill>
        <p:spPr>
          <a:xfrm>
            <a:off x="402400" y="2271018"/>
            <a:ext cx="1369250" cy="2057400"/>
          </a:xfrm>
          <a:prstGeom prst="rect">
            <a:avLst/>
          </a:prstGeom>
          <a:noFill/>
          <a:ln>
            <a:noFill/>
          </a:ln>
        </p:spPr>
      </p:pic>
      <p:sp>
        <p:nvSpPr>
          <p:cNvPr id="1015" name="Google Shape;1015;p64"/>
          <p:cNvSpPr txBox="1"/>
          <p:nvPr/>
        </p:nvSpPr>
        <p:spPr>
          <a:xfrm>
            <a:off x="3048000" y="2286000"/>
            <a:ext cx="2576512" cy="10779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000"/>
              </a:buClr>
              <a:buSzPts val="3200"/>
              <a:buFont typeface="Arial"/>
              <a:buNone/>
            </a:pPr>
            <a:r>
              <a:rPr b="0" i="0" lang="en-US" sz="3200" u="none">
                <a:solidFill>
                  <a:srgbClr val="FFC000"/>
                </a:solidFill>
                <a:latin typeface="Arial"/>
                <a:ea typeface="Arial"/>
                <a:cs typeface="Arial"/>
                <a:sym typeface="Arial"/>
              </a:rPr>
              <a:t>Optimization </a:t>
            </a:r>
            <a:endParaRPr/>
          </a:p>
          <a:p>
            <a:pPr indent="0" lvl="0" marL="0" marR="0" rtl="0" algn="ctr">
              <a:lnSpc>
                <a:spcPct val="100000"/>
              </a:lnSpc>
              <a:spcBef>
                <a:spcPts val="0"/>
              </a:spcBef>
              <a:spcAft>
                <a:spcPts val="0"/>
              </a:spcAft>
              <a:buClr>
                <a:srgbClr val="FFC000"/>
              </a:buClr>
              <a:buSzPts val="3200"/>
              <a:buFont typeface="Arial"/>
              <a:buNone/>
            </a:pPr>
            <a:r>
              <a:rPr b="0" i="0" lang="en-US" sz="3200" u="none">
                <a:solidFill>
                  <a:srgbClr val="FFC000"/>
                </a:solidFill>
                <a:latin typeface="Arial"/>
                <a:ea typeface="Arial"/>
                <a:cs typeface="Arial"/>
                <a:sym typeface="Arial"/>
              </a:rPr>
              <a:t>process</a:t>
            </a:r>
            <a:endParaRPr/>
          </a:p>
        </p:txBody>
      </p:sp>
      <p:sp>
        <p:nvSpPr>
          <p:cNvPr id="1016" name="Google Shape;1016;p64"/>
          <p:cNvSpPr txBox="1"/>
          <p:nvPr/>
        </p:nvSpPr>
        <p:spPr>
          <a:xfrm>
            <a:off x="3771900" y="1304925"/>
            <a:ext cx="1228725" cy="523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1400"/>
              <a:buFont typeface="Arial"/>
              <a:buNone/>
            </a:pPr>
            <a:r>
              <a:rPr b="1" i="0" lang="en-US" sz="1400" u="none">
                <a:solidFill>
                  <a:srgbClr val="FFFF00"/>
                </a:solidFill>
                <a:latin typeface="Arial"/>
                <a:ea typeface="Arial"/>
                <a:cs typeface="Arial"/>
                <a:sym typeface="Arial"/>
              </a:rPr>
              <a:t>New design </a:t>
            </a:r>
            <a:endParaRPr/>
          </a:p>
          <a:p>
            <a:pPr indent="0" lvl="0" marL="0" marR="0" rtl="0" algn="ctr">
              <a:lnSpc>
                <a:spcPct val="100000"/>
              </a:lnSpc>
              <a:spcBef>
                <a:spcPts val="0"/>
              </a:spcBef>
              <a:spcAft>
                <a:spcPts val="0"/>
              </a:spcAft>
              <a:buClr>
                <a:srgbClr val="FFFF00"/>
              </a:buClr>
              <a:buSzPts val="1400"/>
              <a:buFont typeface="Arial"/>
              <a:buNone/>
            </a:pPr>
            <a:r>
              <a:rPr b="1" i="0" lang="en-US" sz="1400" u="none">
                <a:solidFill>
                  <a:srgbClr val="FFFF00"/>
                </a:solidFill>
                <a:latin typeface="Arial"/>
                <a:ea typeface="Arial"/>
                <a:cs typeface="Arial"/>
                <a:sym typeface="Arial"/>
              </a:rPr>
              <a:t> parameters</a:t>
            </a:r>
            <a:endParaRPr/>
          </a:p>
        </p:txBody>
      </p:sp>
      <p:cxnSp>
        <p:nvCxnSpPr>
          <p:cNvPr id="1017" name="Google Shape;1017;p64"/>
          <p:cNvCxnSpPr/>
          <p:nvPr/>
        </p:nvCxnSpPr>
        <p:spPr>
          <a:xfrm>
            <a:off x="1120775" y="4229100"/>
            <a:ext cx="0" cy="609600"/>
          </a:xfrm>
          <a:prstGeom prst="straightConnector1">
            <a:avLst/>
          </a:prstGeom>
          <a:noFill/>
          <a:ln cap="flat" cmpd="sng" w="9525">
            <a:solidFill>
              <a:srgbClr val="F9F9F9"/>
            </a:solidFill>
            <a:prstDash val="solid"/>
            <a:miter lim="800000"/>
            <a:headEnd len="med" w="med" type="none"/>
            <a:tailEnd len="med" w="med" type="none"/>
          </a:ln>
        </p:spPr>
      </p:cxnSp>
      <p:cxnSp>
        <p:nvCxnSpPr>
          <p:cNvPr id="1018" name="Google Shape;1018;p64"/>
          <p:cNvCxnSpPr/>
          <p:nvPr/>
        </p:nvCxnSpPr>
        <p:spPr>
          <a:xfrm rot="10800000">
            <a:off x="1920875" y="5181600"/>
            <a:ext cx="941387" cy="0"/>
          </a:xfrm>
          <a:prstGeom prst="straightConnector1">
            <a:avLst/>
          </a:prstGeom>
          <a:noFill/>
          <a:ln cap="flat" cmpd="sng" w="9525">
            <a:solidFill>
              <a:srgbClr val="F9F9F9"/>
            </a:solidFill>
            <a:prstDash val="solid"/>
            <a:miter lim="800000"/>
            <a:headEnd len="med" w="med" type="none"/>
            <a:tailEnd len="med" w="med" type="none"/>
          </a:ln>
        </p:spPr>
      </p:cxnSp>
      <p:sp>
        <p:nvSpPr>
          <p:cNvPr id="1019" name="Google Shape;1019;p64"/>
          <p:cNvSpPr/>
          <p:nvPr/>
        </p:nvSpPr>
        <p:spPr>
          <a:xfrm>
            <a:off x="320675" y="4838700"/>
            <a:ext cx="1600200" cy="685800"/>
          </a:xfrm>
          <a:prstGeom prst="roundRect">
            <a:avLst>
              <a:gd fmla="val 16667" name="adj"/>
            </a:avLst>
          </a:prstGeom>
          <a:solidFill>
            <a:srgbClr val="EDEB95"/>
          </a:solidFill>
          <a:ln cap="flat" cmpd="sng" w="25400">
            <a:solidFill>
              <a:srgbClr val="FF6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C00000"/>
              </a:buClr>
              <a:buSzPts val="1800"/>
              <a:buFont typeface="Arial"/>
              <a:buNone/>
            </a:pPr>
            <a:r>
              <a:rPr b="0" i="0" lang="en-US" sz="1800" u="none">
                <a:solidFill>
                  <a:srgbClr val="C00000"/>
                </a:solidFill>
                <a:latin typeface="Arial"/>
                <a:ea typeface="Arial"/>
                <a:cs typeface="Arial"/>
                <a:sym typeface="Arial"/>
              </a:rPr>
              <a:t>Ansys</a:t>
            </a:r>
            <a:endParaRPr/>
          </a:p>
        </p:txBody>
      </p:sp>
      <p:sp>
        <p:nvSpPr>
          <p:cNvPr id="1020" name="Google Shape;1020;p64"/>
          <p:cNvSpPr/>
          <p:nvPr/>
        </p:nvSpPr>
        <p:spPr>
          <a:xfrm>
            <a:off x="6705600" y="5105400"/>
            <a:ext cx="1600200" cy="685800"/>
          </a:xfrm>
          <a:prstGeom prst="roundRect">
            <a:avLst>
              <a:gd fmla="val 16667" name="adj"/>
            </a:avLst>
          </a:prstGeom>
          <a:solidFill>
            <a:srgbClr val="EDEB95"/>
          </a:solidFill>
          <a:ln cap="flat" cmpd="sng" w="25400">
            <a:solidFill>
              <a:srgbClr val="FF6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C00000"/>
              </a:buClr>
              <a:buSzPts val="1800"/>
              <a:buFont typeface="Arial"/>
              <a:buNone/>
            </a:pPr>
            <a:r>
              <a:rPr b="0" i="0" lang="en-US" sz="1800" u="none">
                <a:solidFill>
                  <a:srgbClr val="C00000"/>
                </a:solidFill>
                <a:latin typeface="Arial"/>
                <a:ea typeface="Arial"/>
                <a:cs typeface="Arial"/>
                <a:sym typeface="Arial"/>
              </a:rPr>
              <a:t>Rhinoceros</a:t>
            </a:r>
            <a:endParaRPr/>
          </a:p>
        </p:txBody>
      </p:sp>
      <p:cxnSp>
        <p:nvCxnSpPr>
          <p:cNvPr id="1021" name="Google Shape;1021;p64"/>
          <p:cNvCxnSpPr/>
          <p:nvPr/>
        </p:nvCxnSpPr>
        <p:spPr>
          <a:xfrm flipH="1">
            <a:off x="6973887" y="1500187"/>
            <a:ext cx="557212" cy="109537"/>
          </a:xfrm>
          <a:prstGeom prst="straightConnector1">
            <a:avLst/>
          </a:prstGeom>
          <a:noFill/>
          <a:ln cap="flat" cmpd="sng" w="9525">
            <a:solidFill>
              <a:srgbClr val="F9F9F9"/>
            </a:solidFill>
            <a:prstDash val="solid"/>
            <a:miter lim="800000"/>
            <a:headEnd len="med" w="med" type="none"/>
            <a:tailEnd len="med" w="med" type="none"/>
          </a:ln>
        </p:spPr>
      </p:cxnSp>
      <p:sp>
        <p:nvSpPr>
          <p:cNvPr id="1022" name="Google Shape;1022;p64"/>
          <p:cNvSpPr/>
          <p:nvPr/>
        </p:nvSpPr>
        <p:spPr>
          <a:xfrm>
            <a:off x="228600" y="677862"/>
            <a:ext cx="1447800" cy="685800"/>
          </a:xfrm>
          <a:prstGeom prst="roundRect">
            <a:avLst>
              <a:gd fmla="val 16667" name="adj"/>
            </a:avLst>
          </a:prstGeom>
          <a:solidFill>
            <a:srgbClr val="EDEB95"/>
          </a:solidFill>
          <a:ln cap="flat" cmpd="sng" w="25400">
            <a:solidFill>
              <a:srgbClr val="FF6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C00000"/>
              </a:buClr>
              <a:buSzPts val="1800"/>
              <a:buFont typeface="Arial"/>
              <a:buNone/>
            </a:pPr>
            <a:r>
              <a:rPr b="0" i="0" lang="en-US" sz="1800" u="none">
                <a:solidFill>
                  <a:srgbClr val="C00000"/>
                </a:solidFill>
                <a:latin typeface="Arial"/>
                <a:ea typeface="Arial"/>
                <a:cs typeface="Arial"/>
                <a:sym typeface="Arial"/>
              </a:rPr>
              <a:t>NSGA-II</a:t>
            </a:r>
            <a:endParaRPr/>
          </a:p>
        </p:txBody>
      </p:sp>
      <p:sp>
        <p:nvSpPr>
          <p:cNvPr id="1023" name="Google Shape;1023;p64"/>
          <p:cNvSpPr/>
          <p:nvPr/>
        </p:nvSpPr>
        <p:spPr>
          <a:xfrm>
            <a:off x="7188200" y="1055687"/>
            <a:ext cx="1600200" cy="685800"/>
          </a:xfrm>
          <a:prstGeom prst="roundRect">
            <a:avLst>
              <a:gd fmla="val 16667" name="adj"/>
            </a:avLst>
          </a:prstGeom>
          <a:solidFill>
            <a:srgbClr val="EDEB95"/>
          </a:solidFill>
          <a:ln cap="flat" cmpd="sng" w="25400">
            <a:solidFill>
              <a:srgbClr val="FF6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C00000"/>
              </a:buClr>
              <a:buSzPts val="1800"/>
              <a:buFont typeface="Arial"/>
              <a:buNone/>
            </a:pPr>
            <a:r>
              <a:rPr b="0" i="0" lang="en-US" sz="1800" u="none">
                <a:solidFill>
                  <a:srgbClr val="C00000"/>
                </a:solidFill>
                <a:latin typeface="Arial"/>
                <a:ea typeface="Arial"/>
                <a:cs typeface="Arial"/>
                <a:sym typeface="Arial"/>
              </a:rPr>
              <a:t>SolidWorks</a:t>
            </a:r>
            <a:endParaRPr/>
          </a:p>
        </p:txBody>
      </p:sp>
      <p:sp>
        <p:nvSpPr>
          <p:cNvPr id="1024" name="Google Shape;1024;p64"/>
          <p:cNvSpPr/>
          <p:nvPr/>
        </p:nvSpPr>
        <p:spPr>
          <a:xfrm flipH="1">
            <a:off x="6705600" y="2374900"/>
            <a:ext cx="1333500" cy="1130300"/>
          </a:xfrm>
          <a:custGeom>
            <a:rect b="b" l="l" r="r" t="t"/>
            <a:pathLst>
              <a:path extrusionOk="0" h="1130300" w="1333500">
                <a:moveTo>
                  <a:pt x="301408" y="174403"/>
                </a:moveTo>
                <a:cubicBezTo>
                  <a:pt x="442053" y="83908"/>
                  <a:pt x="624087" y="50285"/>
                  <a:pt x="797730" y="82728"/>
                </a:cubicBezTo>
                <a:cubicBezTo>
                  <a:pt x="996833" y="119929"/>
                  <a:pt x="1159154" y="239042"/>
                  <a:pt x="1227959" y="398436"/>
                </a:cubicBezTo>
                <a:lnTo>
                  <a:pt x="1291149" y="398437"/>
                </a:lnTo>
                <a:lnTo>
                  <a:pt x="1192213" y="565150"/>
                </a:lnTo>
                <a:lnTo>
                  <a:pt x="1008574" y="398437"/>
                </a:lnTo>
                <a:lnTo>
                  <a:pt x="1067722" y="398437"/>
                </a:lnTo>
                <a:cubicBezTo>
                  <a:pt x="1001214" y="301958"/>
                  <a:pt x="880880" y="234870"/>
                  <a:pt x="741904" y="216787"/>
                </a:cubicBezTo>
                <a:cubicBezTo>
                  <a:pt x="621592" y="201132"/>
                  <a:pt x="498226" y="223669"/>
                  <a:pt x="399515" y="279333"/>
                </a:cubicBezTo>
                <a:lnTo>
                  <a:pt x="301408" y="174403"/>
                </a:lnTo>
                <a:close/>
              </a:path>
            </a:pathLst>
          </a:custGeom>
          <a:solidFill>
            <a:srgbClr val="FF6600"/>
          </a:solidFill>
          <a:ln cap="flat" cmpd="sng" w="25400">
            <a:solidFill>
              <a:srgbClr val="DEF6F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pic>
        <p:nvPicPr>
          <p:cNvPr id="1025" name="Google Shape;1025;p64"/>
          <p:cNvPicPr preferRelativeResize="0"/>
          <p:nvPr/>
        </p:nvPicPr>
        <p:blipFill rotWithShape="1">
          <a:blip r:embed="rId8">
            <a:alphaModFix/>
          </a:blip>
          <a:srcRect b="0" l="0" r="0" t="0"/>
          <a:stretch/>
        </p:blipFill>
        <p:spPr>
          <a:xfrm>
            <a:off x="7735887" y="1981200"/>
            <a:ext cx="1103312" cy="1047750"/>
          </a:xfrm>
          <a:prstGeom prst="rect">
            <a:avLst/>
          </a:prstGeom>
          <a:noFill/>
          <a:ln>
            <a:noFill/>
          </a:ln>
        </p:spPr>
      </p:pic>
      <p:pic>
        <p:nvPicPr>
          <p:cNvPr id="1026" name="Google Shape;1026;p64"/>
          <p:cNvPicPr preferRelativeResize="0"/>
          <p:nvPr/>
        </p:nvPicPr>
        <p:blipFill rotWithShape="1">
          <a:blip r:embed="rId9">
            <a:alphaModFix/>
          </a:blip>
          <a:srcRect b="2115" l="-6911" r="8582" t="0"/>
          <a:stretch/>
        </p:blipFill>
        <p:spPr>
          <a:xfrm>
            <a:off x="7808128" y="2762250"/>
            <a:ext cx="990600" cy="1771650"/>
          </a:xfrm>
          <a:prstGeom prst="rect">
            <a:avLst/>
          </a:prstGeom>
          <a:noFill/>
          <a:ln>
            <a:noFill/>
          </a:ln>
        </p:spPr>
      </p:pic>
      <p:sp>
        <p:nvSpPr>
          <p:cNvPr id="1027" name="Google Shape;1027;p64"/>
          <p:cNvSpPr txBox="1"/>
          <p:nvPr/>
        </p:nvSpPr>
        <p:spPr>
          <a:xfrm>
            <a:off x="107950" y="6345237"/>
            <a:ext cx="576262"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sp>
        <p:nvSpPr>
          <p:cNvPr id="1028" name="Google Shape;1028;p64"/>
          <p:cNvSpPr txBox="1"/>
          <p:nvPr/>
        </p:nvSpPr>
        <p:spPr>
          <a:xfrm>
            <a:off x="7696200" y="533400"/>
            <a:ext cx="927100" cy="523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1400"/>
              <a:buFont typeface="Arial"/>
              <a:buNone/>
            </a:pPr>
            <a:r>
              <a:rPr b="1" i="0" lang="en-US" sz="1400" u="none">
                <a:solidFill>
                  <a:srgbClr val="FFFF00"/>
                </a:solidFill>
                <a:latin typeface="Arial"/>
                <a:ea typeface="Arial"/>
                <a:cs typeface="Arial"/>
                <a:sym typeface="Arial"/>
              </a:rPr>
              <a:t>Titanium</a:t>
            </a:r>
            <a:endParaRPr/>
          </a:p>
          <a:p>
            <a:pPr indent="0" lvl="0" marL="0" marR="0" rtl="0" algn="ctr">
              <a:lnSpc>
                <a:spcPct val="100000"/>
              </a:lnSpc>
              <a:spcBef>
                <a:spcPts val="0"/>
              </a:spcBef>
              <a:spcAft>
                <a:spcPts val="0"/>
              </a:spcAft>
              <a:buClr>
                <a:srgbClr val="FFFF00"/>
              </a:buClr>
              <a:buSzPts val="1400"/>
              <a:buFont typeface="Arial"/>
              <a:buNone/>
            </a:pPr>
            <a:r>
              <a:rPr b="1" i="0" lang="en-US" sz="1400" u="none">
                <a:solidFill>
                  <a:srgbClr val="FFFF00"/>
                </a:solidFill>
                <a:latin typeface="Arial"/>
                <a:ea typeface="Arial"/>
                <a:cs typeface="Arial"/>
                <a:sym typeface="Arial"/>
              </a:rPr>
              <a:t>alloy</a:t>
            </a:r>
            <a:endParaRPr/>
          </a:p>
        </p:txBody>
      </p:sp>
      <p:cxnSp>
        <p:nvCxnSpPr>
          <p:cNvPr id="1029" name="Google Shape;1029;p64"/>
          <p:cNvCxnSpPr/>
          <p:nvPr/>
        </p:nvCxnSpPr>
        <p:spPr>
          <a:xfrm flipH="1" rot="10800000">
            <a:off x="7369175" y="1741487"/>
            <a:ext cx="401637" cy="236537"/>
          </a:xfrm>
          <a:prstGeom prst="straightConnector1">
            <a:avLst/>
          </a:prstGeom>
          <a:noFill/>
          <a:ln cap="flat" cmpd="sng" w="9525">
            <a:solidFill>
              <a:srgbClr val="F9F9F9"/>
            </a:solidFill>
            <a:prstDash val="solid"/>
            <a:miter lim="800000"/>
            <a:headEnd len="med" w="med" type="none"/>
            <a:tailEnd len="med" w="med" type="none"/>
          </a:ln>
        </p:spPr>
      </p:cxnSp>
      <p:sp>
        <p:nvSpPr>
          <p:cNvPr id="1030" name="Google Shape;1030;p64"/>
          <p:cNvSpPr txBox="1"/>
          <p:nvPr/>
        </p:nvSpPr>
        <p:spPr>
          <a:xfrm>
            <a:off x="762000" y="87312"/>
            <a:ext cx="7518400" cy="4619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66"/>
              </a:buClr>
              <a:buSzPts val="2400"/>
              <a:buFont typeface="Arial"/>
              <a:buNone/>
            </a:pPr>
            <a:r>
              <a:rPr b="1" i="0" lang="en-US" sz="2400" u="none">
                <a:solidFill>
                  <a:srgbClr val="FFCC66"/>
                </a:solidFill>
                <a:latin typeface="Arial"/>
                <a:ea typeface="Arial"/>
                <a:cs typeface="Arial"/>
                <a:sym typeface="Arial"/>
              </a:rPr>
              <a:t>Shape Optimization Framework</a:t>
            </a:r>
            <a:endParaRPr/>
          </a:p>
        </p:txBody>
      </p:sp>
      <p:sp>
        <p:nvSpPr>
          <p:cNvPr id="1031" name="Google Shape;1031;p64"/>
          <p:cNvSpPr txBox="1"/>
          <p:nvPr/>
        </p:nvSpPr>
        <p:spPr>
          <a:xfrm>
            <a:off x="762000" y="6165850"/>
            <a:ext cx="7543800" cy="3381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600"/>
              <a:buFont typeface="Arial"/>
              <a:buNone/>
            </a:pPr>
            <a:r>
              <a:rPr b="0" i="1" lang="en-US" sz="1600" u="none">
                <a:solidFill>
                  <a:schemeClr val="accent1"/>
                </a:solidFill>
                <a:latin typeface="Arial"/>
                <a:ea typeface="Arial"/>
                <a:cs typeface="Arial"/>
                <a:sym typeface="Arial"/>
              </a:rPr>
              <a:t>Chanda et al. (2015), Trans ASME J Biomechanical Engg,</a:t>
            </a:r>
            <a:r>
              <a:rPr b="0" i="0" lang="en-US" sz="1600" u="none">
                <a:solidFill>
                  <a:schemeClr val="accent1"/>
                </a:solidFill>
                <a:latin typeface="Arial"/>
                <a:ea typeface="Arial"/>
                <a:cs typeface="Arial"/>
                <a:sym typeface="Arial"/>
              </a:rPr>
              <a:t> 137, 034502 (1-12) </a:t>
            </a:r>
            <a:r>
              <a:rPr b="0" i="1" lang="en-US" sz="1600" u="none">
                <a:solidFill>
                  <a:schemeClr val="accent1"/>
                </a:solidFill>
                <a:latin typeface="Arial"/>
                <a:ea typeface="Arial"/>
                <a:cs typeface="Arial"/>
                <a:sym typeface="Arial"/>
              </a:rPr>
              <a:t>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5" name="Shape 1035"/>
        <p:cNvGrpSpPr/>
        <p:nvPr/>
      </p:nvGrpSpPr>
      <p:grpSpPr>
        <a:xfrm>
          <a:off x="0" y="0"/>
          <a:ext cx="0" cy="0"/>
          <a:chOff x="0" y="0"/>
          <a:chExt cx="0" cy="0"/>
        </a:xfrm>
      </p:grpSpPr>
      <p:sp>
        <p:nvSpPr>
          <p:cNvPr id="1036" name="Google Shape;1036;p65"/>
          <p:cNvSpPr/>
          <p:nvPr/>
        </p:nvSpPr>
        <p:spPr>
          <a:xfrm>
            <a:off x="3657600" y="1317625"/>
            <a:ext cx="2370137" cy="1828800"/>
          </a:xfrm>
          <a:prstGeom prst="homePlate">
            <a:avLst>
              <a:gd fmla="val 17533" name="adj"/>
            </a:avLst>
          </a:prstGeom>
          <a:solidFill>
            <a:srgbClr val="EDEB95"/>
          </a:solidFill>
          <a:ln cap="flat" cmpd="sng" w="25400">
            <a:solidFill>
              <a:srgbClr val="FF6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C00000"/>
              </a:buClr>
              <a:buSzPts val="1800"/>
              <a:buFont typeface="Arial"/>
              <a:buNone/>
            </a:pPr>
            <a:r>
              <a:rPr b="0" i="0" lang="en-US" sz="1800" u="none">
                <a:solidFill>
                  <a:srgbClr val="C00000"/>
                </a:solidFill>
                <a:latin typeface="Arial"/>
                <a:ea typeface="Arial"/>
                <a:cs typeface="Arial"/>
                <a:sym typeface="Arial"/>
              </a:rPr>
              <a:t>Pareto-optimal front derived from the scatter plot</a:t>
            </a:r>
            <a:endParaRPr/>
          </a:p>
        </p:txBody>
      </p:sp>
      <p:pic>
        <p:nvPicPr>
          <p:cNvPr id="1037" name="Google Shape;1037;p65"/>
          <p:cNvPicPr preferRelativeResize="0"/>
          <p:nvPr/>
        </p:nvPicPr>
        <p:blipFill rotWithShape="1">
          <a:blip r:embed="rId3">
            <a:alphaModFix/>
          </a:blip>
          <a:srcRect b="0" l="0" r="0" t="0"/>
          <a:stretch/>
        </p:blipFill>
        <p:spPr>
          <a:xfrm>
            <a:off x="6027737" y="762000"/>
            <a:ext cx="2963862" cy="3070225"/>
          </a:xfrm>
          <a:prstGeom prst="rect">
            <a:avLst/>
          </a:prstGeom>
          <a:noFill/>
          <a:ln>
            <a:noFill/>
          </a:ln>
        </p:spPr>
      </p:pic>
      <p:sp>
        <p:nvSpPr>
          <p:cNvPr id="1038" name="Google Shape;1038;p65"/>
          <p:cNvSpPr txBox="1"/>
          <p:nvPr/>
        </p:nvSpPr>
        <p:spPr>
          <a:xfrm>
            <a:off x="76200" y="134937"/>
            <a:ext cx="8980487" cy="4000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66"/>
              </a:buClr>
              <a:buSzPts val="2000"/>
              <a:buFont typeface="Arial"/>
              <a:buNone/>
            </a:pPr>
            <a:r>
              <a:rPr b="1" i="0" lang="en-US" sz="2000" u="none">
                <a:solidFill>
                  <a:srgbClr val="FFCC66"/>
                </a:solidFill>
                <a:latin typeface="Arial"/>
                <a:ea typeface="Arial"/>
                <a:cs typeface="Arial"/>
                <a:sym typeface="Arial"/>
              </a:rPr>
              <a:t>Pareto-optimal Front and three Optimal Stem Geometries (OSG’s)</a:t>
            </a:r>
            <a:endParaRPr/>
          </a:p>
        </p:txBody>
      </p:sp>
      <p:pic>
        <p:nvPicPr>
          <p:cNvPr id="1039" name="Google Shape;1039;p65"/>
          <p:cNvPicPr preferRelativeResize="0"/>
          <p:nvPr/>
        </p:nvPicPr>
        <p:blipFill rotWithShape="1">
          <a:blip r:embed="rId4">
            <a:alphaModFix/>
          </a:blip>
          <a:srcRect b="0" l="0" r="0" t="0"/>
          <a:stretch/>
        </p:blipFill>
        <p:spPr>
          <a:xfrm>
            <a:off x="150812" y="3984625"/>
            <a:ext cx="8851900" cy="2597150"/>
          </a:xfrm>
          <a:prstGeom prst="rect">
            <a:avLst/>
          </a:prstGeom>
          <a:noFill/>
          <a:ln>
            <a:noFill/>
          </a:ln>
          <a:effectLst>
            <a:outerShdw blurRad="63500">
              <a:srgbClr val="000000">
                <a:alpha val="69803"/>
              </a:srgbClr>
            </a:outerShdw>
          </a:effectLst>
        </p:spPr>
      </p:pic>
      <p:sp>
        <p:nvSpPr>
          <p:cNvPr id="1040" name="Google Shape;1040;p65"/>
          <p:cNvSpPr txBox="1"/>
          <p:nvPr/>
        </p:nvSpPr>
        <p:spPr>
          <a:xfrm>
            <a:off x="892175" y="5895975"/>
            <a:ext cx="665162" cy="2762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Palatino Linotype"/>
              <a:buNone/>
            </a:pPr>
            <a:r>
              <a:rPr b="1" i="0" lang="en-US" sz="1200" u="none">
                <a:solidFill>
                  <a:schemeClr val="dk1"/>
                </a:solidFill>
                <a:latin typeface="Palatino Linotype"/>
                <a:ea typeface="Palatino Linotype"/>
                <a:cs typeface="Palatino Linotype"/>
                <a:sym typeface="Palatino Linotype"/>
              </a:rPr>
              <a:t>OSG-1</a:t>
            </a:r>
            <a:endParaRPr/>
          </a:p>
        </p:txBody>
      </p:sp>
      <p:sp>
        <p:nvSpPr>
          <p:cNvPr id="1041" name="Google Shape;1041;p65"/>
          <p:cNvSpPr txBox="1"/>
          <p:nvPr/>
        </p:nvSpPr>
        <p:spPr>
          <a:xfrm>
            <a:off x="3832225" y="5900737"/>
            <a:ext cx="663575" cy="2762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Palatino Linotype"/>
              <a:buNone/>
            </a:pPr>
            <a:r>
              <a:rPr b="1" i="0" lang="en-US" sz="1200" u="none">
                <a:solidFill>
                  <a:schemeClr val="dk1"/>
                </a:solidFill>
                <a:latin typeface="Palatino Linotype"/>
                <a:ea typeface="Palatino Linotype"/>
                <a:cs typeface="Palatino Linotype"/>
                <a:sym typeface="Palatino Linotype"/>
              </a:rPr>
              <a:t>OSG-2</a:t>
            </a:r>
            <a:endParaRPr/>
          </a:p>
        </p:txBody>
      </p:sp>
      <p:sp>
        <p:nvSpPr>
          <p:cNvPr id="1042" name="Google Shape;1042;p65"/>
          <p:cNvSpPr txBox="1"/>
          <p:nvPr/>
        </p:nvSpPr>
        <p:spPr>
          <a:xfrm>
            <a:off x="6804025" y="5900737"/>
            <a:ext cx="663575" cy="2762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Palatino Linotype"/>
              <a:buNone/>
            </a:pPr>
            <a:r>
              <a:rPr b="1" i="0" lang="en-US" sz="1200" u="none">
                <a:solidFill>
                  <a:schemeClr val="dk1"/>
                </a:solidFill>
                <a:latin typeface="Palatino Linotype"/>
                <a:ea typeface="Palatino Linotype"/>
                <a:cs typeface="Palatino Linotype"/>
                <a:sym typeface="Palatino Linotype"/>
              </a:rPr>
              <a:t>OSG-3</a:t>
            </a:r>
            <a:endParaRPr/>
          </a:p>
        </p:txBody>
      </p:sp>
      <p:pic>
        <p:nvPicPr>
          <p:cNvPr id="1043" name="Google Shape;1043;p65"/>
          <p:cNvPicPr preferRelativeResize="0"/>
          <p:nvPr/>
        </p:nvPicPr>
        <p:blipFill rotWithShape="1">
          <a:blip r:embed="rId5">
            <a:alphaModFix/>
          </a:blip>
          <a:srcRect b="0" l="0" r="0" t="0"/>
          <a:stretch/>
        </p:blipFill>
        <p:spPr>
          <a:xfrm>
            <a:off x="163512" y="774700"/>
            <a:ext cx="3484562" cy="3046412"/>
          </a:xfrm>
          <a:prstGeom prst="rect">
            <a:avLst/>
          </a:prstGeom>
          <a:noFill/>
          <a:ln cap="flat" cmpd="sng" w="9525">
            <a:solidFill>
              <a:srgbClr val="002060"/>
            </a:solidFill>
            <a:prstDash val="solid"/>
            <a:miter lim="800000"/>
            <a:headEnd len="sm" w="sm" type="none"/>
            <a:tailEnd len="sm" w="sm" type="none"/>
          </a:ln>
        </p:spPr>
      </p:pic>
      <p:sp>
        <p:nvSpPr>
          <p:cNvPr id="1044" name="Google Shape;1044;p65"/>
          <p:cNvSpPr txBox="1"/>
          <p:nvPr/>
        </p:nvSpPr>
        <p:spPr>
          <a:xfrm>
            <a:off x="1843087" y="1622425"/>
            <a:ext cx="1052512" cy="4302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i="0" lang="en-US" sz="1100" u="none">
                <a:solidFill>
                  <a:schemeClr val="dk1"/>
                </a:solidFill>
                <a:latin typeface="Arial"/>
                <a:ea typeface="Arial"/>
                <a:cs typeface="Arial"/>
                <a:sym typeface="Arial"/>
              </a:rPr>
              <a:t>Optimization</a:t>
            </a:r>
            <a:endParaRPr/>
          </a:p>
          <a:p>
            <a:pPr indent="0" lvl="0" marL="0" marR="0" rtl="0" algn="ctr">
              <a:lnSpc>
                <a:spcPct val="100000"/>
              </a:lnSpc>
              <a:spcBef>
                <a:spcPts val="0"/>
              </a:spcBef>
              <a:spcAft>
                <a:spcPts val="0"/>
              </a:spcAft>
              <a:buClr>
                <a:schemeClr val="dk1"/>
              </a:buClr>
              <a:buSzPts val="1100"/>
              <a:buFont typeface="Arial"/>
              <a:buNone/>
            </a:pPr>
            <a:r>
              <a:rPr b="1" i="0" lang="en-US" sz="1100" u="none">
                <a:solidFill>
                  <a:schemeClr val="dk1"/>
                </a:solidFill>
                <a:latin typeface="Arial"/>
                <a:ea typeface="Arial"/>
                <a:cs typeface="Arial"/>
                <a:sym typeface="Arial"/>
              </a:rPr>
              <a:t>direction</a:t>
            </a:r>
            <a:endParaRPr/>
          </a:p>
        </p:txBody>
      </p:sp>
      <p:sp>
        <p:nvSpPr>
          <p:cNvPr id="1045" name="Google Shape;1045;p65"/>
          <p:cNvSpPr/>
          <p:nvPr/>
        </p:nvSpPr>
        <p:spPr>
          <a:xfrm>
            <a:off x="576262" y="2449512"/>
            <a:ext cx="936625" cy="860425"/>
          </a:xfrm>
          <a:prstGeom prst="ellipse">
            <a:avLst/>
          </a:prstGeom>
          <a:solidFill>
            <a:srgbClr val="CCE1F5">
              <a:alpha val="23529"/>
            </a:srgbClr>
          </a:solidFill>
          <a:ln cap="flat" cmpd="sng" w="25400">
            <a:solidFill>
              <a:srgbClr val="3486D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9" name="Shape 1049"/>
        <p:cNvGrpSpPr/>
        <p:nvPr/>
      </p:nvGrpSpPr>
      <p:grpSpPr>
        <a:xfrm>
          <a:off x="0" y="0"/>
          <a:ext cx="0" cy="0"/>
          <a:chOff x="0" y="0"/>
          <a:chExt cx="0" cy="0"/>
        </a:xfrm>
      </p:grpSpPr>
      <p:grpSp>
        <p:nvGrpSpPr>
          <p:cNvPr id="1050" name="Google Shape;1050;p66"/>
          <p:cNvGrpSpPr/>
          <p:nvPr/>
        </p:nvGrpSpPr>
        <p:grpSpPr>
          <a:xfrm>
            <a:off x="4321175" y="968375"/>
            <a:ext cx="3671887" cy="5127625"/>
            <a:chOff x="1208322" y="968375"/>
            <a:chExt cx="3601007" cy="5051425"/>
          </a:xfrm>
        </p:grpSpPr>
        <p:pic>
          <p:nvPicPr>
            <p:cNvPr id="1051" name="Google Shape;1051;p66"/>
            <p:cNvPicPr preferRelativeResize="0"/>
            <p:nvPr/>
          </p:nvPicPr>
          <p:blipFill rotWithShape="1">
            <a:blip r:embed="rId3">
              <a:alphaModFix/>
            </a:blip>
            <a:srcRect b="0" l="0" r="0" t="0"/>
            <a:stretch/>
          </p:blipFill>
          <p:spPr>
            <a:xfrm>
              <a:off x="1208322" y="971550"/>
              <a:ext cx="1704975" cy="5048250"/>
            </a:xfrm>
            <a:prstGeom prst="rect">
              <a:avLst/>
            </a:prstGeom>
            <a:noFill/>
            <a:ln>
              <a:noFill/>
            </a:ln>
          </p:spPr>
        </p:pic>
        <p:pic>
          <p:nvPicPr>
            <p:cNvPr id="1052" name="Google Shape;1052;p66"/>
            <p:cNvPicPr preferRelativeResize="0"/>
            <p:nvPr/>
          </p:nvPicPr>
          <p:blipFill rotWithShape="1">
            <a:blip r:embed="rId4">
              <a:alphaModFix/>
            </a:blip>
            <a:srcRect b="0" l="0" r="0" t="1243"/>
            <a:stretch/>
          </p:blipFill>
          <p:spPr>
            <a:xfrm>
              <a:off x="2886630" y="968375"/>
              <a:ext cx="1752600" cy="5051425"/>
            </a:xfrm>
            <a:prstGeom prst="rect">
              <a:avLst/>
            </a:prstGeom>
            <a:noFill/>
            <a:ln>
              <a:noFill/>
            </a:ln>
          </p:spPr>
        </p:pic>
        <p:grpSp>
          <p:nvGrpSpPr>
            <p:cNvPr id="1053" name="Google Shape;1053;p66"/>
            <p:cNvGrpSpPr/>
            <p:nvPr/>
          </p:nvGrpSpPr>
          <p:grpSpPr>
            <a:xfrm>
              <a:off x="2567824" y="1447800"/>
              <a:ext cx="2241505" cy="2018138"/>
              <a:chOff x="2567824" y="1447800"/>
              <a:chExt cx="2241505" cy="2018138"/>
            </a:xfrm>
          </p:grpSpPr>
          <p:grpSp>
            <p:nvGrpSpPr>
              <p:cNvPr id="1054" name="Google Shape;1054;p66"/>
              <p:cNvGrpSpPr/>
              <p:nvPr/>
            </p:nvGrpSpPr>
            <p:grpSpPr>
              <a:xfrm>
                <a:off x="2601708" y="2102210"/>
                <a:ext cx="2207621" cy="1363728"/>
                <a:chOff x="2601708" y="2102210"/>
                <a:chExt cx="2207621" cy="1363728"/>
              </a:xfrm>
            </p:grpSpPr>
            <p:cxnSp>
              <p:nvCxnSpPr>
                <p:cNvPr id="1055" name="Google Shape;1055;p66"/>
                <p:cNvCxnSpPr/>
                <p:nvPr/>
              </p:nvCxnSpPr>
              <p:spPr>
                <a:xfrm>
                  <a:off x="2743381" y="2102210"/>
                  <a:ext cx="2065948" cy="578646"/>
                </a:xfrm>
                <a:prstGeom prst="straightConnector1">
                  <a:avLst/>
                </a:prstGeom>
                <a:noFill/>
                <a:ln cap="flat" cmpd="sng" w="9525">
                  <a:solidFill>
                    <a:schemeClr val="dk1"/>
                  </a:solidFill>
                  <a:prstDash val="solid"/>
                  <a:miter lim="800000"/>
                  <a:headEnd len="med" w="med" type="none"/>
                  <a:tailEnd len="med" w="med" type="none"/>
                </a:ln>
              </p:spPr>
            </p:cxnSp>
            <p:cxnSp>
              <p:nvCxnSpPr>
                <p:cNvPr id="1056" name="Google Shape;1056;p66"/>
                <p:cNvCxnSpPr/>
                <p:nvPr/>
              </p:nvCxnSpPr>
              <p:spPr>
                <a:xfrm>
                  <a:off x="2601708" y="3465938"/>
                  <a:ext cx="2053492" cy="0"/>
                </a:xfrm>
                <a:prstGeom prst="straightConnector1">
                  <a:avLst/>
                </a:prstGeom>
                <a:noFill/>
                <a:ln cap="flat" cmpd="sng" w="9525">
                  <a:solidFill>
                    <a:schemeClr val="dk1"/>
                  </a:solidFill>
                  <a:prstDash val="solid"/>
                  <a:miter lim="800000"/>
                  <a:headEnd len="med" w="med" type="none"/>
                  <a:tailEnd len="med" w="med" type="none"/>
                </a:ln>
              </p:spPr>
            </p:cxnSp>
          </p:grpSp>
          <p:sp>
            <p:nvSpPr>
              <p:cNvPr id="1057" name="Google Shape;1057;p66"/>
              <p:cNvSpPr txBox="1"/>
              <p:nvPr/>
            </p:nvSpPr>
            <p:spPr>
              <a:xfrm>
                <a:off x="4086715" y="2209800"/>
                <a:ext cx="663774"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Times New Roman"/>
                  <a:buNone/>
                </a:pPr>
                <a:r>
                  <a:rPr b="1" i="0" lang="en-US" sz="1600" u="none">
                    <a:solidFill>
                      <a:schemeClr val="dk1"/>
                    </a:solidFill>
                    <a:latin typeface="Times New Roman"/>
                    <a:ea typeface="Times New Roman"/>
                    <a:cs typeface="Times New Roman"/>
                    <a:sym typeface="Times New Roman"/>
                  </a:rPr>
                  <a:t>-28%</a:t>
                </a:r>
                <a:endParaRPr/>
              </a:p>
            </p:txBody>
          </p:sp>
          <p:sp>
            <p:nvSpPr>
              <p:cNvPr id="1058" name="Google Shape;1058;p66"/>
              <p:cNvSpPr txBox="1"/>
              <p:nvPr/>
            </p:nvSpPr>
            <p:spPr>
              <a:xfrm>
                <a:off x="3978729" y="2985646"/>
                <a:ext cx="663774"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Times New Roman"/>
                  <a:buNone/>
                </a:pPr>
                <a:r>
                  <a:rPr b="1" i="0" lang="en-US" sz="1600" u="none">
                    <a:solidFill>
                      <a:schemeClr val="dk1"/>
                    </a:solidFill>
                    <a:latin typeface="Times New Roman"/>
                    <a:ea typeface="Times New Roman"/>
                    <a:cs typeface="Times New Roman"/>
                    <a:sym typeface="Times New Roman"/>
                  </a:rPr>
                  <a:t>-10%</a:t>
                </a:r>
                <a:endParaRPr/>
              </a:p>
            </p:txBody>
          </p:sp>
          <p:sp>
            <p:nvSpPr>
              <p:cNvPr id="1059" name="Google Shape;1059;p66"/>
              <p:cNvSpPr txBox="1"/>
              <p:nvPr/>
            </p:nvSpPr>
            <p:spPr>
              <a:xfrm>
                <a:off x="2738844" y="2787824"/>
                <a:ext cx="561211"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Times New Roman"/>
                  <a:buNone/>
                </a:pPr>
                <a:r>
                  <a:rPr b="1" i="0" lang="en-US" sz="1600" u="none">
                    <a:solidFill>
                      <a:schemeClr val="dk1"/>
                    </a:solidFill>
                    <a:latin typeface="Times New Roman"/>
                    <a:ea typeface="Times New Roman"/>
                    <a:cs typeface="Times New Roman"/>
                    <a:sym typeface="Times New Roman"/>
                  </a:rPr>
                  <a:t>-4%</a:t>
                </a:r>
                <a:endParaRPr/>
              </a:p>
            </p:txBody>
          </p:sp>
          <p:sp>
            <p:nvSpPr>
              <p:cNvPr id="1060" name="Google Shape;1060;p66"/>
              <p:cNvSpPr txBox="1"/>
              <p:nvPr/>
            </p:nvSpPr>
            <p:spPr>
              <a:xfrm>
                <a:off x="2567824" y="1447800"/>
                <a:ext cx="663774"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Times New Roman"/>
                  <a:buNone/>
                </a:pPr>
                <a:r>
                  <a:rPr b="1" i="0" lang="en-US" sz="1600" u="none">
                    <a:solidFill>
                      <a:schemeClr val="dk1"/>
                    </a:solidFill>
                    <a:latin typeface="Times New Roman"/>
                    <a:ea typeface="Times New Roman"/>
                    <a:cs typeface="Times New Roman"/>
                    <a:sym typeface="Times New Roman"/>
                  </a:rPr>
                  <a:t>-18%</a:t>
                </a:r>
                <a:endParaRPr/>
              </a:p>
            </p:txBody>
          </p:sp>
        </p:grpSp>
      </p:grpSp>
      <p:grpSp>
        <p:nvGrpSpPr>
          <p:cNvPr id="1061" name="Google Shape;1061;p66"/>
          <p:cNvGrpSpPr/>
          <p:nvPr/>
        </p:nvGrpSpPr>
        <p:grpSpPr>
          <a:xfrm>
            <a:off x="184150" y="968375"/>
            <a:ext cx="3898900" cy="5127625"/>
            <a:chOff x="401414" y="969100"/>
            <a:chExt cx="3899976" cy="5126900"/>
          </a:xfrm>
        </p:grpSpPr>
        <p:pic>
          <p:nvPicPr>
            <p:cNvPr id="1062" name="Google Shape;1062;p66"/>
            <p:cNvPicPr preferRelativeResize="0"/>
            <p:nvPr/>
          </p:nvPicPr>
          <p:blipFill rotWithShape="1">
            <a:blip r:embed="rId5">
              <a:alphaModFix/>
            </a:blip>
            <a:srcRect b="757" l="0" r="0" t="0"/>
            <a:stretch/>
          </p:blipFill>
          <p:spPr>
            <a:xfrm>
              <a:off x="401414" y="969100"/>
              <a:ext cx="1914430" cy="5126900"/>
            </a:xfrm>
            <a:prstGeom prst="rect">
              <a:avLst/>
            </a:prstGeom>
            <a:noFill/>
            <a:ln>
              <a:noFill/>
            </a:ln>
          </p:spPr>
        </p:pic>
        <p:grpSp>
          <p:nvGrpSpPr>
            <p:cNvPr id="1063" name="Google Shape;1063;p66"/>
            <p:cNvGrpSpPr/>
            <p:nvPr/>
          </p:nvGrpSpPr>
          <p:grpSpPr>
            <a:xfrm>
              <a:off x="1852616" y="969100"/>
              <a:ext cx="2448774" cy="5126900"/>
              <a:chOff x="1852616" y="969100"/>
              <a:chExt cx="2448774" cy="5126900"/>
            </a:xfrm>
          </p:grpSpPr>
          <p:pic>
            <p:nvPicPr>
              <p:cNvPr id="1064" name="Google Shape;1064;p66"/>
              <p:cNvPicPr preferRelativeResize="0"/>
              <p:nvPr/>
            </p:nvPicPr>
            <p:blipFill rotWithShape="1">
              <a:blip r:embed="rId6">
                <a:alphaModFix/>
              </a:blip>
              <a:srcRect b="874" l="0" r="0" t="0"/>
              <a:stretch/>
            </p:blipFill>
            <p:spPr>
              <a:xfrm>
                <a:off x="2312223" y="969100"/>
                <a:ext cx="1943100" cy="5126900"/>
              </a:xfrm>
              <a:prstGeom prst="rect">
                <a:avLst/>
              </a:prstGeom>
              <a:noFill/>
              <a:ln>
                <a:noFill/>
              </a:ln>
            </p:spPr>
          </p:pic>
          <p:cxnSp>
            <p:nvCxnSpPr>
              <p:cNvPr id="1065" name="Google Shape;1065;p66"/>
              <p:cNvCxnSpPr/>
              <p:nvPr/>
            </p:nvCxnSpPr>
            <p:spPr>
              <a:xfrm>
                <a:off x="2103683" y="2119875"/>
                <a:ext cx="2067496" cy="609514"/>
              </a:xfrm>
              <a:prstGeom prst="straightConnector1">
                <a:avLst/>
              </a:prstGeom>
              <a:noFill/>
              <a:ln cap="flat" cmpd="sng" w="9525">
                <a:solidFill>
                  <a:schemeClr val="dk1"/>
                </a:solidFill>
                <a:prstDash val="solid"/>
                <a:miter lim="800000"/>
                <a:headEnd len="med" w="med" type="none"/>
                <a:tailEnd len="med" w="med" type="none"/>
              </a:ln>
            </p:spPr>
          </p:cxnSp>
          <p:cxnSp>
            <p:nvCxnSpPr>
              <p:cNvPr id="1066" name="Google Shape;1066;p66"/>
              <p:cNvCxnSpPr/>
              <p:nvPr/>
            </p:nvCxnSpPr>
            <p:spPr>
              <a:xfrm>
                <a:off x="2116387" y="3465885"/>
                <a:ext cx="2054792" cy="0"/>
              </a:xfrm>
              <a:prstGeom prst="straightConnector1">
                <a:avLst/>
              </a:prstGeom>
              <a:noFill/>
              <a:ln cap="flat" cmpd="sng" w="9525">
                <a:solidFill>
                  <a:schemeClr val="dk1"/>
                </a:solidFill>
                <a:prstDash val="solid"/>
                <a:miter lim="800000"/>
                <a:headEnd len="med" w="med" type="none"/>
                <a:tailEnd len="med" w="med" type="none"/>
              </a:ln>
            </p:spPr>
          </p:cxnSp>
          <p:sp>
            <p:nvSpPr>
              <p:cNvPr id="1067" name="Google Shape;1067;p66"/>
              <p:cNvSpPr txBox="1"/>
              <p:nvPr/>
            </p:nvSpPr>
            <p:spPr>
              <a:xfrm>
                <a:off x="3637316" y="2209800"/>
                <a:ext cx="664074" cy="33850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Times New Roman"/>
                  <a:buNone/>
                </a:pPr>
                <a:r>
                  <a:rPr b="1" i="0" lang="en-US" sz="1600" u="none">
                    <a:solidFill>
                      <a:schemeClr val="dk1"/>
                    </a:solidFill>
                    <a:latin typeface="Times New Roman"/>
                    <a:ea typeface="Times New Roman"/>
                    <a:cs typeface="Times New Roman"/>
                    <a:sym typeface="Times New Roman"/>
                  </a:rPr>
                  <a:t>-67%</a:t>
                </a:r>
                <a:endParaRPr/>
              </a:p>
            </p:txBody>
          </p:sp>
          <p:sp>
            <p:nvSpPr>
              <p:cNvPr id="1068" name="Google Shape;1068;p66"/>
              <p:cNvSpPr txBox="1"/>
              <p:nvPr/>
            </p:nvSpPr>
            <p:spPr>
              <a:xfrm>
                <a:off x="3529298" y="2985646"/>
                <a:ext cx="664074" cy="33850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Times New Roman"/>
                  <a:buNone/>
                </a:pPr>
                <a:r>
                  <a:rPr b="1" i="0" lang="en-US" sz="1600" u="none">
                    <a:solidFill>
                      <a:schemeClr val="dk1"/>
                    </a:solidFill>
                    <a:latin typeface="Times New Roman"/>
                    <a:ea typeface="Times New Roman"/>
                    <a:cs typeface="Times New Roman"/>
                    <a:sym typeface="Times New Roman"/>
                  </a:rPr>
                  <a:t>-36%</a:t>
                </a:r>
                <a:endParaRPr/>
              </a:p>
            </p:txBody>
          </p:sp>
          <p:sp>
            <p:nvSpPr>
              <p:cNvPr id="1069" name="Google Shape;1069;p66"/>
              <p:cNvSpPr txBox="1"/>
              <p:nvPr/>
            </p:nvSpPr>
            <p:spPr>
              <a:xfrm>
                <a:off x="2023636" y="2787824"/>
                <a:ext cx="664074" cy="33850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Times New Roman"/>
                  <a:buNone/>
                </a:pPr>
                <a:r>
                  <a:rPr b="1" i="0" lang="en-US" sz="1600" u="none">
                    <a:solidFill>
                      <a:schemeClr val="dk1"/>
                    </a:solidFill>
                    <a:latin typeface="Times New Roman"/>
                    <a:ea typeface="Times New Roman"/>
                    <a:cs typeface="Times New Roman"/>
                    <a:sym typeface="Times New Roman"/>
                  </a:rPr>
                  <a:t>-42%</a:t>
                </a:r>
                <a:endParaRPr/>
              </a:p>
            </p:txBody>
          </p:sp>
          <p:sp>
            <p:nvSpPr>
              <p:cNvPr id="1070" name="Google Shape;1070;p66"/>
              <p:cNvSpPr txBox="1"/>
              <p:nvPr/>
            </p:nvSpPr>
            <p:spPr>
              <a:xfrm>
                <a:off x="1852616" y="1447800"/>
                <a:ext cx="664074" cy="33850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Times New Roman"/>
                  <a:buNone/>
                </a:pPr>
                <a:r>
                  <a:rPr b="1" i="0" lang="en-US" sz="1600" u="none">
                    <a:solidFill>
                      <a:schemeClr val="dk1"/>
                    </a:solidFill>
                    <a:latin typeface="Times New Roman"/>
                    <a:ea typeface="Times New Roman"/>
                    <a:cs typeface="Times New Roman"/>
                    <a:sym typeface="Times New Roman"/>
                  </a:rPr>
                  <a:t>-55%</a:t>
                </a:r>
                <a:endParaRPr/>
              </a:p>
            </p:txBody>
          </p:sp>
        </p:grpSp>
      </p:grpSp>
      <p:pic>
        <p:nvPicPr>
          <p:cNvPr id="1071" name="Google Shape;1071;p66"/>
          <p:cNvPicPr preferRelativeResize="0"/>
          <p:nvPr/>
        </p:nvPicPr>
        <p:blipFill rotWithShape="1">
          <a:blip r:embed="rId7">
            <a:alphaModFix/>
          </a:blip>
          <a:srcRect b="0" l="0" r="0" t="0"/>
          <a:stretch/>
        </p:blipFill>
        <p:spPr>
          <a:xfrm>
            <a:off x="4144962" y="603250"/>
            <a:ext cx="61912" cy="5999162"/>
          </a:xfrm>
          <a:prstGeom prst="rect">
            <a:avLst/>
          </a:prstGeom>
          <a:noFill/>
          <a:ln>
            <a:noFill/>
          </a:ln>
        </p:spPr>
      </p:pic>
      <p:sp>
        <p:nvSpPr>
          <p:cNvPr id="1072" name="Google Shape;1072;p66"/>
          <p:cNvSpPr txBox="1"/>
          <p:nvPr/>
        </p:nvSpPr>
        <p:spPr>
          <a:xfrm>
            <a:off x="1066800" y="6248400"/>
            <a:ext cx="1947862" cy="3698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800"/>
              <a:buFont typeface="Palatino Linotype"/>
              <a:buNone/>
            </a:pPr>
            <a:r>
              <a:rPr b="1" i="0" lang="en-US" sz="1800" u="none">
                <a:solidFill>
                  <a:srgbClr val="FFFF00"/>
                </a:solidFill>
                <a:latin typeface="Palatino Linotype"/>
                <a:ea typeface="Palatino Linotype"/>
                <a:cs typeface="Palatino Linotype"/>
                <a:sym typeface="Palatino Linotype"/>
              </a:rPr>
              <a:t>Initial Geometry</a:t>
            </a:r>
            <a:endParaRPr/>
          </a:p>
        </p:txBody>
      </p:sp>
      <p:sp>
        <p:nvSpPr>
          <p:cNvPr id="1073" name="Google Shape;1073;p66"/>
          <p:cNvSpPr txBox="1"/>
          <p:nvPr/>
        </p:nvSpPr>
        <p:spPr>
          <a:xfrm>
            <a:off x="5638800" y="6248400"/>
            <a:ext cx="903287" cy="3698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800"/>
              <a:buFont typeface="Palatino Linotype"/>
              <a:buNone/>
            </a:pPr>
            <a:r>
              <a:rPr b="1" i="0" lang="en-US" sz="1800" u="none">
                <a:solidFill>
                  <a:srgbClr val="FFFF00"/>
                </a:solidFill>
                <a:latin typeface="Palatino Linotype"/>
                <a:ea typeface="Palatino Linotype"/>
                <a:cs typeface="Palatino Linotype"/>
                <a:sym typeface="Palatino Linotype"/>
              </a:rPr>
              <a:t>OSG-1</a:t>
            </a:r>
            <a:endParaRPr/>
          </a:p>
        </p:txBody>
      </p:sp>
      <p:grpSp>
        <p:nvGrpSpPr>
          <p:cNvPr id="1074" name="Google Shape;1074;p66"/>
          <p:cNvGrpSpPr/>
          <p:nvPr/>
        </p:nvGrpSpPr>
        <p:grpSpPr>
          <a:xfrm>
            <a:off x="8251825" y="1701800"/>
            <a:ext cx="685800" cy="3494087"/>
            <a:chOff x="5867400" y="1702526"/>
            <a:chExt cx="685800" cy="3493264"/>
          </a:xfrm>
        </p:grpSpPr>
        <p:pic>
          <p:nvPicPr>
            <p:cNvPr id="1075" name="Google Shape;1075;p66"/>
            <p:cNvPicPr preferRelativeResize="0"/>
            <p:nvPr/>
          </p:nvPicPr>
          <p:blipFill rotWithShape="1">
            <a:blip r:embed="rId8">
              <a:alphaModFix/>
            </a:blip>
            <a:srcRect b="0" l="0" r="0" t="0"/>
            <a:stretch/>
          </p:blipFill>
          <p:spPr>
            <a:xfrm>
              <a:off x="6334125" y="1833563"/>
              <a:ext cx="219075" cy="3190875"/>
            </a:xfrm>
            <a:prstGeom prst="rect">
              <a:avLst/>
            </a:prstGeom>
            <a:noFill/>
            <a:ln>
              <a:noFill/>
            </a:ln>
          </p:spPr>
        </p:pic>
        <p:sp>
          <p:nvSpPr>
            <p:cNvPr id="1076" name="Google Shape;1076;p66"/>
            <p:cNvSpPr txBox="1"/>
            <p:nvPr/>
          </p:nvSpPr>
          <p:spPr>
            <a:xfrm>
              <a:off x="5867400" y="1702526"/>
              <a:ext cx="484428" cy="349326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300"/>
                <a:buFont typeface="Palatino Linotype"/>
                <a:buNone/>
              </a:pPr>
              <a:r>
                <a:rPr b="1" i="0" lang="en-US" sz="1300" u="none">
                  <a:solidFill>
                    <a:srgbClr val="FFFF00"/>
                  </a:solidFill>
                  <a:latin typeface="Palatino Linotype"/>
                  <a:ea typeface="Palatino Linotype"/>
                  <a:cs typeface="Palatino Linotype"/>
                  <a:sym typeface="Palatino Linotype"/>
                </a:rPr>
                <a:t>     0</a:t>
              </a:r>
              <a:endParaRPr/>
            </a:p>
            <a:p>
              <a:pPr indent="0" lvl="0" marL="0" marR="0" rtl="0" algn="l">
                <a:lnSpc>
                  <a:spcPct val="100000"/>
                </a:lnSpc>
                <a:spcBef>
                  <a:spcPts val="0"/>
                </a:spcBef>
                <a:spcAft>
                  <a:spcPts val="0"/>
                </a:spcAft>
                <a:buClr>
                  <a:srgbClr val="FFFF00"/>
                </a:buClr>
                <a:buSzPts val="1300"/>
                <a:buFont typeface="Arial"/>
                <a:buNone/>
              </a:pPr>
              <a:r>
                <a:t/>
              </a:r>
              <a:endParaRPr b="1" i="0" sz="1300" u="none">
                <a:solidFill>
                  <a:srgbClr val="FFFF00"/>
                </a:solidFill>
                <a:latin typeface="Palatino Linotype"/>
                <a:ea typeface="Palatino Linotype"/>
                <a:cs typeface="Palatino Linotype"/>
                <a:sym typeface="Palatino Linotype"/>
              </a:endParaRPr>
            </a:p>
            <a:p>
              <a:pPr indent="0" lvl="0" marL="0" marR="0" rtl="0" algn="l">
                <a:lnSpc>
                  <a:spcPct val="100000"/>
                </a:lnSpc>
                <a:spcBef>
                  <a:spcPts val="0"/>
                </a:spcBef>
                <a:spcAft>
                  <a:spcPts val="0"/>
                </a:spcAft>
                <a:buClr>
                  <a:srgbClr val="FFFF00"/>
                </a:buClr>
                <a:buSzPts val="1300"/>
                <a:buFont typeface="Palatino Linotype"/>
                <a:buNone/>
              </a:pPr>
              <a:r>
                <a:rPr b="1" i="0" lang="en-US" sz="1300" u="none">
                  <a:solidFill>
                    <a:srgbClr val="FFFF00"/>
                  </a:solidFill>
                  <a:latin typeface="Palatino Linotype"/>
                  <a:ea typeface="Palatino Linotype"/>
                  <a:cs typeface="Palatino Linotype"/>
                  <a:sym typeface="Palatino Linotype"/>
                </a:rPr>
                <a:t>0.10</a:t>
              </a:r>
              <a:endParaRPr/>
            </a:p>
            <a:p>
              <a:pPr indent="0" lvl="0" marL="0" marR="0" rtl="0" algn="l">
                <a:lnSpc>
                  <a:spcPct val="100000"/>
                </a:lnSpc>
                <a:spcBef>
                  <a:spcPts val="0"/>
                </a:spcBef>
                <a:spcAft>
                  <a:spcPts val="0"/>
                </a:spcAft>
                <a:buClr>
                  <a:srgbClr val="FFFF00"/>
                </a:buClr>
                <a:buSzPts val="1300"/>
                <a:buFont typeface="Arial"/>
                <a:buNone/>
              </a:pPr>
              <a:r>
                <a:t/>
              </a:r>
              <a:endParaRPr b="1" i="0" sz="1300" u="none">
                <a:solidFill>
                  <a:srgbClr val="FFFF00"/>
                </a:solidFill>
                <a:latin typeface="Palatino Linotype"/>
                <a:ea typeface="Palatino Linotype"/>
                <a:cs typeface="Palatino Linotype"/>
                <a:sym typeface="Palatino Linotype"/>
              </a:endParaRPr>
            </a:p>
            <a:p>
              <a:pPr indent="0" lvl="0" marL="0" marR="0" rtl="0" algn="l">
                <a:lnSpc>
                  <a:spcPct val="100000"/>
                </a:lnSpc>
                <a:spcBef>
                  <a:spcPts val="0"/>
                </a:spcBef>
                <a:spcAft>
                  <a:spcPts val="0"/>
                </a:spcAft>
                <a:buClr>
                  <a:srgbClr val="FFFF00"/>
                </a:buClr>
                <a:buSzPts val="1300"/>
                <a:buFont typeface="Palatino Linotype"/>
                <a:buNone/>
              </a:pPr>
              <a:r>
                <a:rPr b="1" i="0" lang="en-US" sz="1300" u="none">
                  <a:solidFill>
                    <a:srgbClr val="FFFF00"/>
                  </a:solidFill>
                  <a:latin typeface="Palatino Linotype"/>
                  <a:ea typeface="Palatino Linotype"/>
                  <a:cs typeface="Palatino Linotype"/>
                  <a:sym typeface="Palatino Linotype"/>
                </a:rPr>
                <a:t>0.20</a:t>
              </a:r>
              <a:endParaRPr/>
            </a:p>
            <a:p>
              <a:pPr indent="0" lvl="0" marL="0" marR="0" rtl="0" algn="l">
                <a:lnSpc>
                  <a:spcPct val="100000"/>
                </a:lnSpc>
                <a:spcBef>
                  <a:spcPts val="0"/>
                </a:spcBef>
                <a:spcAft>
                  <a:spcPts val="0"/>
                </a:spcAft>
                <a:buClr>
                  <a:srgbClr val="FFFF00"/>
                </a:buClr>
                <a:buSzPts val="1300"/>
                <a:buFont typeface="Arial"/>
                <a:buNone/>
              </a:pPr>
              <a:r>
                <a:t/>
              </a:r>
              <a:endParaRPr b="1" i="0" sz="1300" u="none">
                <a:solidFill>
                  <a:srgbClr val="FFFF00"/>
                </a:solidFill>
                <a:latin typeface="Palatino Linotype"/>
                <a:ea typeface="Palatino Linotype"/>
                <a:cs typeface="Palatino Linotype"/>
                <a:sym typeface="Palatino Linotype"/>
              </a:endParaRPr>
            </a:p>
            <a:p>
              <a:pPr indent="0" lvl="0" marL="0" marR="0" rtl="0" algn="l">
                <a:lnSpc>
                  <a:spcPct val="100000"/>
                </a:lnSpc>
                <a:spcBef>
                  <a:spcPts val="0"/>
                </a:spcBef>
                <a:spcAft>
                  <a:spcPts val="0"/>
                </a:spcAft>
                <a:buClr>
                  <a:srgbClr val="FFFF00"/>
                </a:buClr>
                <a:buSzPts val="1300"/>
                <a:buFont typeface="Palatino Linotype"/>
                <a:buNone/>
              </a:pPr>
              <a:r>
                <a:rPr b="1" i="0" lang="en-US" sz="1300" u="none">
                  <a:solidFill>
                    <a:srgbClr val="FFFF00"/>
                  </a:solidFill>
                  <a:latin typeface="Palatino Linotype"/>
                  <a:ea typeface="Palatino Linotype"/>
                  <a:cs typeface="Palatino Linotype"/>
                  <a:sym typeface="Palatino Linotype"/>
                </a:rPr>
                <a:t>0.30</a:t>
              </a:r>
              <a:endParaRPr/>
            </a:p>
            <a:p>
              <a:pPr indent="0" lvl="0" marL="0" marR="0" rtl="0" algn="l">
                <a:lnSpc>
                  <a:spcPct val="100000"/>
                </a:lnSpc>
                <a:spcBef>
                  <a:spcPts val="0"/>
                </a:spcBef>
                <a:spcAft>
                  <a:spcPts val="0"/>
                </a:spcAft>
                <a:buClr>
                  <a:srgbClr val="FFFF00"/>
                </a:buClr>
                <a:buSzPts val="1300"/>
                <a:buFont typeface="Arial"/>
                <a:buNone/>
              </a:pPr>
              <a:r>
                <a:t/>
              </a:r>
              <a:endParaRPr b="1" i="0" sz="1300" u="none">
                <a:solidFill>
                  <a:srgbClr val="FFFF00"/>
                </a:solidFill>
                <a:latin typeface="Palatino Linotype"/>
                <a:ea typeface="Palatino Linotype"/>
                <a:cs typeface="Palatino Linotype"/>
                <a:sym typeface="Palatino Linotype"/>
              </a:endParaRPr>
            </a:p>
            <a:p>
              <a:pPr indent="0" lvl="0" marL="0" marR="0" rtl="0" algn="l">
                <a:lnSpc>
                  <a:spcPct val="100000"/>
                </a:lnSpc>
                <a:spcBef>
                  <a:spcPts val="0"/>
                </a:spcBef>
                <a:spcAft>
                  <a:spcPts val="0"/>
                </a:spcAft>
                <a:buClr>
                  <a:srgbClr val="FFFF00"/>
                </a:buClr>
                <a:buSzPts val="1300"/>
                <a:buFont typeface="Palatino Linotype"/>
                <a:buNone/>
              </a:pPr>
              <a:r>
                <a:rPr b="1" i="0" lang="en-US" sz="1300" u="none">
                  <a:solidFill>
                    <a:srgbClr val="FFFF00"/>
                  </a:solidFill>
                  <a:latin typeface="Palatino Linotype"/>
                  <a:ea typeface="Palatino Linotype"/>
                  <a:cs typeface="Palatino Linotype"/>
                  <a:sym typeface="Palatino Linotype"/>
                </a:rPr>
                <a:t>0.50</a:t>
              </a:r>
              <a:endParaRPr/>
            </a:p>
            <a:p>
              <a:pPr indent="0" lvl="0" marL="0" marR="0" rtl="0" algn="l">
                <a:lnSpc>
                  <a:spcPct val="100000"/>
                </a:lnSpc>
                <a:spcBef>
                  <a:spcPts val="0"/>
                </a:spcBef>
                <a:spcAft>
                  <a:spcPts val="0"/>
                </a:spcAft>
                <a:buClr>
                  <a:srgbClr val="FFFF00"/>
                </a:buClr>
                <a:buSzPts val="1300"/>
                <a:buFont typeface="Arial"/>
                <a:buNone/>
              </a:pPr>
              <a:r>
                <a:t/>
              </a:r>
              <a:endParaRPr b="1" i="0" sz="1300" u="none">
                <a:solidFill>
                  <a:srgbClr val="FFFF00"/>
                </a:solidFill>
                <a:latin typeface="Palatino Linotype"/>
                <a:ea typeface="Palatino Linotype"/>
                <a:cs typeface="Palatino Linotype"/>
                <a:sym typeface="Palatino Linotype"/>
              </a:endParaRPr>
            </a:p>
            <a:p>
              <a:pPr indent="0" lvl="0" marL="0" marR="0" rtl="0" algn="l">
                <a:lnSpc>
                  <a:spcPct val="100000"/>
                </a:lnSpc>
                <a:spcBef>
                  <a:spcPts val="0"/>
                </a:spcBef>
                <a:spcAft>
                  <a:spcPts val="0"/>
                </a:spcAft>
                <a:buClr>
                  <a:srgbClr val="FFFF00"/>
                </a:buClr>
                <a:buSzPts val="1300"/>
                <a:buFont typeface="Palatino Linotype"/>
                <a:buNone/>
              </a:pPr>
              <a:r>
                <a:rPr b="1" i="0" lang="en-US" sz="1300" u="none">
                  <a:solidFill>
                    <a:srgbClr val="FFFF00"/>
                  </a:solidFill>
                  <a:latin typeface="Palatino Linotype"/>
                  <a:ea typeface="Palatino Linotype"/>
                  <a:cs typeface="Palatino Linotype"/>
                  <a:sym typeface="Palatino Linotype"/>
                </a:rPr>
                <a:t>0.80</a:t>
              </a:r>
              <a:endParaRPr/>
            </a:p>
            <a:p>
              <a:pPr indent="0" lvl="0" marL="0" marR="0" rtl="0" algn="l">
                <a:lnSpc>
                  <a:spcPct val="100000"/>
                </a:lnSpc>
                <a:spcBef>
                  <a:spcPts val="0"/>
                </a:spcBef>
                <a:spcAft>
                  <a:spcPts val="0"/>
                </a:spcAft>
                <a:buClr>
                  <a:srgbClr val="FFFF00"/>
                </a:buClr>
                <a:buSzPts val="1300"/>
                <a:buFont typeface="Arial"/>
                <a:buNone/>
              </a:pPr>
              <a:r>
                <a:t/>
              </a:r>
              <a:endParaRPr b="1" i="0" sz="1300" u="none">
                <a:solidFill>
                  <a:srgbClr val="FFFF00"/>
                </a:solidFill>
                <a:latin typeface="Palatino Linotype"/>
                <a:ea typeface="Palatino Linotype"/>
                <a:cs typeface="Palatino Linotype"/>
                <a:sym typeface="Palatino Linotype"/>
              </a:endParaRPr>
            </a:p>
            <a:p>
              <a:pPr indent="0" lvl="0" marL="0" marR="0" rtl="0" algn="l">
                <a:lnSpc>
                  <a:spcPct val="100000"/>
                </a:lnSpc>
                <a:spcBef>
                  <a:spcPts val="0"/>
                </a:spcBef>
                <a:spcAft>
                  <a:spcPts val="0"/>
                </a:spcAft>
                <a:buClr>
                  <a:srgbClr val="FFFF00"/>
                </a:buClr>
                <a:buSzPts val="1300"/>
                <a:buFont typeface="Palatino Linotype"/>
                <a:buNone/>
              </a:pPr>
              <a:r>
                <a:rPr b="1" i="0" lang="en-US" sz="1300" u="none">
                  <a:solidFill>
                    <a:srgbClr val="FFFF00"/>
                  </a:solidFill>
                  <a:latin typeface="Palatino Linotype"/>
                  <a:ea typeface="Palatino Linotype"/>
                  <a:cs typeface="Palatino Linotype"/>
                  <a:sym typeface="Palatino Linotype"/>
                </a:rPr>
                <a:t>1.00</a:t>
              </a:r>
              <a:endParaRPr/>
            </a:p>
            <a:p>
              <a:pPr indent="0" lvl="0" marL="0" marR="0" rtl="0" algn="l">
                <a:lnSpc>
                  <a:spcPct val="100000"/>
                </a:lnSpc>
                <a:spcBef>
                  <a:spcPts val="0"/>
                </a:spcBef>
                <a:spcAft>
                  <a:spcPts val="0"/>
                </a:spcAft>
                <a:buClr>
                  <a:srgbClr val="FFFF00"/>
                </a:buClr>
                <a:buSzPts val="1300"/>
                <a:buFont typeface="Arial"/>
                <a:buNone/>
              </a:pPr>
              <a:r>
                <a:t/>
              </a:r>
              <a:endParaRPr b="1" i="0" sz="1300" u="none">
                <a:solidFill>
                  <a:srgbClr val="FFFF00"/>
                </a:solidFill>
                <a:latin typeface="Palatino Linotype"/>
                <a:ea typeface="Palatino Linotype"/>
                <a:cs typeface="Palatino Linotype"/>
                <a:sym typeface="Palatino Linotype"/>
              </a:endParaRPr>
            </a:p>
            <a:p>
              <a:pPr indent="0" lvl="0" marL="0" marR="0" rtl="0" algn="l">
                <a:lnSpc>
                  <a:spcPct val="100000"/>
                </a:lnSpc>
                <a:spcBef>
                  <a:spcPts val="0"/>
                </a:spcBef>
                <a:spcAft>
                  <a:spcPts val="0"/>
                </a:spcAft>
                <a:buClr>
                  <a:srgbClr val="FFFF00"/>
                </a:buClr>
                <a:buSzPts val="1300"/>
                <a:buFont typeface="Palatino Linotype"/>
                <a:buNone/>
              </a:pPr>
              <a:r>
                <a:rPr b="1" i="0" lang="en-US" sz="1300" u="none">
                  <a:solidFill>
                    <a:srgbClr val="FFFF00"/>
                  </a:solidFill>
                  <a:latin typeface="Palatino Linotype"/>
                  <a:ea typeface="Palatino Linotype"/>
                  <a:cs typeface="Palatino Linotype"/>
                  <a:sym typeface="Palatino Linotype"/>
                </a:rPr>
                <a:t>1.20</a:t>
              </a:r>
              <a:endParaRPr/>
            </a:p>
            <a:p>
              <a:pPr indent="0" lvl="0" marL="0" marR="0" rtl="0" algn="l">
                <a:lnSpc>
                  <a:spcPct val="100000"/>
                </a:lnSpc>
                <a:spcBef>
                  <a:spcPts val="0"/>
                </a:spcBef>
                <a:spcAft>
                  <a:spcPts val="0"/>
                </a:spcAft>
                <a:buClr>
                  <a:srgbClr val="FFFF00"/>
                </a:buClr>
                <a:buSzPts val="1300"/>
                <a:buFont typeface="Arial"/>
                <a:buNone/>
              </a:pPr>
              <a:r>
                <a:t/>
              </a:r>
              <a:endParaRPr b="1" i="0" sz="1300" u="none">
                <a:solidFill>
                  <a:srgbClr val="FFFF00"/>
                </a:solidFill>
                <a:latin typeface="Palatino Linotype"/>
                <a:ea typeface="Palatino Linotype"/>
                <a:cs typeface="Palatino Linotype"/>
                <a:sym typeface="Palatino Linotype"/>
              </a:endParaRPr>
            </a:p>
            <a:p>
              <a:pPr indent="0" lvl="0" marL="0" marR="0" rtl="0" algn="l">
                <a:lnSpc>
                  <a:spcPct val="100000"/>
                </a:lnSpc>
                <a:spcBef>
                  <a:spcPts val="0"/>
                </a:spcBef>
                <a:spcAft>
                  <a:spcPts val="0"/>
                </a:spcAft>
                <a:buClr>
                  <a:srgbClr val="FFFF00"/>
                </a:buClr>
                <a:buSzPts val="1300"/>
                <a:buFont typeface="Palatino Linotype"/>
                <a:buNone/>
              </a:pPr>
              <a:r>
                <a:rPr b="1" i="0" lang="en-US" sz="1300" u="none">
                  <a:solidFill>
                    <a:srgbClr val="FFFF00"/>
                  </a:solidFill>
                  <a:latin typeface="Palatino Linotype"/>
                  <a:ea typeface="Palatino Linotype"/>
                  <a:cs typeface="Palatino Linotype"/>
                  <a:sym typeface="Palatino Linotype"/>
                </a:rPr>
                <a:t>1.73</a:t>
              </a:r>
              <a:endParaRPr/>
            </a:p>
          </p:txBody>
        </p:sp>
      </p:grpSp>
      <p:sp>
        <p:nvSpPr>
          <p:cNvPr id="1077" name="Google Shape;1077;p66"/>
          <p:cNvSpPr txBox="1"/>
          <p:nvPr/>
        </p:nvSpPr>
        <p:spPr>
          <a:xfrm>
            <a:off x="381000" y="76200"/>
            <a:ext cx="8229600" cy="4619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66"/>
              </a:buClr>
              <a:buSzPts val="2400"/>
              <a:buFont typeface="Arial"/>
              <a:buNone/>
            </a:pPr>
            <a:r>
              <a:rPr b="1" i="0" lang="en-US" sz="2400" u="none">
                <a:solidFill>
                  <a:srgbClr val="FFCC66"/>
                </a:solidFill>
                <a:latin typeface="Arial"/>
                <a:ea typeface="Arial"/>
                <a:cs typeface="Arial"/>
                <a:sym typeface="Arial"/>
              </a:rPr>
              <a:t>Adaptive Bone Density Changes: a Comparative Study</a:t>
            </a:r>
            <a:endParaRPr/>
          </a:p>
        </p:txBody>
      </p:sp>
      <p:sp>
        <p:nvSpPr>
          <p:cNvPr id="1078" name="Google Shape;1078;p66"/>
          <p:cNvSpPr txBox="1"/>
          <p:nvPr/>
        </p:nvSpPr>
        <p:spPr>
          <a:xfrm>
            <a:off x="228600" y="685800"/>
            <a:ext cx="1736725" cy="3079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400"/>
              <a:buFont typeface="Palatino Linotype"/>
              <a:buNone/>
            </a:pPr>
            <a:r>
              <a:rPr b="0" i="0" lang="en-US" sz="1400" u="none">
                <a:solidFill>
                  <a:srgbClr val="FFFF00"/>
                </a:solidFill>
                <a:latin typeface="Palatino Linotype"/>
                <a:ea typeface="Palatino Linotype"/>
                <a:cs typeface="Palatino Linotype"/>
                <a:sym typeface="Palatino Linotype"/>
              </a:rPr>
              <a:t>Immediate Post-op.</a:t>
            </a:r>
            <a:endParaRPr/>
          </a:p>
        </p:txBody>
      </p:sp>
      <p:sp>
        <p:nvSpPr>
          <p:cNvPr id="1079" name="Google Shape;1079;p66"/>
          <p:cNvSpPr txBox="1"/>
          <p:nvPr/>
        </p:nvSpPr>
        <p:spPr>
          <a:xfrm>
            <a:off x="2362200" y="685800"/>
            <a:ext cx="1719262" cy="3079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400"/>
              <a:buFont typeface="Palatino Linotype"/>
              <a:buNone/>
            </a:pPr>
            <a:r>
              <a:rPr b="0" i="0" lang="en-US" sz="1400" u="none">
                <a:solidFill>
                  <a:srgbClr val="FFFF00"/>
                </a:solidFill>
                <a:latin typeface="Palatino Linotype"/>
                <a:ea typeface="Palatino Linotype"/>
                <a:cs typeface="Palatino Linotype"/>
                <a:sym typeface="Palatino Linotype"/>
              </a:rPr>
              <a:t>Long-term Post-op.</a:t>
            </a:r>
            <a:endParaRPr/>
          </a:p>
        </p:txBody>
      </p:sp>
      <p:sp>
        <p:nvSpPr>
          <p:cNvPr id="1080" name="Google Shape;1080;p66"/>
          <p:cNvSpPr txBox="1"/>
          <p:nvPr/>
        </p:nvSpPr>
        <p:spPr>
          <a:xfrm>
            <a:off x="4300537" y="685800"/>
            <a:ext cx="1736725" cy="3079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400"/>
              <a:buFont typeface="Palatino Linotype"/>
              <a:buNone/>
            </a:pPr>
            <a:r>
              <a:rPr b="0" i="0" lang="en-US" sz="1400" u="none">
                <a:solidFill>
                  <a:srgbClr val="FFFF00"/>
                </a:solidFill>
                <a:latin typeface="Palatino Linotype"/>
                <a:ea typeface="Palatino Linotype"/>
                <a:cs typeface="Palatino Linotype"/>
                <a:sym typeface="Palatino Linotype"/>
              </a:rPr>
              <a:t>Immediate Post-op.</a:t>
            </a:r>
            <a:endParaRPr/>
          </a:p>
        </p:txBody>
      </p:sp>
      <p:sp>
        <p:nvSpPr>
          <p:cNvPr id="1081" name="Google Shape;1081;p66"/>
          <p:cNvSpPr txBox="1"/>
          <p:nvPr/>
        </p:nvSpPr>
        <p:spPr>
          <a:xfrm>
            <a:off x="6119812" y="685800"/>
            <a:ext cx="1719262" cy="3079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400"/>
              <a:buFont typeface="Palatino Linotype"/>
              <a:buNone/>
            </a:pPr>
            <a:r>
              <a:rPr b="0" i="0" lang="en-US" sz="1400" u="none">
                <a:solidFill>
                  <a:srgbClr val="FFFF00"/>
                </a:solidFill>
                <a:latin typeface="Palatino Linotype"/>
                <a:ea typeface="Palatino Linotype"/>
                <a:cs typeface="Palatino Linotype"/>
                <a:sym typeface="Palatino Linotype"/>
              </a:rPr>
              <a:t>Long-term Post-op.</a:t>
            </a:r>
            <a:endParaRPr/>
          </a:p>
        </p:txBody>
      </p:sp>
      <p:sp>
        <p:nvSpPr>
          <p:cNvPr id="1082" name="Google Shape;1082;p66"/>
          <p:cNvSpPr txBox="1"/>
          <p:nvPr/>
        </p:nvSpPr>
        <p:spPr>
          <a:xfrm>
            <a:off x="8181975" y="5172075"/>
            <a:ext cx="885825" cy="3698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800"/>
              <a:buFont typeface="Arial"/>
              <a:buNone/>
            </a:pPr>
            <a:r>
              <a:rPr b="0" i="0" lang="en-US" sz="1800" u="none">
                <a:solidFill>
                  <a:srgbClr val="FFFF00"/>
                </a:solidFill>
                <a:latin typeface="Arial"/>
                <a:ea typeface="Arial"/>
                <a:cs typeface="Arial"/>
                <a:sym typeface="Arial"/>
              </a:rPr>
              <a:t>g.cm</a:t>
            </a:r>
            <a:r>
              <a:rPr b="0" baseline="30000" i="0" lang="en-US" sz="1800" u="none">
                <a:solidFill>
                  <a:srgbClr val="FFFF00"/>
                </a:solidFill>
                <a:latin typeface="Arial"/>
                <a:ea typeface="Arial"/>
                <a:cs typeface="Arial"/>
                <a:sym typeface="Arial"/>
              </a:rPr>
              <a:t>-3</a:t>
            </a:r>
            <a:r>
              <a:rPr b="0" i="0" lang="en-US" sz="1800" u="none">
                <a:solidFill>
                  <a:srgbClr val="FFFF00"/>
                </a:solidFill>
                <a:latin typeface="Arial"/>
                <a:ea typeface="Arial"/>
                <a:cs typeface="Arial"/>
                <a:sym typeface="Arial"/>
              </a:rPr>
              <a:t> </a:t>
            </a:r>
            <a:endParaRPr/>
          </a:p>
        </p:txBody>
      </p:sp>
      <p:sp>
        <p:nvSpPr>
          <p:cNvPr id="1083" name="Google Shape;1083;p66"/>
          <p:cNvSpPr txBox="1"/>
          <p:nvPr/>
        </p:nvSpPr>
        <p:spPr>
          <a:xfrm>
            <a:off x="107950" y="6345237"/>
            <a:ext cx="576262"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7" name="Shape 1087"/>
        <p:cNvGrpSpPr/>
        <p:nvPr/>
      </p:nvGrpSpPr>
      <p:grpSpPr>
        <a:xfrm>
          <a:off x="0" y="0"/>
          <a:ext cx="0" cy="0"/>
          <a:chOff x="0" y="0"/>
          <a:chExt cx="0" cy="0"/>
        </a:xfrm>
      </p:grpSpPr>
      <p:pic>
        <p:nvPicPr>
          <p:cNvPr id="1088" name="Google Shape;1088;p67"/>
          <p:cNvPicPr preferRelativeResize="0"/>
          <p:nvPr/>
        </p:nvPicPr>
        <p:blipFill rotWithShape="1">
          <a:blip r:embed="rId3">
            <a:alphaModFix/>
          </a:blip>
          <a:srcRect b="0" l="0" r="0" t="0"/>
          <a:stretch/>
        </p:blipFill>
        <p:spPr>
          <a:xfrm>
            <a:off x="1979612" y="1023937"/>
            <a:ext cx="1841500" cy="5160962"/>
          </a:xfrm>
          <a:prstGeom prst="rect">
            <a:avLst/>
          </a:prstGeom>
          <a:noFill/>
          <a:ln>
            <a:noFill/>
          </a:ln>
        </p:spPr>
      </p:pic>
      <p:sp>
        <p:nvSpPr>
          <p:cNvPr id="1089" name="Google Shape;1089;p67"/>
          <p:cNvSpPr txBox="1"/>
          <p:nvPr/>
        </p:nvSpPr>
        <p:spPr>
          <a:xfrm>
            <a:off x="1535112" y="6248400"/>
            <a:ext cx="903287" cy="3698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800"/>
              <a:buFont typeface="Palatino Linotype"/>
              <a:buNone/>
            </a:pPr>
            <a:r>
              <a:rPr b="1" i="0" lang="en-US" sz="1800" u="none">
                <a:solidFill>
                  <a:srgbClr val="FFFF00"/>
                </a:solidFill>
                <a:latin typeface="Palatino Linotype"/>
                <a:ea typeface="Palatino Linotype"/>
                <a:cs typeface="Palatino Linotype"/>
                <a:sym typeface="Palatino Linotype"/>
              </a:rPr>
              <a:t>OSG-2</a:t>
            </a:r>
            <a:endParaRPr/>
          </a:p>
        </p:txBody>
      </p:sp>
      <p:sp>
        <p:nvSpPr>
          <p:cNvPr id="1090" name="Google Shape;1090;p67"/>
          <p:cNvSpPr txBox="1"/>
          <p:nvPr/>
        </p:nvSpPr>
        <p:spPr>
          <a:xfrm>
            <a:off x="5638800" y="6248400"/>
            <a:ext cx="903287" cy="3698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800"/>
              <a:buFont typeface="Palatino Linotype"/>
              <a:buNone/>
            </a:pPr>
            <a:r>
              <a:rPr b="1" i="0" lang="en-US" sz="1800" u="none">
                <a:solidFill>
                  <a:srgbClr val="FFFF00"/>
                </a:solidFill>
                <a:latin typeface="Palatino Linotype"/>
                <a:ea typeface="Palatino Linotype"/>
                <a:cs typeface="Palatino Linotype"/>
                <a:sym typeface="Palatino Linotype"/>
              </a:rPr>
              <a:t>OSG-3</a:t>
            </a:r>
            <a:endParaRPr/>
          </a:p>
        </p:txBody>
      </p:sp>
      <p:grpSp>
        <p:nvGrpSpPr>
          <p:cNvPr id="1091" name="Google Shape;1091;p67"/>
          <p:cNvGrpSpPr/>
          <p:nvPr/>
        </p:nvGrpSpPr>
        <p:grpSpPr>
          <a:xfrm>
            <a:off x="8251825" y="1701800"/>
            <a:ext cx="685800" cy="3494087"/>
            <a:chOff x="5867400" y="1702526"/>
            <a:chExt cx="685800" cy="3493264"/>
          </a:xfrm>
        </p:grpSpPr>
        <p:pic>
          <p:nvPicPr>
            <p:cNvPr id="1092" name="Google Shape;1092;p67"/>
            <p:cNvPicPr preferRelativeResize="0"/>
            <p:nvPr/>
          </p:nvPicPr>
          <p:blipFill rotWithShape="1">
            <a:blip r:embed="rId4">
              <a:alphaModFix/>
            </a:blip>
            <a:srcRect b="0" l="0" r="0" t="0"/>
            <a:stretch/>
          </p:blipFill>
          <p:spPr>
            <a:xfrm>
              <a:off x="6334125" y="1833563"/>
              <a:ext cx="219075" cy="3190875"/>
            </a:xfrm>
            <a:prstGeom prst="rect">
              <a:avLst/>
            </a:prstGeom>
            <a:noFill/>
            <a:ln>
              <a:noFill/>
            </a:ln>
          </p:spPr>
        </p:pic>
        <p:sp>
          <p:nvSpPr>
            <p:cNvPr id="1093" name="Google Shape;1093;p67"/>
            <p:cNvSpPr txBox="1"/>
            <p:nvPr/>
          </p:nvSpPr>
          <p:spPr>
            <a:xfrm>
              <a:off x="5867400" y="1702526"/>
              <a:ext cx="484428" cy="349326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300"/>
                <a:buFont typeface="Palatino Linotype"/>
                <a:buNone/>
              </a:pPr>
              <a:r>
                <a:rPr b="1" i="0" lang="en-US" sz="1300" u="none">
                  <a:solidFill>
                    <a:srgbClr val="FFFF00"/>
                  </a:solidFill>
                  <a:latin typeface="Palatino Linotype"/>
                  <a:ea typeface="Palatino Linotype"/>
                  <a:cs typeface="Palatino Linotype"/>
                  <a:sym typeface="Palatino Linotype"/>
                </a:rPr>
                <a:t>     0</a:t>
              </a:r>
              <a:endParaRPr/>
            </a:p>
            <a:p>
              <a:pPr indent="0" lvl="0" marL="0" marR="0" rtl="0" algn="l">
                <a:lnSpc>
                  <a:spcPct val="100000"/>
                </a:lnSpc>
                <a:spcBef>
                  <a:spcPts val="0"/>
                </a:spcBef>
                <a:spcAft>
                  <a:spcPts val="0"/>
                </a:spcAft>
                <a:buClr>
                  <a:srgbClr val="FFFF00"/>
                </a:buClr>
                <a:buSzPts val="1300"/>
                <a:buFont typeface="Arial"/>
                <a:buNone/>
              </a:pPr>
              <a:r>
                <a:t/>
              </a:r>
              <a:endParaRPr b="1" i="0" sz="1300" u="none">
                <a:solidFill>
                  <a:srgbClr val="FFFF00"/>
                </a:solidFill>
                <a:latin typeface="Palatino Linotype"/>
                <a:ea typeface="Palatino Linotype"/>
                <a:cs typeface="Palatino Linotype"/>
                <a:sym typeface="Palatino Linotype"/>
              </a:endParaRPr>
            </a:p>
            <a:p>
              <a:pPr indent="0" lvl="0" marL="0" marR="0" rtl="0" algn="l">
                <a:lnSpc>
                  <a:spcPct val="100000"/>
                </a:lnSpc>
                <a:spcBef>
                  <a:spcPts val="0"/>
                </a:spcBef>
                <a:spcAft>
                  <a:spcPts val="0"/>
                </a:spcAft>
                <a:buClr>
                  <a:srgbClr val="FFFF00"/>
                </a:buClr>
                <a:buSzPts val="1300"/>
                <a:buFont typeface="Palatino Linotype"/>
                <a:buNone/>
              </a:pPr>
              <a:r>
                <a:rPr b="1" i="0" lang="en-US" sz="1300" u="none">
                  <a:solidFill>
                    <a:srgbClr val="FFFF00"/>
                  </a:solidFill>
                  <a:latin typeface="Palatino Linotype"/>
                  <a:ea typeface="Palatino Linotype"/>
                  <a:cs typeface="Palatino Linotype"/>
                  <a:sym typeface="Palatino Linotype"/>
                </a:rPr>
                <a:t>0.10</a:t>
              </a:r>
              <a:endParaRPr/>
            </a:p>
            <a:p>
              <a:pPr indent="0" lvl="0" marL="0" marR="0" rtl="0" algn="l">
                <a:lnSpc>
                  <a:spcPct val="100000"/>
                </a:lnSpc>
                <a:spcBef>
                  <a:spcPts val="0"/>
                </a:spcBef>
                <a:spcAft>
                  <a:spcPts val="0"/>
                </a:spcAft>
                <a:buClr>
                  <a:srgbClr val="FFFF00"/>
                </a:buClr>
                <a:buSzPts val="1300"/>
                <a:buFont typeface="Arial"/>
                <a:buNone/>
              </a:pPr>
              <a:r>
                <a:t/>
              </a:r>
              <a:endParaRPr b="1" i="0" sz="1300" u="none">
                <a:solidFill>
                  <a:srgbClr val="FFFF00"/>
                </a:solidFill>
                <a:latin typeface="Palatino Linotype"/>
                <a:ea typeface="Palatino Linotype"/>
                <a:cs typeface="Palatino Linotype"/>
                <a:sym typeface="Palatino Linotype"/>
              </a:endParaRPr>
            </a:p>
            <a:p>
              <a:pPr indent="0" lvl="0" marL="0" marR="0" rtl="0" algn="l">
                <a:lnSpc>
                  <a:spcPct val="100000"/>
                </a:lnSpc>
                <a:spcBef>
                  <a:spcPts val="0"/>
                </a:spcBef>
                <a:spcAft>
                  <a:spcPts val="0"/>
                </a:spcAft>
                <a:buClr>
                  <a:srgbClr val="FFFF00"/>
                </a:buClr>
                <a:buSzPts val="1300"/>
                <a:buFont typeface="Palatino Linotype"/>
                <a:buNone/>
              </a:pPr>
              <a:r>
                <a:rPr b="1" i="0" lang="en-US" sz="1300" u="none">
                  <a:solidFill>
                    <a:srgbClr val="FFFF00"/>
                  </a:solidFill>
                  <a:latin typeface="Palatino Linotype"/>
                  <a:ea typeface="Palatino Linotype"/>
                  <a:cs typeface="Palatino Linotype"/>
                  <a:sym typeface="Palatino Linotype"/>
                </a:rPr>
                <a:t>0.20</a:t>
              </a:r>
              <a:endParaRPr/>
            </a:p>
            <a:p>
              <a:pPr indent="0" lvl="0" marL="0" marR="0" rtl="0" algn="l">
                <a:lnSpc>
                  <a:spcPct val="100000"/>
                </a:lnSpc>
                <a:spcBef>
                  <a:spcPts val="0"/>
                </a:spcBef>
                <a:spcAft>
                  <a:spcPts val="0"/>
                </a:spcAft>
                <a:buClr>
                  <a:srgbClr val="FFFF00"/>
                </a:buClr>
                <a:buSzPts val="1300"/>
                <a:buFont typeface="Arial"/>
                <a:buNone/>
              </a:pPr>
              <a:r>
                <a:t/>
              </a:r>
              <a:endParaRPr b="1" i="0" sz="1300" u="none">
                <a:solidFill>
                  <a:srgbClr val="FFFF00"/>
                </a:solidFill>
                <a:latin typeface="Palatino Linotype"/>
                <a:ea typeface="Palatino Linotype"/>
                <a:cs typeface="Palatino Linotype"/>
                <a:sym typeface="Palatino Linotype"/>
              </a:endParaRPr>
            </a:p>
            <a:p>
              <a:pPr indent="0" lvl="0" marL="0" marR="0" rtl="0" algn="l">
                <a:lnSpc>
                  <a:spcPct val="100000"/>
                </a:lnSpc>
                <a:spcBef>
                  <a:spcPts val="0"/>
                </a:spcBef>
                <a:spcAft>
                  <a:spcPts val="0"/>
                </a:spcAft>
                <a:buClr>
                  <a:srgbClr val="FFFF00"/>
                </a:buClr>
                <a:buSzPts val="1300"/>
                <a:buFont typeface="Palatino Linotype"/>
                <a:buNone/>
              </a:pPr>
              <a:r>
                <a:rPr b="1" i="0" lang="en-US" sz="1300" u="none">
                  <a:solidFill>
                    <a:srgbClr val="FFFF00"/>
                  </a:solidFill>
                  <a:latin typeface="Palatino Linotype"/>
                  <a:ea typeface="Palatino Linotype"/>
                  <a:cs typeface="Palatino Linotype"/>
                  <a:sym typeface="Palatino Linotype"/>
                </a:rPr>
                <a:t>0.30</a:t>
              </a:r>
              <a:endParaRPr/>
            </a:p>
            <a:p>
              <a:pPr indent="0" lvl="0" marL="0" marR="0" rtl="0" algn="l">
                <a:lnSpc>
                  <a:spcPct val="100000"/>
                </a:lnSpc>
                <a:spcBef>
                  <a:spcPts val="0"/>
                </a:spcBef>
                <a:spcAft>
                  <a:spcPts val="0"/>
                </a:spcAft>
                <a:buClr>
                  <a:srgbClr val="FFFF00"/>
                </a:buClr>
                <a:buSzPts val="1300"/>
                <a:buFont typeface="Arial"/>
                <a:buNone/>
              </a:pPr>
              <a:r>
                <a:t/>
              </a:r>
              <a:endParaRPr b="1" i="0" sz="1300" u="none">
                <a:solidFill>
                  <a:srgbClr val="FFFF00"/>
                </a:solidFill>
                <a:latin typeface="Palatino Linotype"/>
                <a:ea typeface="Palatino Linotype"/>
                <a:cs typeface="Palatino Linotype"/>
                <a:sym typeface="Palatino Linotype"/>
              </a:endParaRPr>
            </a:p>
            <a:p>
              <a:pPr indent="0" lvl="0" marL="0" marR="0" rtl="0" algn="l">
                <a:lnSpc>
                  <a:spcPct val="100000"/>
                </a:lnSpc>
                <a:spcBef>
                  <a:spcPts val="0"/>
                </a:spcBef>
                <a:spcAft>
                  <a:spcPts val="0"/>
                </a:spcAft>
                <a:buClr>
                  <a:srgbClr val="FFFF00"/>
                </a:buClr>
                <a:buSzPts val="1300"/>
                <a:buFont typeface="Palatino Linotype"/>
                <a:buNone/>
              </a:pPr>
              <a:r>
                <a:rPr b="1" i="0" lang="en-US" sz="1300" u="none">
                  <a:solidFill>
                    <a:srgbClr val="FFFF00"/>
                  </a:solidFill>
                  <a:latin typeface="Palatino Linotype"/>
                  <a:ea typeface="Palatino Linotype"/>
                  <a:cs typeface="Palatino Linotype"/>
                  <a:sym typeface="Palatino Linotype"/>
                </a:rPr>
                <a:t>0.50</a:t>
              </a:r>
              <a:endParaRPr/>
            </a:p>
            <a:p>
              <a:pPr indent="0" lvl="0" marL="0" marR="0" rtl="0" algn="l">
                <a:lnSpc>
                  <a:spcPct val="100000"/>
                </a:lnSpc>
                <a:spcBef>
                  <a:spcPts val="0"/>
                </a:spcBef>
                <a:spcAft>
                  <a:spcPts val="0"/>
                </a:spcAft>
                <a:buClr>
                  <a:srgbClr val="FFFF00"/>
                </a:buClr>
                <a:buSzPts val="1300"/>
                <a:buFont typeface="Arial"/>
                <a:buNone/>
              </a:pPr>
              <a:r>
                <a:t/>
              </a:r>
              <a:endParaRPr b="1" i="0" sz="1300" u="none">
                <a:solidFill>
                  <a:srgbClr val="FFFF00"/>
                </a:solidFill>
                <a:latin typeface="Palatino Linotype"/>
                <a:ea typeface="Palatino Linotype"/>
                <a:cs typeface="Palatino Linotype"/>
                <a:sym typeface="Palatino Linotype"/>
              </a:endParaRPr>
            </a:p>
            <a:p>
              <a:pPr indent="0" lvl="0" marL="0" marR="0" rtl="0" algn="l">
                <a:lnSpc>
                  <a:spcPct val="100000"/>
                </a:lnSpc>
                <a:spcBef>
                  <a:spcPts val="0"/>
                </a:spcBef>
                <a:spcAft>
                  <a:spcPts val="0"/>
                </a:spcAft>
                <a:buClr>
                  <a:srgbClr val="FFFF00"/>
                </a:buClr>
                <a:buSzPts val="1300"/>
                <a:buFont typeface="Palatino Linotype"/>
                <a:buNone/>
              </a:pPr>
              <a:r>
                <a:rPr b="1" i="0" lang="en-US" sz="1300" u="none">
                  <a:solidFill>
                    <a:srgbClr val="FFFF00"/>
                  </a:solidFill>
                  <a:latin typeface="Palatino Linotype"/>
                  <a:ea typeface="Palatino Linotype"/>
                  <a:cs typeface="Palatino Linotype"/>
                  <a:sym typeface="Palatino Linotype"/>
                </a:rPr>
                <a:t>0.80</a:t>
              </a:r>
              <a:endParaRPr/>
            </a:p>
            <a:p>
              <a:pPr indent="0" lvl="0" marL="0" marR="0" rtl="0" algn="l">
                <a:lnSpc>
                  <a:spcPct val="100000"/>
                </a:lnSpc>
                <a:spcBef>
                  <a:spcPts val="0"/>
                </a:spcBef>
                <a:spcAft>
                  <a:spcPts val="0"/>
                </a:spcAft>
                <a:buClr>
                  <a:srgbClr val="FFFF00"/>
                </a:buClr>
                <a:buSzPts val="1300"/>
                <a:buFont typeface="Arial"/>
                <a:buNone/>
              </a:pPr>
              <a:r>
                <a:t/>
              </a:r>
              <a:endParaRPr b="1" i="0" sz="1300" u="none">
                <a:solidFill>
                  <a:srgbClr val="FFFF00"/>
                </a:solidFill>
                <a:latin typeface="Palatino Linotype"/>
                <a:ea typeface="Palatino Linotype"/>
                <a:cs typeface="Palatino Linotype"/>
                <a:sym typeface="Palatino Linotype"/>
              </a:endParaRPr>
            </a:p>
            <a:p>
              <a:pPr indent="0" lvl="0" marL="0" marR="0" rtl="0" algn="l">
                <a:lnSpc>
                  <a:spcPct val="100000"/>
                </a:lnSpc>
                <a:spcBef>
                  <a:spcPts val="0"/>
                </a:spcBef>
                <a:spcAft>
                  <a:spcPts val="0"/>
                </a:spcAft>
                <a:buClr>
                  <a:srgbClr val="FFFF00"/>
                </a:buClr>
                <a:buSzPts val="1300"/>
                <a:buFont typeface="Palatino Linotype"/>
                <a:buNone/>
              </a:pPr>
              <a:r>
                <a:rPr b="1" i="0" lang="en-US" sz="1300" u="none">
                  <a:solidFill>
                    <a:srgbClr val="FFFF00"/>
                  </a:solidFill>
                  <a:latin typeface="Palatino Linotype"/>
                  <a:ea typeface="Palatino Linotype"/>
                  <a:cs typeface="Palatino Linotype"/>
                  <a:sym typeface="Palatino Linotype"/>
                </a:rPr>
                <a:t>1.00</a:t>
              </a:r>
              <a:endParaRPr/>
            </a:p>
            <a:p>
              <a:pPr indent="0" lvl="0" marL="0" marR="0" rtl="0" algn="l">
                <a:lnSpc>
                  <a:spcPct val="100000"/>
                </a:lnSpc>
                <a:spcBef>
                  <a:spcPts val="0"/>
                </a:spcBef>
                <a:spcAft>
                  <a:spcPts val="0"/>
                </a:spcAft>
                <a:buClr>
                  <a:srgbClr val="FFFF00"/>
                </a:buClr>
                <a:buSzPts val="1300"/>
                <a:buFont typeface="Arial"/>
                <a:buNone/>
              </a:pPr>
              <a:r>
                <a:t/>
              </a:r>
              <a:endParaRPr b="1" i="0" sz="1300" u="none">
                <a:solidFill>
                  <a:srgbClr val="FFFF00"/>
                </a:solidFill>
                <a:latin typeface="Palatino Linotype"/>
                <a:ea typeface="Palatino Linotype"/>
                <a:cs typeface="Palatino Linotype"/>
                <a:sym typeface="Palatino Linotype"/>
              </a:endParaRPr>
            </a:p>
            <a:p>
              <a:pPr indent="0" lvl="0" marL="0" marR="0" rtl="0" algn="l">
                <a:lnSpc>
                  <a:spcPct val="100000"/>
                </a:lnSpc>
                <a:spcBef>
                  <a:spcPts val="0"/>
                </a:spcBef>
                <a:spcAft>
                  <a:spcPts val="0"/>
                </a:spcAft>
                <a:buClr>
                  <a:srgbClr val="FFFF00"/>
                </a:buClr>
                <a:buSzPts val="1300"/>
                <a:buFont typeface="Palatino Linotype"/>
                <a:buNone/>
              </a:pPr>
              <a:r>
                <a:rPr b="1" i="0" lang="en-US" sz="1300" u="none">
                  <a:solidFill>
                    <a:srgbClr val="FFFF00"/>
                  </a:solidFill>
                  <a:latin typeface="Palatino Linotype"/>
                  <a:ea typeface="Palatino Linotype"/>
                  <a:cs typeface="Palatino Linotype"/>
                  <a:sym typeface="Palatino Linotype"/>
                </a:rPr>
                <a:t>1.20</a:t>
              </a:r>
              <a:endParaRPr/>
            </a:p>
            <a:p>
              <a:pPr indent="0" lvl="0" marL="0" marR="0" rtl="0" algn="l">
                <a:lnSpc>
                  <a:spcPct val="100000"/>
                </a:lnSpc>
                <a:spcBef>
                  <a:spcPts val="0"/>
                </a:spcBef>
                <a:spcAft>
                  <a:spcPts val="0"/>
                </a:spcAft>
                <a:buClr>
                  <a:srgbClr val="FFFF00"/>
                </a:buClr>
                <a:buSzPts val="1300"/>
                <a:buFont typeface="Arial"/>
                <a:buNone/>
              </a:pPr>
              <a:r>
                <a:t/>
              </a:r>
              <a:endParaRPr b="1" i="0" sz="1300" u="none">
                <a:solidFill>
                  <a:srgbClr val="FFFF00"/>
                </a:solidFill>
                <a:latin typeface="Palatino Linotype"/>
                <a:ea typeface="Palatino Linotype"/>
                <a:cs typeface="Palatino Linotype"/>
                <a:sym typeface="Palatino Linotype"/>
              </a:endParaRPr>
            </a:p>
            <a:p>
              <a:pPr indent="0" lvl="0" marL="0" marR="0" rtl="0" algn="l">
                <a:lnSpc>
                  <a:spcPct val="100000"/>
                </a:lnSpc>
                <a:spcBef>
                  <a:spcPts val="0"/>
                </a:spcBef>
                <a:spcAft>
                  <a:spcPts val="0"/>
                </a:spcAft>
                <a:buClr>
                  <a:srgbClr val="FFFF00"/>
                </a:buClr>
                <a:buSzPts val="1300"/>
                <a:buFont typeface="Palatino Linotype"/>
                <a:buNone/>
              </a:pPr>
              <a:r>
                <a:rPr b="1" i="0" lang="en-US" sz="1300" u="none">
                  <a:solidFill>
                    <a:srgbClr val="FFFF00"/>
                  </a:solidFill>
                  <a:latin typeface="Palatino Linotype"/>
                  <a:ea typeface="Palatino Linotype"/>
                  <a:cs typeface="Palatino Linotype"/>
                  <a:sym typeface="Palatino Linotype"/>
                </a:rPr>
                <a:t>1.73</a:t>
              </a:r>
              <a:endParaRPr/>
            </a:p>
          </p:txBody>
        </p:sp>
      </p:grpSp>
      <p:sp>
        <p:nvSpPr>
          <p:cNvPr id="1094" name="Google Shape;1094;p67"/>
          <p:cNvSpPr txBox="1"/>
          <p:nvPr/>
        </p:nvSpPr>
        <p:spPr>
          <a:xfrm>
            <a:off x="228600" y="685800"/>
            <a:ext cx="1736725" cy="3079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400"/>
              <a:buFont typeface="Palatino Linotype"/>
              <a:buNone/>
            </a:pPr>
            <a:r>
              <a:rPr b="0" i="0" lang="en-US" sz="1400" u="none">
                <a:solidFill>
                  <a:srgbClr val="FFFF00"/>
                </a:solidFill>
                <a:latin typeface="Palatino Linotype"/>
                <a:ea typeface="Palatino Linotype"/>
                <a:cs typeface="Palatino Linotype"/>
                <a:sym typeface="Palatino Linotype"/>
              </a:rPr>
              <a:t>Immediate Post-op.</a:t>
            </a:r>
            <a:endParaRPr/>
          </a:p>
        </p:txBody>
      </p:sp>
      <p:sp>
        <p:nvSpPr>
          <p:cNvPr id="1095" name="Google Shape;1095;p67"/>
          <p:cNvSpPr txBox="1"/>
          <p:nvPr/>
        </p:nvSpPr>
        <p:spPr>
          <a:xfrm>
            <a:off x="2362200" y="685800"/>
            <a:ext cx="1719262" cy="3079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400"/>
              <a:buFont typeface="Palatino Linotype"/>
              <a:buNone/>
            </a:pPr>
            <a:r>
              <a:rPr b="0" i="0" lang="en-US" sz="1400" u="none">
                <a:solidFill>
                  <a:srgbClr val="FFFF00"/>
                </a:solidFill>
                <a:latin typeface="Palatino Linotype"/>
                <a:ea typeface="Palatino Linotype"/>
                <a:cs typeface="Palatino Linotype"/>
                <a:sym typeface="Palatino Linotype"/>
              </a:rPr>
              <a:t>Long-term Post-op.</a:t>
            </a:r>
            <a:endParaRPr/>
          </a:p>
        </p:txBody>
      </p:sp>
      <p:sp>
        <p:nvSpPr>
          <p:cNvPr id="1096" name="Google Shape;1096;p67"/>
          <p:cNvSpPr txBox="1"/>
          <p:nvPr/>
        </p:nvSpPr>
        <p:spPr>
          <a:xfrm>
            <a:off x="4300537" y="685800"/>
            <a:ext cx="1736725" cy="3079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400"/>
              <a:buFont typeface="Palatino Linotype"/>
              <a:buNone/>
            </a:pPr>
            <a:r>
              <a:rPr b="0" i="0" lang="en-US" sz="1400" u="none">
                <a:solidFill>
                  <a:srgbClr val="FFFF00"/>
                </a:solidFill>
                <a:latin typeface="Palatino Linotype"/>
                <a:ea typeface="Palatino Linotype"/>
                <a:cs typeface="Palatino Linotype"/>
                <a:sym typeface="Palatino Linotype"/>
              </a:rPr>
              <a:t>Immediate Post-op.</a:t>
            </a:r>
            <a:endParaRPr/>
          </a:p>
        </p:txBody>
      </p:sp>
      <p:sp>
        <p:nvSpPr>
          <p:cNvPr id="1097" name="Google Shape;1097;p67"/>
          <p:cNvSpPr txBox="1"/>
          <p:nvPr/>
        </p:nvSpPr>
        <p:spPr>
          <a:xfrm>
            <a:off x="6400800" y="685800"/>
            <a:ext cx="1719262" cy="3079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400"/>
              <a:buFont typeface="Palatino Linotype"/>
              <a:buNone/>
            </a:pPr>
            <a:r>
              <a:rPr b="0" i="0" lang="en-US" sz="1400" u="none">
                <a:solidFill>
                  <a:srgbClr val="FFFF00"/>
                </a:solidFill>
                <a:latin typeface="Palatino Linotype"/>
                <a:ea typeface="Palatino Linotype"/>
                <a:cs typeface="Palatino Linotype"/>
                <a:sym typeface="Palatino Linotype"/>
              </a:rPr>
              <a:t>Long-term Post-op.</a:t>
            </a:r>
            <a:endParaRPr/>
          </a:p>
        </p:txBody>
      </p:sp>
      <p:sp>
        <p:nvSpPr>
          <p:cNvPr id="1098" name="Google Shape;1098;p67"/>
          <p:cNvSpPr txBox="1"/>
          <p:nvPr/>
        </p:nvSpPr>
        <p:spPr>
          <a:xfrm>
            <a:off x="8258175" y="5172075"/>
            <a:ext cx="885825" cy="3698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800"/>
              <a:buFont typeface="Arial"/>
              <a:buNone/>
            </a:pPr>
            <a:r>
              <a:rPr b="0" i="0" lang="en-US" sz="1800" u="none">
                <a:solidFill>
                  <a:srgbClr val="FFFF00"/>
                </a:solidFill>
                <a:latin typeface="Arial"/>
                <a:ea typeface="Arial"/>
                <a:cs typeface="Arial"/>
                <a:sym typeface="Arial"/>
              </a:rPr>
              <a:t>g.cm</a:t>
            </a:r>
            <a:r>
              <a:rPr b="0" baseline="30000" i="0" lang="en-US" sz="1800" u="none">
                <a:solidFill>
                  <a:srgbClr val="FFFF00"/>
                </a:solidFill>
                <a:latin typeface="Arial"/>
                <a:ea typeface="Arial"/>
                <a:cs typeface="Arial"/>
                <a:sym typeface="Arial"/>
              </a:rPr>
              <a:t>-3</a:t>
            </a:r>
            <a:r>
              <a:rPr b="0" i="0" lang="en-US" sz="1800" u="none">
                <a:solidFill>
                  <a:srgbClr val="FFFF00"/>
                </a:solidFill>
                <a:latin typeface="Arial"/>
                <a:ea typeface="Arial"/>
                <a:cs typeface="Arial"/>
                <a:sym typeface="Arial"/>
              </a:rPr>
              <a:t> </a:t>
            </a:r>
            <a:endParaRPr/>
          </a:p>
        </p:txBody>
      </p:sp>
      <p:pic>
        <p:nvPicPr>
          <p:cNvPr id="1099" name="Google Shape;1099;p67"/>
          <p:cNvPicPr preferRelativeResize="0"/>
          <p:nvPr/>
        </p:nvPicPr>
        <p:blipFill rotWithShape="1">
          <a:blip r:embed="rId5">
            <a:alphaModFix/>
          </a:blip>
          <a:srcRect b="0" l="0" r="0" t="1727"/>
          <a:stretch/>
        </p:blipFill>
        <p:spPr>
          <a:xfrm>
            <a:off x="185737" y="1023937"/>
            <a:ext cx="1800225" cy="5149850"/>
          </a:xfrm>
          <a:prstGeom prst="rect">
            <a:avLst/>
          </a:prstGeom>
          <a:noFill/>
          <a:ln>
            <a:noFill/>
          </a:ln>
        </p:spPr>
      </p:pic>
      <p:grpSp>
        <p:nvGrpSpPr>
          <p:cNvPr id="1100" name="Google Shape;1100;p67"/>
          <p:cNvGrpSpPr/>
          <p:nvPr/>
        </p:nvGrpSpPr>
        <p:grpSpPr>
          <a:xfrm>
            <a:off x="1639887" y="1447800"/>
            <a:ext cx="2263775" cy="2017712"/>
            <a:chOff x="1856572" y="1447800"/>
            <a:chExt cx="2265249" cy="2018211"/>
          </a:xfrm>
        </p:grpSpPr>
        <p:cxnSp>
          <p:nvCxnSpPr>
            <p:cNvPr id="1101" name="Google Shape;1101;p67"/>
            <p:cNvCxnSpPr/>
            <p:nvPr/>
          </p:nvCxnSpPr>
          <p:spPr>
            <a:xfrm>
              <a:off x="1950295" y="2133769"/>
              <a:ext cx="2068271" cy="609750"/>
            </a:xfrm>
            <a:prstGeom prst="straightConnector1">
              <a:avLst/>
            </a:prstGeom>
            <a:noFill/>
            <a:ln cap="flat" cmpd="sng" w="9525">
              <a:solidFill>
                <a:schemeClr val="dk1"/>
              </a:solidFill>
              <a:prstDash val="solid"/>
              <a:miter lim="800000"/>
              <a:headEnd len="med" w="med" type="none"/>
              <a:tailEnd len="med" w="med" type="none"/>
            </a:ln>
          </p:spPr>
        </p:cxnSp>
        <p:cxnSp>
          <p:nvCxnSpPr>
            <p:cNvPr id="1102" name="Google Shape;1102;p67"/>
            <p:cNvCxnSpPr/>
            <p:nvPr/>
          </p:nvCxnSpPr>
          <p:spPr>
            <a:xfrm>
              <a:off x="2026545" y="3466011"/>
              <a:ext cx="2055563" cy="0"/>
            </a:xfrm>
            <a:prstGeom prst="straightConnector1">
              <a:avLst/>
            </a:prstGeom>
            <a:noFill/>
            <a:ln cap="flat" cmpd="sng" w="9525">
              <a:solidFill>
                <a:schemeClr val="dk1"/>
              </a:solidFill>
              <a:prstDash val="solid"/>
              <a:miter lim="800000"/>
              <a:headEnd len="med" w="med" type="none"/>
              <a:tailEnd len="med" w="med" type="none"/>
            </a:ln>
          </p:spPr>
        </p:cxnSp>
        <p:sp>
          <p:nvSpPr>
            <p:cNvPr id="1103" name="Google Shape;1103;p67"/>
            <p:cNvSpPr txBox="1"/>
            <p:nvPr/>
          </p:nvSpPr>
          <p:spPr>
            <a:xfrm>
              <a:off x="3457633" y="2209800"/>
              <a:ext cx="664188" cy="33863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Times New Roman"/>
                <a:buNone/>
              </a:pPr>
              <a:r>
                <a:rPr b="1" i="0" lang="en-US" sz="1600" u="none">
                  <a:solidFill>
                    <a:schemeClr val="dk1"/>
                  </a:solidFill>
                  <a:latin typeface="Times New Roman"/>
                  <a:ea typeface="Times New Roman"/>
                  <a:cs typeface="Times New Roman"/>
                  <a:sym typeface="Times New Roman"/>
                </a:rPr>
                <a:t>-26%</a:t>
              </a:r>
              <a:endParaRPr/>
            </a:p>
          </p:txBody>
        </p:sp>
        <p:sp>
          <p:nvSpPr>
            <p:cNvPr id="1104" name="Google Shape;1104;p67"/>
            <p:cNvSpPr txBox="1"/>
            <p:nvPr/>
          </p:nvSpPr>
          <p:spPr>
            <a:xfrm>
              <a:off x="3349232" y="2985646"/>
              <a:ext cx="561562" cy="33863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Times New Roman"/>
                <a:buNone/>
              </a:pPr>
              <a:r>
                <a:rPr b="1" i="0" lang="en-US" sz="1600" u="none">
                  <a:solidFill>
                    <a:schemeClr val="dk1"/>
                  </a:solidFill>
                  <a:latin typeface="Times New Roman"/>
                  <a:ea typeface="Times New Roman"/>
                  <a:cs typeface="Times New Roman"/>
                  <a:sym typeface="Times New Roman"/>
                </a:rPr>
                <a:t>-8%</a:t>
              </a:r>
              <a:endParaRPr/>
            </a:p>
          </p:txBody>
        </p:sp>
        <p:sp>
          <p:nvSpPr>
            <p:cNvPr id="1105" name="Google Shape;1105;p67"/>
            <p:cNvSpPr txBox="1"/>
            <p:nvPr/>
          </p:nvSpPr>
          <p:spPr>
            <a:xfrm>
              <a:off x="2023636" y="2787824"/>
              <a:ext cx="561562" cy="33863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Times New Roman"/>
                <a:buNone/>
              </a:pPr>
              <a:r>
                <a:rPr b="1" i="0" lang="en-US" sz="1600" u="none">
                  <a:solidFill>
                    <a:schemeClr val="dk1"/>
                  </a:solidFill>
                  <a:latin typeface="Times New Roman"/>
                  <a:ea typeface="Times New Roman"/>
                  <a:cs typeface="Times New Roman"/>
                  <a:sym typeface="Times New Roman"/>
                </a:rPr>
                <a:t>-6%</a:t>
              </a:r>
              <a:endParaRPr/>
            </a:p>
          </p:txBody>
        </p:sp>
        <p:sp>
          <p:nvSpPr>
            <p:cNvPr id="1106" name="Google Shape;1106;p67"/>
            <p:cNvSpPr txBox="1"/>
            <p:nvPr/>
          </p:nvSpPr>
          <p:spPr>
            <a:xfrm>
              <a:off x="1856572" y="1447800"/>
              <a:ext cx="664188" cy="33863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Times New Roman"/>
                <a:buNone/>
              </a:pPr>
              <a:r>
                <a:rPr b="1" i="0" lang="en-US" sz="1600" u="none">
                  <a:solidFill>
                    <a:schemeClr val="dk1"/>
                  </a:solidFill>
                  <a:latin typeface="Times New Roman"/>
                  <a:ea typeface="Times New Roman"/>
                  <a:cs typeface="Times New Roman"/>
                  <a:sym typeface="Times New Roman"/>
                </a:rPr>
                <a:t>-22%</a:t>
              </a:r>
              <a:endParaRPr/>
            </a:p>
          </p:txBody>
        </p:sp>
      </p:grpSp>
      <p:pic>
        <p:nvPicPr>
          <p:cNvPr id="1107" name="Google Shape;1107;p67"/>
          <p:cNvPicPr preferRelativeResize="0"/>
          <p:nvPr/>
        </p:nvPicPr>
        <p:blipFill rotWithShape="1">
          <a:blip r:embed="rId6">
            <a:alphaModFix/>
          </a:blip>
          <a:srcRect b="0" l="0" r="0" t="0"/>
          <a:stretch/>
        </p:blipFill>
        <p:spPr>
          <a:xfrm>
            <a:off x="4278312" y="1030287"/>
            <a:ext cx="1900237" cy="5153025"/>
          </a:xfrm>
          <a:prstGeom prst="rect">
            <a:avLst/>
          </a:prstGeom>
          <a:noFill/>
          <a:ln>
            <a:noFill/>
          </a:ln>
        </p:spPr>
      </p:pic>
      <p:pic>
        <p:nvPicPr>
          <p:cNvPr id="1108" name="Google Shape;1108;p67"/>
          <p:cNvPicPr preferRelativeResize="0"/>
          <p:nvPr/>
        </p:nvPicPr>
        <p:blipFill rotWithShape="1">
          <a:blip r:embed="rId7">
            <a:alphaModFix/>
          </a:blip>
          <a:srcRect b="398" l="0" r="0" t="0"/>
          <a:stretch/>
        </p:blipFill>
        <p:spPr>
          <a:xfrm>
            <a:off x="6175375" y="1030287"/>
            <a:ext cx="1935162" cy="5154612"/>
          </a:xfrm>
          <a:prstGeom prst="rect">
            <a:avLst/>
          </a:prstGeom>
          <a:noFill/>
          <a:ln>
            <a:noFill/>
          </a:ln>
        </p:spPr>
      </p:pic>
      <p:grpSp>
        <p:nvGrpSpPr>
          <p:cNvPr id="1109" name="Google Shape;1109;p67"/>
          <p:cNvGrpSpPr/>
          <p:nvPr/>
        </p:nvGrpSpPr>
        <p:grpSpPr>
          <a:xfrm>
            <a:off x="5807075" y="1447800"/>
            <a:ext cx="2344737" cy="2017712"/>
            <a:chOff x="2635427" y="1447800"/>
            <a:chExt cx="2345829" cy="2018211"/>
          </a:xfrm>
        </p:grpSpPr>
        <p:grpSp>
          <p:nvGrpSpPr>
            <p:cNvPr id="1110" name="Google Shape;1110;p67"/>
            <p:cNvGrpSpPr/>
            <p:nvPr/>
          </p:nvGrpSpPr>
          <p:grpSpPr>
            <a:xfrm>
              <a:off x="2805369" y="2133769"/>
              <a:ext cx="2080592" cy="1332242"/>
              <a:chOff x="2805369" y="2133769"/>
              <a:chExt cx="2080592" cy="1332242"/>
            </a:xfrm>
          </p:grpSpPr>
          <p:cxnSp>
            <p:nvCxnSpPr>
              <p:cNvPr id="1111" name="Google Shape;1111;p67"/>
              <p:cNvCxnSpPr/>
              <p:nvPr/>
            </p:nvCxnSpPr>
            <p:spPr>
              <a:xfrm>
                <a:off x="2805369" y="2133769"/>
                <a:ext cx="2067886" cy="609751"/>
              </a:xfrm>
              <a:prstGeom prst="straightConnector1">
                <a:avLst/>
              </a:prstGeom>
              <a:noFill/>
              <a:ln cap="flat" cmpd="sng" w="9525">
                <a:solidFill>
                  <a:schemeClr val="dk1"/>
                </a:solidFill>
                <a:prstDash val="solid"/>
                <a:miter lim="800000"/>
                <a:headEnd len="med" w="med" type="none"/>
                <a:tailEnd len="med" w="med" type="none"/>
              </a:ln>
            </p:spPr>
          </p:cxnSp>
          <p:cxnSp>
            <p:nvCxnSpPr>
              <p:cNvPr id="1112" name="Google Shape;1112;p67"/>
              <p:cNvCxnSpPr/>
              <p:nvPr/>
            </p:nvCxnSpPr>
            <p:spPr>
              <a:xfrm>
                <a:off x="2830781" y="3466011"/>
                <a:ext cx="2055180" cy="0"/>
              </a:xfrm>
              <a:prstGeom prst="straightConnector1">
                <a:avLst/>
              </a:prstGeom>
              <a:noFill/>
              <a:ln cap="flat" cmpd="sng" w="9525">
                <a:solidFill>
                  <a:schemeClr val="dk1"/>
                </a:solidFill>
                <a:prstDash val="solid"/>
                <a:miter lim="800000"/>
                <a:headEnd len="med" w="med" type="none"/>
                <a:tailEnd len="med" w="med" type="none"/>
              </a:ln>
            </p:spPr>
          </p:cxnSp>
        </p:grpSp>
        <p:sp>
          <p:nvSpPr>
            <p:cNvPr id="1113" name="Google Shape;1113;p67"/>
            <p:cNvSpPr txBox="1"/>
            <p:nvPr/>
          </p:nvSpPr>
          <p:spPr>
            <a:xfrm>
              <a:off x="4317121" y="2209800"/>
              <a:ext cx="664135" cy="33863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Times New Roman"/>
                <a:buNone/>
              </a:pPr>
              <a:r>
                <a:rPr b="1" i="0" lang="en-US" sz="1600" u="none">
                  <a:solidFill>
                    <a:schemeClr val="dk1"/>
                  </a:solidFill>
                  <a:latin typeface="Times New Roman"/>
                  <a:ea typeface="Times New Roman"/>
                  <a:cs typeface="Times New Roman"/>
                  <a:sym typeface="Times New Roman"/>
                </a:rPr>
                <a:t>-31%</a:t>
              </a:r>
              <a:endParaRPr/>
            </a:p>
          </p:txBody>
        </p:sp>
        <p:sp>
          <p:nvSpPr>
            <p:cNvPr id="1114" name="Google Shape;1114;p67"/>
            <p:cNvSpPr txBox="1"/>
            <p:nvPr/>
          </p:nvSpPr>
          <p:spPr>
            <a:xfrm>
              <a:off x="4209082" y="2985646"/>
              <a:ext cx="561517" cy="33863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Times New Roman"/>
                <a:buNone/>
              </a:pPr>
              <a:r>
                <a:rPr b="1" i="0" lang="en-US" sz="1600" u="none">
                  <a:solidFill>
                    <a:schemeClr val="dk1"/>
                  </a:solidFill>
                  <a:latin typeface="Times New Roman"/>
                  <a:ea typeface="Times New Roman"/>
                  <a:cs typeface="Times New Roman"/>
                  <a:sym typeface="Times New Roman"/>
                </a:rPr>
                <a:t>-7%</a:t>
              </a:r>
              <a:endParaRPr/>
            </a:p>
          </p:txBody>
        </p:sp>
        <p:sp>
          <p:nvSpPr>
            <p:cNvPr id="1115" name="Google Shape;1115;p67"/>
            <p:cNvSpPr txBox="1"/>
            <p:nvPr/>
          </p:nvSpPr>
          <p:spPr>
            <a:xfrm>
              <a:off x="2853062" y="2787824"/>
              <a:ext cx="561517" cy="33863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Times New Roman"/>
                <a:buNone/>
              </a:pPr>
              <a:r>
                <a:rPr b="1" i="0" lang="en-US" sz="1600" u="none">
                  <a:solidFill>
                    <a:schemeClr val="dk1"/>
                  </a:solidFill>
                  <a:latin typeface="Times New Roman"/>
                  <a:ea typeface="Times New Roman"/>
                  <a:cs typeface="Times New Roman"/>
                  <a:sym typeface="Times New Roman"/>
                </a:rPr>
                <a:t>-3%</a:t>
              </a:r>
              <a:endParaRPr/>
            </a:p>
          </p:txBody>
        </p:sp>
        <p:sp>
          <p:nvSpPr>
            <p:cNvPr id="1116" name="Google Shape;1116;p67"/>
            <p:cNvSpPr txBox="1"/>
            <p:nvPr/>
          </p:nvSpPr>
          <p:spPr>
            <a:xfrm>
              <a:off x="2635427" y="1447800"/>
              <a:ext cx="664135" cy="33863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Times New Roman"/>
                <a:buNone/>
              </a:pPr>
              <a:r>
                <a:rPr b="1" i="0" lang="en-US" sz="1600" u="none">
                  <a:solidFill>
                    <a:schemeClr val="dk1"/>
                  </a:solidFill>
                  <a:latin typeface="Times New Roman"/>
                  <a:ea typeface="Times New Roman"/>
                  <a:cs typeface="Times New Roman"/>
                  <a:sym typeface="Times New Roman"/>
                </a:rPr>
                <a:t>-17%</a:t>
              </a:r>
              <a:endParaRPr/>
            </a:p>
          </p:txBody>
        </p:sp>
      </p:grpSp>
      <p:sp>
        <p:nvSpPr>
          <p:cNvPr id="1117" name="Google Shape;1117;p67"/>
          <p:cNvSpPr txBox="1"/>
          <p:nvPr/>
        </p:nvSpPr>
        <p:spPr>
          <a:xfrm>
            <a:off x="315912" y="71437"/>
            <a:ext cx="8556625" cy="4000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66"/>
              </a:buClr>
              <a:buSzPts val="2000"/>
              <a:buFont typeface="Arial"/>
              <a:buNone/>
            </a:pPr>
            <a:r>
              <a:rPr b="1" i="0" lang="en-US" sz="2000" u="none">
                <a:solidFill>
                  <a:srgbClr val="FFCC66"/>
                </a:solidFill>
                <a:latin typeface="Arial"/>
                <a:ea typeface="Arial"/>
                <a:cs typeface="Arial"/>
                <a:sym typeface="Arial"/>
              </a:rPr>
              <a:t>Adaptive Bone Density Changes: a Comparative Study  </a:t>
            </a:r>
            <a:r>
              <a:rPr b="1" i="1" lang="en-US" sz="2000" u="none">
                <a:solidFill>
                  <a:srgbClr val="FFCC66"/>
                </a:solidFill>
                <a:latin typeface="Arial"/>
                <a:ea typeface="Arial"/>
                <a:cs typeface="Arial"/>
                <a:sym typeface="Arial"/>
              </a:rPr>
              <a:t>contd.</a:t>
            </a:r>
            <a:endParaRPr/>
          </a:p>
        </p:txBody>
      </p:sp>
      <p:sp>
        <p:nvSpPr>
          <p:cNvPr id="1118" name="Google Shape;1118;p67"/>
          <p:cNvSpPr txBox="1"/>
          <p:nvPr/>
        </p:nvSpPr>
        <p:spPr>
          <a:xfrm>
            <a:off x="107950" y="6345237"/>
            <a:ext cx="576262"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pic>
        <p:nvPicPr>
          <p:cNvPr id="1119" name="Google Shape;1119;p67"/>
          <p:cNvPicPr preferRelativeResize="0"/>
          <p:nvPr/>
        </p:nvPicPr>
        <p:blipFill rotWithShape="1">
          <a:blip r:embed="rId8">
            <a:alphaModFix/>
          </a:blip>
          <a:srcRect b="0" l="0" r="0" t="0"/>
          <a:stretch/>
        </p:blipFill>
        <p:spPr>
          <a:xfrm>
            <a:off x="4005262" y="603250"/>
            <a:ext cx="60325" cy="599916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3" name="Shape 1123"/>
        <p:cNvGrpSpPr/>
        <p:nvPr/>
      </p:nvGrpSpPr>
      <p:grpSpPr>
        <a:xfrm>
          <a:off x="0" y="0"/>
          <a:ext cx="0" cy="0"/>
          <a:chOff x="0" y="0"/>
          <a:chExt cx="0" cy="0"/>
        </a:xfrm>
      </p:grpSpPr>
      <p:sp>
        <p:nvSpPr>
          <p:cNvPr id="1124" name="Google Shape;1124;p68"/>
          <p:cNvSpPr txBox="1"/>
          <p:nvPr/>
        </p:nvSpPr>
        <p:spPr>
          <a:xfrm>
            <a:off x="503237" y="1304925"/>
            <a:ext cx="7993062" cy="4092575"/>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rgbClr val="FF0000"/>
              </a:buClr>
              <a:buSzPts val="2000"/>
              <a:buFont typeface="Noto Sans Symbols"/>
              <a:buChar char="❖"/>
            </a:pPr>
            <a:r>
              <a:rPr b="0" i="0" lang="en-US" sz="2000" u="none">
                <a:solidFill>
                  <a:srgbClr val="FFFFFF"/>
                </a:solidFill>
                <a:latin typeface="Arial"/>
                <a:ea typeface="Arial"/>
                <a:cs typeface="Arial"/>
                <a:sym typeface="Arial"/>
              </a:rPr>
              <a:t>A novel patient-specific multi-objective shape optimization scheme has been proposed for cementless femoral implant design.</a:t>
            </a:r>
            <a:endParaRPr/>
          </a:p>
          <a:p>
            <a:pPr indent="-215900" lvl="0" marL="342900" marR="0" rtl="0" algn="just">
              <a:lnSpc>
                <a:spcPct val="100000"/>
              </a:lnSpc>
              <a:spcBef>
                <a:spcPts val="0"/>
              </a:spcBef>
              <a:spcAft>
                <a:spcPts val="0"/>
              </a:spcAft>
              <a:buClr>
                <a:srgbClr val="7F7F7F"/>
              </a:buClr>
              <a:buSzPts val="2000"/>
              <a:buFont typeface="Palatino Linotype"/>
              <a:buNone/>
            </a:pPr>
            <a:r>
              <a:t/>
            </a:r>
            <a:endParaRPr b="0" i="0" sz="2000" u="none">
              <a:solidFill>
                <a:srgbClr val="FFFF00"/>
              </a:solidFill>
              <a:latin typeface="Arial"/>
              <a:ea typeface="Arial"/>
              <a:cs typeface="Arial"/>
              <a:sym typeface="Arial"/>
            </a:endParaRPr>
          </a:p>
          <a:p>
            <a:pPr indent="-215900" lvl="0" marL="342900" marR="0" rtl="0" algn="just">
              <a:lnSpc>
                <a:spcPct val="100000"/>
              </a:lnSpc>
              <a:spcBef>
                <a:spcPts val="0"/>
              </a:spcBef>
              <a:spcAft>
                <a:spcPts val="0"/>
              </a:spcAft>
              <a:buClr>
                <a:srgbClr val="7F7F7F"/>
              </a:buClr>
              <a:buSzPts val="2000"/>
              <a:buFont typeface="Palatino Linotype"/>
              <a:buNone/>
            </a:pPr>
            <a:r>
              <a:t/>
            </a:r>
            <a:endParaRPr b="0" i="0" sz="2000" u="none">
              <a:solidFill>
                <a:srgbClr val="FFFF00"/>
              </a:solidFill>
              <a:latin typeface="Arial"/>
              <a:ea typeface="Arial"/>
              <a:cs typeface="Arial"/>
              <a:sym typeface="Arial"/>
            </a:endParaRPr>
          </a:p>
          <a:p>
            <a:pPr indent="-342900" lvl="0" marL="342900" marR="0" rtl="0" algn="just">
              <a:lnSpc>
                <a:spcPct val="100000"/>
              </a:lnSpc>
              <a:spcBef>
                <a:spcPts val="0"/>
              </a:spcBef>
              <a:spcAft>
                <a:spcPts val="0"/>
              </a:spcAft>
              <a:buClr>
                <a:srgbClr val="FF0000"/>
              </a:buClr>
              <a:buSzPts val="2000"/>
              <a:buFont typeface="Noto Sans Symbols"/>
              <a:buChar char="❖"/>
            </a:pPr>
            <a:r>
              <a:rPr b="0" i="0" lang="en-US" sz="2000" u="none">
                <a:solidFill>
                  <a:srgbClr val="FFFF00"/>
                </a:solidFill>
                <a:latin typeface="Arial"/>
                <a:ea typeface="Arial"/>
                <a:cs typeface="Arial"/>
                <a:sym typeface="Arial"/>
              </a:rPr>
              <a:t>The optimal implant designs yielded favourable proximal load transfer and reduced chances of interface failure; adaptive bone remodelling was also minimized for the optimized designs.</a:t>
            </a:r>
            <a:endParaRPr/>
          </a:p>
          <a:p>
            <a:pPr indent="-215900" lvl="0" marL="342900" marR="0" rtl="0" algn="just">
              <a:lnSpc>
                <a:spcPct val="100000"/>
              </a:lnSpc>
              <a:spcBef>
                <a:spcPts val="0"/>
              </a:spcBef>
              <a:spcAft>
                <a:spcPts val="0"/>
              </a:spcAft>
              <a:buClr>
                <a:srgbClr val="7F7F7F"/>
              </a:buClr>
              <a:buSzPts val="2000"/>
              <a:buFont typeface="Palatino Linotype"/>
              <a:buNone/>
            </a:pPr>
            <a:r>
              <a:t/>
            </a:r>
            <a:endParaRPr b="0" i="0" sz="2000" u="none">
              <a:solidFill>
                <a:srgbClr val="FFFF00"/>
              </a:solidFill>
              <a:latin typeface="Arial"/>
              <a:ea typeface="Arial"/>
              <a:cs typeface="Arial"/>
              <a:sym typeface="Arial"/>
            </a:endParaRPr>
          </a:p>
          <a:p>
            <a:pPr indent="-215900" lvl="0" marL="342900" marR="0" rtl="0" algn="just">
              <a:lnSpc>
                <a:spcPct val="100000"/>
              </a:lnSpc>
              <a:spcBef>
                <a:spcPts val="0"/>
              </a:spcBef>
              <a:spcAft>
                <a:spcPts val="0"/>
              </a:spcAft>
              <a:buClr>
                <a:srgbClr val="7F7F7F"/>
              </a:buClr>
              <a:buSzPts val="2000"/>
              <a:buFont typeface="Palatino Linotype"/>
              <a:buNone/>
            </a:pPr>
            <a:r>
              <a:t/>
            </a:r>
            <a:endParaRPr b="0" i="0" sz="2000" u="none">
              <a:solidFill>
                <a:schemeClr val="accent1"/>
              </a:solidFill>
              <a:latin typeface="Arial"/>
              <a:ea typeface="Arial"/>
              <a:cs typeface="Arial"/>
              <a:sym typeface="Arial"/>
            </a:endParaRPr>
          </a:p>
          <a:p>
            <a:pPr indent="-342900" lvl="0" marL="342900" marR="0" rtl="0" algn="just">
              <a:lnSpc>
                <a:spcPct val="100000"/>
              </a:lnSpc>
              <a:spcBef>
                <a:spcPts val="0"/>
              </a:spcBef>
              <a:spcAft>
                <a:spcPts val="0"/>
              </a:spcAft>
              <a:buClr>
                <a:srgbClr val="FF0000"/>
              </a:buClr>
              <a:buSzPts val="2000"/>
              <a:buFont typeface="Noto Sans Symbols"/>
              <a:buChar char="❖"/>
            </a:pPr>
            <a:r>
              <a:rPr b="0" i="0" lang="en-US" sz="2000" u="none">
                <a:solidFill>
                  <a:schemeClr val="accent1"/>
                </a:solidFill>
                <a:latin typeface="Arial"/>
                <a:ea typeface="Arial"/>
                <a:cs typeface="Arial"/>
                <a:sym typeface="Arial"/>
              </a:rPr>
              <a:t>It appears that the GA is an effective shape optimization tool and the proposed method can serve as a major step towards </a:t>
            </a:r>
            <a:r>
              <a:rPr b="0" i="0" lang="en-US" sz="2000" u="sng">
                <a:solidFill>
                  <a:schemeClr val="accent1"/>
                </a:solidFill>
                <a:latin typeface="Arial"/>
                <a:ea typeface="Arial"/>
                <a:cs typeface="Arial"/>
                <a:sym typeface="Arial"/>
              </a:rPr>
              <a:t>customized implant design</a:t>
            </a:r>
            <a:r>
              <a:rPr b="0" i="0" lang="en-US" sz="2000" u="none">
                <a:solidFill>
                  <a:schemeClr val="accent1"/>
                </a:solidFill>
                <a:latin typeface="Arial"/>
                <a:ea typeface="Arial"/>
                <a:cs typeface="Arial"/>
                <a:sym typeface="Arial"/>
              </a:rPr>
              <a:t> by implementing this method on a statistical femur model. </a:t>
            </a:r>
            <a:endParaRPr/>
          </a:p>
        </p:txBody>
      </p:sp>
      <p:sp>
        <p:nvSpPr>
          <p:cNvPr id="1125" name="Google Shape;1125;p68"/>
          <p:cNvSpPr txBox="1"/>
          <p:nvPr/>
        </p:nvSpPr>
        <p:spPr>
          <a:xfrm>
            <a:off x="1079500" y="376237"/>
            <a:ext cx="6921500" cy="4619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66"/>
              </a:buClr>
              <a:buSzPts val="2400"/>
              <a:buFont typeface="Arial"/>
              <a:buNone/>
            </a:pPr>
            <a:r>
              <a:rPr b="1" i="0" lang="en-US" sz="2400" u="none">
                <a:solidFill>
                  <a:srgbClr val="FFCC66"/>
                </a:solidFill>
                <a:latin typeface="Arial"/>
                <a:ea typeface="Arial"/>
                <a:cs typeface="Arial"/>
                <a:sym typeface="Arial"/>
              </a:rPr>
              <a:t>Major Findings</a:t>
            </a:r>
            <a:endParaRPr/>
          </a:p>
        </p:txBody>
      </p:sp>
      <p:sp>
        <p:nvSpPr>
          <p:cNvPr id="1126" name="Google Shape;1126;p68"/>
          <p:cNvSpPr txBox="1"/>
          <p:nvPr/>
        </p:nvSpPr>
        <p:spPr>
          <a:xfrm>
            <a:off x="107950" y="6345237"/>
            <a:ext cx="576262"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0" name="Shape 1130"/>
        <p:cNvGrpSpPr/>
        <p:nvPr/>
      </p:nvGrpSpPr>
      <p:grpSpPr>
        <a:xfrm>
          <a:off x="0" y="0"/>
          <a:ext cx="0" cy="0"/>
          <a:chOff x="0" y="0"/>
          <a:chExt cx="0" cy="0"/>
        </a:xfrm>
      </p:grpSpPr>
      <p:sp>
        <p:nvSpPr>
          <p:cNvPr id="1131" name="Google Shape;1131;p69"/>
          <p:cNvSpPr txBox="1"/>
          <p:nvPr/>
        </p:nvSpPr>
        <p:spPr>
          <a:xfrm>
            <a:off x="142875" y="6381750"/>
            <a:ext cx="433387"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a:solidFill>
                  <a:srgbClr val="000000"/>
                </a:solidFill>
                <a:latin typeface="Arial"/>
                <a:ea typeface="Arial"/>
                <a:cs typeface="Arial"/>
                <a:sym typeface="Arial"/>
              </a:rPr>
              <a:t>‹#›</a:t>
            </a:fld>
            <a:endParaRPr/>
          </a:p>
        </p:txBody>
      </p:sp>
      <p:sp>
        <p:nvSpPr>
          <p:cNvPr id="1132" name="Google Shape;1132;p69"/>
          <p:cNvSpPr txBox="1"/>
          <p:nvPr/>
        </p:nvSpPr>
        <p:spPr>
          <a:xfrm>
            <a:off x="152400" y="1123950"/>
            <a:ext cx="190500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66"/>
              </a:buClr>
              <a:buSzPts val="2000"/>
              <a:buFont typeface="Arial"/>
              <a:buNone/>
            </a:pPr>
            <a:r>
              <a:rPr b="1" i="0" lang="en-US" sz="2000" u="none">
                <a:solidFill>
                  <a:srgbClr val="FFCC66"/>
                </a:solidFill>
                <a:latin typeface="Arial"/>
                <a:ea typeface="Arial"/>
                <a:cs typeface="Arial"/>
                <a:sym typeface="Arial"/>
              </a:rPr>
              <a:t>Background</a:t>
            </a:r>
            <a:endParaRPr/>
          </a:p>
        </p:txBody>
      </p:sp>
      <p:sp>
        <p:nvSpPr>
          <p:cNvPr id="1133" name="Google Shape;1133;p69"/>
          <p:cNvSpPr txBox="1"/>
          <p:nvPr/>
        </p:nvSpPr>
        <p:spPr>
          <a:xfrm>
            <a:off x="130175" y="1630362"/>
            <a:ext cx="6346825" cy="1570037"/>
          </a:xfrm>
          <a:prstGeom prst="rect">
            <a:avLst/>
          </a:prstGeom>
          <a:noFill/>
          <a:ln>
            <a:noFill/>
          </a:ln>
        </p:spPr>
        <p:txBody>
          <a:bodyPr anchorCtr="0" anchor="t" bIns="45700" lIns="91425" spcFirstLastPara="1" rIns="91425" wrap="square" tIns="45700">
            <a:noAutofit/>
          </a:bodyPr>
          <a:lstStyle/>
          <a:p>
            <a:pPr indent="-285750" lvl="0" marL="285750" marR="0" rtl="0" algn="just">
              <a:lnSpc>
                <a:spcPct val="100000"/>
              </a:lnSpc>
              <a:spcBef>
                <a:spcPts val="0"/>
              </a:spcBef>
              <a:spcAft>
                <a:spcPts val="0"/>
              </a:spcAft>
              <a:buClr>
                <a:srgbClr val="FFFFFF"/>
              </a:buClr>
              <a:buSzPts val="1600"/>
              <a:buFont typeface="Arial"/>
              <a:buChar char="•"/>
            </a:pPr>
            <a:r>
              <a:rPr b="0" i="0" lang="en-US" sz="1600" u="none">
                <a:solidFill>
                  <a:srgbClr val="FFFFFF"/>
                </a:solidFill>
                <a:latin typeface="Arial"/>
                <a:ea typeface="Arial"/>
                <a:cs typeface="Arial"/>
                <a:sym typeface="Arial"/>
              </a:rPr>
              <a:t>Cementless implants rely on biological fixation with bone.</a:t>
            </a:r>
            <a:endParaRPr/>
          </a:p>
          <a:p>
            <a:pPr indent="-184150" lvl="0" marL="285750" marR="0" rtl="0" algn="just">
              <a:lnSpc>
                <a:spcPct val="100000"/>
              </a:lnSpc>
              <a:spcBef>
                <a:spcPts val="0"/>
              </a:spcBef>
              <a:spcAft>
                <a:spcPts val="0"/>
              </a:spcAft>
              <a:buClr>
                <a:srgbClr val="FFFF00"/>
              </a:buClr>
              <a:buSzPts val="1600"/>
              <a:buFont typeface="Arial"/>
              <a:buNone/>
            </a:pPr>
            <a:r>
              <a:t/>
            </a:r>
            <a:endParaRPr b="0" i="0" sz="1600" u="none">
              <a:solidFill>
                <a:srgbClr val="FFFFFF"/>
              </a:solidFill>
              <a:latin typeface="Arial"/>
              <a:ea typeface="Arial"/>
              <a:cs typeface="Arial"/>
              <a:sym typeface="Arial"/>
            </a:endParaRPr>
          </a:p>
          <a:p>
            <a:pPr indent="-285750" lvl="0" marL="285750" marR="0" rtl="0" algn="just">
              <a:lnSpc>
                <a:spcPct val="100000"/>
              </a:lnSpc>
              <a:spcBef>
                <a:spcPts val="0"/>
              </a:spcBef>
              <a:spcAft>
                <a:spcPts val="0"/>
              </a:spcAft>
              <a:buClr>
                <a:srgbClr val="FFFF00"/>
              </a:buClr>
              <a:buSzPts val="1600"/>
              <a:buFont typeface="Arial"/>
              <a:buChar char="•"/>
            </a:pPr>
            <a:r>
              <a:rPr b="0" i="0" lang="en-US" sz="1600" u="none">
                <a:solidFill>
                  <a:srgbClr val="FFFF00"/>
                </a:solidFill>
                <a:latin typeface="Arial"/>
                <a:ea typeface="Arial"/>
                <a:cs typeface="Arial"/>
                <a:sym typeface="Arial"/>
              </a:rPr>
              <a:t>Bone ingrowth is known to follow the principle of fracture healing.</a:t>
            </a:r>
            <a:endParaRPr/>
          </a:p>
          <a:p>
            <a:pPr indent="-184150" lvl="0" marL="285750" marR="0" rtl="0" algn="just">
              <a:lnSpc>
                <a:spcPct val="100000"/>
              </a:lnSpc>
              <a:spcBef>
                <a:spcPts val="0"/>
              </a:spcBef>
              <a:spcAft>
                <a:spcPts val="0"/>
              </a:spcAft>
              <a:buClr>
                <a:srgbClr val="FFFF00"/>
              </a:buClr>
              <a:buSzPts val="1600"/>
              <a:buFont typeface="Arial"/>
              <a:buNone/>
            </a:pPr>
            <a:r>
              <a:t/>
            </a:r>
            <a:endParaRPr b="0" i="0" sz="1600" u="none">
              <a:solidFill>
                <a:srgbClr val="FFFFFF"/>
              </a:solidFill>
              <a:latin typeface="Arial"/>
              <a:ea typeface="Arial"/>
              <a:cs typeface="Arial"/>
              <a:sym typeface="Arial"/>
            </a:endParaRPr>
          </a:p>
          <a:p>
            <a:pPr indent="-285750" lvl="0" marL="285750" marR="0" rtl="0" algn="just">
              <a:lnSpc>
                <a:spcPct val="100000"/>
              </a:lnSpc>
              <a:spcBef>
                <a:spcPts val="0"/>
              </a:spcBef>
              <a:spcAft>
                <a:spcPts val="0"/>
              </a:spcAft>
              <a:buClr>
                <a:srgbClr val="FFFFFF"/>
              </a:buClr>
              <a:buSzPts val="1600"/>
              <a:buFont typeface="Arial"/>
              <a:buChar char="•"/>
            </a:pPr>
            <a:r>
              <a:rPr b="0" i="0" lang="en-US" sz="1600" u="none">
                <a:solidFill>
                  <a:srgbClr val="FFFFFF"/>
                </a:solidFill>
                <a:latin typeface="Arial"/>
                <a:ea typeface="Arial"/>
                <a:cs typeface="Arial"/>
                <a:sym typeface="Arial"/>
              </a:rPr>
              <a:t>Over the last two decades, </a:t>
            </a:r>
            <a:r>
              <a:rPr b="0" i="0" lang="en-US" sz="1600" u="none">
                <a:solidFill>
                  <a:srgbClr val="FFFF99"/>
                </a:solidFill>
                <a:latin typeface="Arial"/>
                <a:ea typeface="Arial"/>
                <a:cs typeface="Arial"/>
                <a:sym typeface="Arial"/>
              </a:rPr>
              <a:t>mechanoregulatory </a:t>
            </a:r>
            <a:r>
              <a:rPr b="0" i="0" lang="en-US" sz="1600" u="none">
                <a:solidFill>
                  <a:srgbClr val="FFFFFF"/>
                </a:solidFill>
                <a:latin typeface="Arial"/>
                <a:ea typeface="Arial"/>
                <a:cs typeface="Arial"/>
                <a:sym typeface="Arial"/>
              </a:rPr>
              <a:t>algorithms have been developed to quantitatively assess the tissue differentiation</a:t>
            </a:r>
            <a:r>
              <a:rPr b="0" i="0" lang="en-US" sz="1500" u="none">
                <a:solidFill>
                  <a:srgbClr val="FFFFFF"/>
                </a:solidFill>
                <a:latin typeface="Arial"/>
                <a:ea typeface="Arial"/>
                <a:cs typeface="Arial"/>
                <a:sym typeface="Arial"/>
              </a:rPr>
              <a:t>.</a:t>
            </a:r>
            <a:endParaRPr/>
          </a:p>
        </p:txBody>
      </p:sp>
      <p:sp>
        <p:nvSpPr>
          <p:cNvPr id="1134" name="Google Shape;1134;p69"/>
          <p:cNvSpPr txBox="1"/>
          <p:nvPr/>
        </p:nvSpPr>
        <p:spPr>
          <a:xfrm>
            <a:off x="3581400" y="3576637"/>
            <a:ext cx="2792412" cy="4619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66"/>
              </a:buClr>
              <a:buSzPts val="2400"/>
              <a:buFont typeface="Arial"/>
              <a:buNone/>
            </a:pPr>
            <a:r>
              <a:rPr b="1" i="0" lang="en-US" sz="2400" u="none">
                <a:solidFill>
                  <a:srgbClr val="FFCC66"/>
                </a:solidFill>
                <a:latin typeface="Arial"/>
                <a:ea typeface="Arial"/>
                <a:cs typeface="Arial"/>
                <a:sym typeface="Arial"/>
              </a:rPr>
              <a:t>Motivation</a:t>
            </a:r>
            <a:endParaRPr/>
          </a:p>
        </p:txBody>
      </p:sp>
      <p:sp>
        <p:nvSpPr>
          <p:cNvPr id="1135" name="Google Shape;1135;p69"/>
          <p:cNvSpPr txBox="1"/>
          <p:nvPr/>
        </p:nvSpPr>
        <p:spPr>
          <a:xfrm>
            <a:off x="2211387" y="4173537"/>
            <a:ext cx="6856412" cy="1770062"/>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FFFF99"/>
              </a:buClr>
              <a:buSzPts val="1800"/>
              <a:buFont typeface="Arial"/>
              <a:buNone/>
            </a:pPr>
            <a:r>
              <a:rPr b="0" i="0" lang="en-US" sz="1800" u="none">
                <a:solidFill>
                  <a:srgbClr val="FFFF99"/>
                </a:solidFill>
                <a:latin typeface="Arial"/>
                <a:ea typeface="Arial"/>
                <a:cs typeface="Arial"/>
                <a:sym typeface="Arial"/>
              </a:rPr>
              <a:t>It is necessary to gain an insight into the predictions of peri-prosthetic bone ingrowth by two commonly used </a:t>
            </a:r>
            <a:r>
              <a:rPr b="0" i="0" lang="en-US" sz="1800" u="sng">
                <a:solidFill>
                  <a:srgbClr val="FFFF99"/>
                </a:solidFill>
                <a:latin typeface="Arial"/>
                <a:ea typeface="Arial"/>
                <a:cs typeface="Arial"/>
                <a:sym typeface="Arial"/>
              </a:rPr>
              <a:t>mechanoregulatory tissue differentiation algorithms</a:t>
            </a:r>
            <a:r>
              <a:rPr b="0" i="0" lang="en-US" sz="1800" u="none">
                <a:solidFill>
                  <a:srgbClr val="FFFF99"/>
                </a:solidFill>
                <a:latin typeface="Arial"/>
                <a:ea typeface="Arial"/>
                <a:cs typeface="Arial"/>
                <a:sym typeface="Arial"/>
              </a:rPr>
              <a:t>:</a:t>
            </a:r>
            <a:endParaRPr/>
          </a:p>
          <a:p>
            <a:pPr indent="0" lvl="0" marL="0" marR="0" rtl="0" algn="just">
              <a:lnSpc>
                <a:spcPct val="100000"/>
              </a:lnSpc>
              <a:spcBef>
                <a:spcPts val="0"/>
              </a:spcBef>
              <a:spcAft>
                <a:spcPts val="0"/>
              </a:spcAft>
              <a:buClr>
                <a:srgbClr val="FFFF00"/>
              </a:buClr>
              <a:buSzPts val="900"/>
              <a:buFont typeface="Arial"/>
              <a:buNone/>
            </a:pPr>
            <a:r>
              <a:t/>
            </a:r>
            <a:endParaRPr b="0" i="0" sz="900" u="none">
              <a:solidFill>
                <a:srgbClr val="FFFF99"/>
              </a:solidFill>
              <a:latin typeface="Arial"/>
              <a:ea typeface="Arial"/>
              <a:cs typeface="Arial"/>
              <a:sym typeface="Arial"/>
            </a:endParaRPr>
          </a:p>
          <a:p>
            <a:pPr indent="-285750" lvl="1" marL="1028700" marR="0" rtl="0" algn="just">
              <a:lnSpc>
                <a:spcPct val="100000"/>
              </a:lnSpc>
              <a:spcBef>
                <a:spcPts val="0"/>
              </a:spcBef>
              <a:spcAft>
                <a:spcPts val="0"/>
              </a:spcAft>
              <a:buClr>
                <a:srgbClr val="FFFF99"/>
              </a:buClr>
              <a:buSzPts val="1800"/>
              <a:buFont typeface="Arial"/>
              <a:buChar char="•"/>
            </a:pPr>
            <a:r>
              <a:rPr b="0" i="0" lang="en-US" sz="1800" u="none" cap="none" strike="noStrike">
                <a:solidFill>
                  <a:srgbClr val="FFFF99"/>
                </a:solidFill>
                <a:latin typeface="Arial"/>
                <a:ea typeface="Arial"/>
                <a:cs typeface="Arial"/>
                <a:sym typeface="Arial"/>
              </a:rPr>
              <a:t>Phenomenological</a:t>
            </a:r>
            <a:endParaRPr b="0" i="0" sz="1800" u="none" cap="none" strike="noStrike">
              <a:solidFill>
                <a:srgbClr val="FFFF99"/>
              </a:solidFill>
              <a:latin typeface="Arial"/>
              <a:ea typeface="Arial"/>
              <a:cs typeface="Arial"/>
              <a:sym typeface="Arial"/>
            </a:endParaRPr>
          </a:p>
          <a:p>
            <a:pPr indent="0" lvl="0" marL="0" marR="0" rtl="0" algn="just">
              <a:lnSpc>
                <a:spcPct val="100000"/>
              </a:lnSpc>
              <a:spcBef>
                <a:spcPts val="0"/>
              </a:spcBef>
              <a:spcAft>
                <a:spcPts val="0"/>
              </a:spcAft>
              <a:buClr>
                <a:srgbClr val="FFFF00"/>
              </a:buClr>
              <a:buSzPts val="1000"/>
              <a:buFont typeface="Arial"/>
              <a:buNone/>
            </a:pPr>
            <a:r>
              <a:t/>
            </a:r>
            <a:endParaRPr b="0" i="0" sz="1000" u="none">
              <a:solidFill>
                <a:srgbClr val="FFFF99"/>
              </a:solidFill>
              <a:latin typeface="Arial"/>
              <a:ea typeface="Arial"/>
              <a:cs typeface="Arial"/>
              <a:sym typeface="Arial"/>
            </a:endParaRPr>
          </a:p>
          <a:p>
            <a:pPr indent="-285750" lvl="1" marL="1028700" marR="0" rtl="0" algn="just">
              <a:lnSpc>
                <a:spcPct val="100000"/>
              </a:lnSpc>
              <a:spcBef>
                <a:spcPts val="0"/>
              </a:spcBef>
              <a:spcAft>
                <a:spcPts val="0"/>
              </a:spcAft>
              <a:buClr>
                <a:srgbClr val="FFFF99"/>
              </a:buClr>
              <a:buSzPts val="1800"/>
              <a:buFont typeface="Arial"/>
              <a:buChar char="•"/>
            </a:pPr>
            <a:r>
              <a:rPr b="0" i="0" lang="en-US" sz="1800" u="none" cap="none" strike="noStrike">
                <a:solidFill>
                  <a:srgbClr val="FFFF99"/>
                </a:solidFill>
                <a:latin typeface="Arial"/>
                <a:ea typeface="Arial"/>
                <a:cs typeface="Arial"/>
                <a:sym typeface="Arial"/>
              </a:rPr>
              <a:t>Cell-phenotype specific  </a:t>
            </a:r>
            <a:endParaRPr/>
          </a:p>
        </p:txBody>
      </p:sp>
      <p:pic>
        <p:nvPicPr>
          <p:cNvPr id="1136" name="Google Shape;1136;p69"/>
          <p:cNvPicPr preferRelativeResize="0"/>
          <p:nvPr/>
        </p:nvPicPr>
        <p:blipFill rotWithShape="1">
          <a:blip r:embed="rId3">
            <a:alphaModFix/>
          </a:blip>
          <a:srcRect b="0" l="0" r="0" t="0"/>
          <a:stretch/>
        </p:blipFill>
        <p:spPr>
          <a:xfrm>
            <a:off x="198437" y="3624262"/>
            <a:ext cx="1751012" cy="2319337"/>
          </a:xfrm>
          <a:prstGeom prst="rect">
            <a:avLst/>
          </a:prstGeom>
          <a:noFill/>
          <a:ln>
            <a:noFill/>
          </a:ln>
        </p:spPr>
      </p:pic>
      <p:pic>
        <p:nvPicPr>
          <p:cNvPr descr="hip_revison_uncemented" id="1137" name="Google Shape;1137;p69"/>
          <p:cNvPicPr preferRelativeResize="0"/>
          <p:nvPr/>
        </p:nvPicPr>
        <p:blipFill rotWithShape="1">
          <a:blip r:embed="rId4">
            <a:alphaModFix/>
          </a:blip>
          <a:srcRect b="0" l="0" r="0" t="0"/>
          <a:stretch/>
        </p:blipFill>
        <p:spPr>
          <a:xfrm>
            <a:off x="6734175" y="1171575"/>
            <a:ext cx="2333625" cy="2333625"/>
          </a:xfrm>
          <a:prstGeom prst="rect">
            <a:avLst/>
          </a:prstGeom>
          <a:noFill/>
          <a:ln>
            <a:noFill/>
          </a:ln>
        </p:spPr>
      </p:pic>
      <p:sp>
        <p:nvSpPr>
          <p:cNvPr id="1138" name="Google Shape;1138;p69"/>
          <p:cNvSpPr txBox="1"/>
          <p:nvPr/>
        </p:nvSpPr>
        <p:spPr>
          <a:xfrm>
            <a:off x="1016000" y="152400"/>
            <a:ext cx="7137400"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66"/>
              </a:buClr>
              <a:buSzPts val="2400"/>
              <a:buFont typeface="Arial"/>
              <a:buNone/>
            </a:pPr>
            <a:r>
              <a:rPr b="1" i="0" lang="en-US" sz="2400" u="none">
                <a:solidFill>
                  <a:srgbClr val="FFCC66"/>
                </a:solidFill>
                <a:latin typeface="Arial"/>
                <a:ea typeface="Arial"/>
                <a:cs typeface="Arial"/>
                <a:sym typeface="Arial"/>
              </a:rPr>
              <a:t>Micro-scale Simulation of Bone Ingrowth</a:t>
            </a:r>
            <a:endParaRPr/>
          </a:p>
        </p:txBody>
      </p:sp>
      <p:sp>
        <p:nvSpPr>
          <p:cNvPr id="1139" name="Google Shape;1139;p69"/>
          <p:cNvSpPr txBox="1"/>
          <p:nvPr/>
        </p:nvSpPr>
        <p:spPr>
          <a:xfrm>
            <a:off x="1676400" y="609600"/>
            <a:ext cx="6300787" cy="3698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b="1" i="0" lang="en-US" sz="1800" u="none">
                <a:solidFill>
                  <a:srgbClr val="FFFFFF"/>
                </a:solidFill>
                <a:latin typeface="Arial"/>
                <a:ea typeface="Arial"/>
                <a:cs typeface="Arial"/>
                <a:sym typeface="Arial"/>
              </a:rPr>
              <a:t>Ph.D. Scholar: Kaushik Mukherjee (since May 2012</a:t>
            </a:r>
            <a:r>
              <a:rPr b="0" i="0" lang="en-US" sz="1800" u="none">
                <a:solidFill>
                  <a:srgbClr val="FFFFFF"/>
                </a:solidFill>
                <a:latin typeface="Arial"/>
                <a:ea typeface="Arial"/>
                <a:cs typeface="Arial"/>
                <a:sym typeface="Arial"/>
              </a:rPr>
              <a: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5"/>
          <p:cNvSpPr txBox="1"/>
          <p:nvPr/>
        </p:nvSpPr>
        <p:spPr>
          <a:xfrm>
            <a:off x="142875" y="6381750"/>
            <a:ext cx="433387"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sp>
        <p:nvSpPr>
          <p:cNvPr id="192" name="Google Shape;192;p25"/>
          <p:cNvSpPr txBox="1"/>
          <p:nvPr>
            <p:ph idx="4294967295" type="title"/>
          </p:nvPr>
        </p:nvSpPr>
        <p:spPr>
          <a:xfrm>
            <a:off x="468312" y="368300"/>
            <a:ext cx="8229600" cy="633412"/>
          </a:xfrm>
          <a:prstGeom prst="rect">
            <a:avLst/>
          </a:prstGeom>
          <a:noFill/>
          <a:ln>
            <a:noFill/>
          </a:ln>
        </p:spPr>
        <p:txBody>
          <a:bodyPr anchorCtr="0" anchor="t" bIns="45700" lIns="0" spcFirstLastPara="1" rIns="91425" wrap="square" tIns="45700">
            <a:noAutofit/>
          </a:bodyPr>
          <a:lstStyle/>
          <a:p>
            <a:pPr indent="0" lvl="0" marL="0" marR="0" rtl="0" algn="ctr">
              <a:lnSpc>
                <a:spcPct val="100000"/>
              </a:lnSpc>
              <a:spcBef>
                <a:spcPts val="0"/>
              </a:spcBef>
              <a:spcAft>
                <a:spcPts val="0"/>
              </a:spcAft>
              <a:buClr>
                <a:srgbClr val="FFCC99"/>
              </a:buClr>
              <a:buSzPts val="2400"/>
              <a:buFont typeface="Arial"/>
              <a:buNone/>
            </a:pPr>
            <a:r>
              <a:rPr b="1" i="0" lang="en-US" sz="2400" u="none" cap="none" strike="noStrike">
                <a:solidFill>
                  <a:srgbClr val="FFCC99"/>
                </a:solidFill>
                <a:latin typeface="Arial"/>
                <a:ea typeface="Arial"/>
                <a:cs typeface="Arial"/>
                <a:sym typeface="Arial"/>
              </a:rPr>
              <a:t>The Treatment…</a:t>
            </a:r>
            <a:endParaRPr/>
          </a:p>
        </p:txBody>
      </p:sp>
      <p:sp>
        <p:nvSpPr>
          <p:cNvPr id="193" name="Google Shape;193;p25"/>
          <p:cNvSpPr txBox="1"/>
          <p:nvPr>
            <p:ph idx="4294967295" type="body"/>
          </p:nvPr>
        </p:nvSpPr>
        <p:spPr>
          <a:xfrm>
            <a:off x="358775" y="836612"/>
            <a:ext cx="5005387" cy="647700"/>
          </a:xfrm>
          <a:prstGeom prst="rect">
            <a:avLst/>
          </a:prstGeom>
          <a:noFill/>
          <a:ln>
            <a:noFill/>
          </a:ln>
        </p:spPr>
        <p:txBody>
          <a:bodyPr anchorCtr="0" anchor="t" bIns="45700" lIns="0" spcFirstLastPara="1" rIns="91425" wrap="square" tIns="45700">
            <a:noAutofit/>
          </a:bodyPr>
          <a:lstStyle/>
          <a:p>
            <a:pPr indent="-342900" lvl="0" marL="342900" marR="0" rtl="0" algn="l">
              <a:lnSpc>
                <a:spcPct val="100000"/>
              </a:lnSpc>
              <a:spcBef>
                <a:spcPts val="0"/>
              </a:spcBef>
              <a:spcAft>
                <a:spcPts val="0"/>
              </a:spcAft>
              <a:buClr>
                <a:srgbClr val="CCFFCC"/>
              </a:buClr>
              <a:buSzPts val="2000"/>
              <a:buFont typeface="Arial"/>
              <a:buChar char="•"/>
            </a:pPr>
            <a:r>
              <a:rPr b="0" i="0" lang="en-US" sz="2000" u="none" cap="none" strike="noStrike">
                <a:solidFill>
                  <a:srgbClr val="CCFFCC"/>
                </a:solidFill>
                <a:latin typeface="Arial"/>
                <a:ea typeface="Arial"/>
                <a:cs typeface="Arial"/>
                <a:sym typeface="Arial"/>
              </a:rPr>
              <a:t>Total Hip Replacement</a:t>
            </a:r>
            <a:endParaRPr/>
          </a:p>
        </p:txBody>
      </p:sp>
      <p:pic>
        <p:nvPicPr>
          <p:cNvPr descr="disease_hip" id="194" name="Google Shape;194;p25"/>
          <p:cNvPicPr preferRelativeResize="0"/>
          <p:nvPr/>
        </p:nvPicPr>
        <p:blipFill rotWithShape="1">
          <a:blip r:embed="rId3">
            <a:alphaModFix/>
          </a:blip>
          <a:srcRect b="0" l="0" r="0" t="0"/>
          <a:stretch/>
        </p:blipFill>
        <p:spPr>
          <a:xfrm>
            <a:off x="431800" y="1520825"/>
            <a:ext cx="2189162" cy="4284662"/>
          </a:xfrm>
          <a:prstGeom prst="rect">
            <a:avLst/>
          </a:prstGeom>
          <a:noFill/>
          <a:ln>
            <a:noFill/>
          </a:ln>
        </p:spPr>
      </p:pic>
      <p:pic>
        <p:nvPicPr>
          <p:cNvPr descr="hip_compare2" id="195" name="Google Shape;195;p25"/>
          <p:cNvPicPr preferRelativeResize="0"/>
          <p:nvPr/>
        </p:nvPicPr>
        <p:blipFill rotWithShape="1">
          <a:blip r:embed="rId4">
            <a:alphaModFix/>
          </a:blip>
          <a:srcRect b="0" l="0" r="0" t="0"/>
          <a:stretch/>
        </p:blipFill>
        <p:spPr>
          <a:xfrm>
            <a:off x="6048375" y="1665287"/>
            <a:ext cx="2825750" cy="4089400"/>
          </a:xfrm>
          <a:prstGeom prst="rect">
            <a:avLst/>
          </a:prstGeom>
          <a:noFill/>
          <a:ln>
            <a:noFill/>
          </a:ln>
        </p:spPr>
      </p:pic>
      <p:grpSp>
        <p:nvGrpSpPr>
          <p:cNvPr id="196" name="Google Shape;196;p25"/>
          <p:cNvGrpSpPr/>
          <p:nvPr/>
        </p:nvGrpSpPr>
        <p:grpSpPr>
          <a:xfrm>
            <a:off x="2808287" y="1284287"/>
            <a:ext cx="3194050" cy="2360612"/>
            <a:chOff x="1669" y="1525"/>
            <a:chExt cx="2422" cy="1793"/>
          </a:xfrm>
        </p:grpSpPr>
        <p:pic>
          <p:nvPicPr>
            <p:cNvPr descr="hip_resurfacing_arthroplasty_joint" id="197" name="Google Shape;197;p25"/>
            <p:cNvPicPr preferRelativeResize="0"/>
            <p:nvPr/>
          </p:nvPicPr>
          <p:blipFill rotWithShape="1">
            <a:blip r:embed="rId5">
              <a:alphaModFix/>
            </a:blip>
            <a:srcRect b="0" l="0" r="0" t="0"/>
            <a:stretch/>
          </p:blipFill>
          <p:spPr>
            <a:xfrm>
              <a:off x="1980" y="1525"/>
              <a:ext cx="1800" cy="1614"/>
            </a:xfrm>
            <a:prstGeom prst="rect">
              <a:avLst/>
            </a:prstGeom>
            <a:noFill/>
            <a:ln>
              <a:noFill/>
            </a:ln>
          </p:spPr>
        </p:pic>
        <p:sp>
          <p:nvSpPr>
            <p:cNvPr id="198" name="Google Shape;198;p25"/>
            <p:cNvSpPr txBox="1"/>
            <p:nvPr/>
          </p:nvSpPr>
          <p:spPr>
            <a:xfrm>
              <a:off x="1669" y="3144"/>
              <a:ext cx="2422" cy="174"/>
            </a:xfrm>
            <a:prstGeom prst="rect">
              <a:avLst/>
            </a:prstGeom>
            <a:noFill/>
            <a:ln>
              <a:noFill/>
            </a:ln>
          </p:spPr>
          <p:txBody>
            <a:bodyPr anchorCtr="0" anchor="ctr" bIns="0" lIns="91425" spcFirstLastPara="1" rIns="91425" wrap="square" tIns="45700">
              <a:noAutofit/>
            </a:bodyPr>
            <a:lstStyle/>
            <a:p>
              <a:pPr indent="0" lvl="0" marL="0" marR="0" rtl="0" algn="ctr">
                <a:lnSpc>
                  <a:spcPct val="100000"/>
                </a:lnSpc>
                <a:spcBef>
                  <a:spcPts val="0"/>
                </a:spcBef>
                <a:spcAft>
                  <a:spcPts val="0"/>
                </a:spcAft>
                <a:buClr>
                  <a:srgbClr val="CCFFCC"/>
                </a:buClr>
                <a:buSzPts val="1200"/>
                <a:buFont typeface="Lucida Sans"/>
                <a:buNone/>
              </a:pPr>
              <a:r>
                <a:rPr b="0" i="0" lang="en-US" sz="1200" u="none">
                  <a:solidFill>
                    <a:srgbClr val="CCFFCC"/>
                  </a:solidFill>
                  <a:latin typeface="Lucida Sans"/>
                  <a:ea typeface="Lucida Sans"/>
                  <a:cs typeface="Lucida Sans"/>
                  <a:sym typeface="Lucida Sans"/>
                </a:rPr>
                <a:t>ASR resurfacing hip replacement (DePuy)</a:t>
              </a:r>
              <a:endParaRPr/>
            </a:p>
          </p:txBody>
        </p:sp>
      </p:grpSp>
      <p:grpSp>
        <p:nvGrpSpPr>
          <p:cNvPr id="199" name="Google Shape;199;p25"/>
          <p:cNvGrpSpPr/>
          <p:nvPr/>
        </p:nvGrpSpPr>
        <p:grpSpPr>
          <a:xfrm>
            <a:off x="2376487" y="3765550"/>
            <a:ext cx="4035425" cy="2867025"/>
            <a:chOff x="15" y="1071"/>
            <a:chExt cx="5734" cy="2912"/>
          </a:xfrm>
        </p:grpSpPr>
        <p:pic>
          <p:nvPicPr>
            <p:cNvPr descr="hipstem" id="200" name="Google Shape;200;p25"/>
            <p:cNvPicPr preferRelativeResize="0"/>
            <p:nvPr/>
          </p:nvPicPr>
          <p:blipFill rotWithShape="1">
            <a:blip r:embed="rId6">
              <a:alphaModFix/>
            </a:blip>
            <a:srcRect b="0" l="0" r="0" t="0"/>
            <a:stretch/>
          </p:blipFill>
          <p:spPr>
            <a:xfrm>
              <a:off x="1637" y="1071"/>
              <a:ext cx="2485" cy="2665"/>
            </a:xfrm>
            <a:prstGeom prst="rect">
              <a:avLst/>
            </a:prstGeom>
            <a:noFill/>
            <a:ln>
              <a:noFill/>
            </a:ln>
          </p:spPr>
        </p:pic>
        <p:sp>
          <p:nvSpPr>
            <p:cNvPr id="201" name="Google Shape;201;p25"/>
            <p:cNvSpPr txBox="1"/>
            <p:nvPr/>
          </p:nvSpPr>
          <p:spPr>
            <a:xfrm>
              <a:off x="15" y="3750"/>
              <a:ext cx="5734" cy="233"/>
            </a:xfrm>
            <a:prstGeom prst="rect">
              <a:avLst/>
            </a:prstGeom>
            <a:noFill/>
            <a:ln>
              <a:noFill/>
            </a:ln>
          </p:spPr>
          <p:txBody>
            <a:bodyPr anchorCtr="0" anchor="ctr" bIns="0" lIns="91425" spcFirstLastPara="1" rIns="91425" wrap="square" tIns="45700">
              <a:noAutofit/>
            </a:bodyPr>
            <a:lstStyle/>
            <a:p>
              <a:pPr indent="0" lvl="0" marL="0" marR="0" rtl="0" algn="ctr">
                <a:lnSpc>
                  <a:spcPct val="100000"/>
                </a:lnSpc>
                <a:spcBef>
                  <a:spcPts val="0"/>
                </a:spcBef>
                <a:spcAft>
                  <a:spcPts val="0"/>
                </a:spcAft>
                <a:buClr>
                  <a:srgbClr val="CCFFCC"/>
                </a:buClr>
                <a:buSzPts val="1200"/>
                <a:buFont typeface="Lucida Sans"/>
                <a:buNone/>
              </a:pPr>
              <a:r>
                <a:rPr b="0" i="0" lang="en-US" sz="1200" u="none">
                  <a:solidFill>
                    <a:srgbClr val="CCFFCC"/>
                  </a:solidFill>
                  <a:latin typeface="Lucida Sans"/>
                  <a:ea typeface="Lucida Sans"/>
                  <a:cs typeface="Lucida Sans"/>
                  <a:sym typeface="Lucida Sans"/>
                </a:rPr>
                <a:t>“Synergy” total hip replacement (Smith and Nephew)</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3" name="Shape 1143"/>
        <p:cNvGrpSpPr/>
        <p:nvPr/>
      </p:nvGrpSpPr>
      <p:grpSpPr>
        <a:xfrm>
          <a:off x="0" y="0"/>
          <a:ext cx="0" cy="0"/>
          <a:chOff x="0" y="0"/>
          <a:chExt cx="0" cy="0"/>
        </a:xfrm>
      </p:grpSpPr>
      <p:sp>
        <p:nvSpPr>
          <p:cNvPr id="1144" name="Google Shape;1144;p70"/>
          <p:cNvSpPr txBox="1"/>
          <p:nvPr/>
        </p:nvSpPr>
        <p:spPr>
          <a:xfrm>
            <a:off x="142875" y="6381750"/>
            <a:ext cx="433387"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a:solidFill>
                  <a:srgbClr val="000000"/>
                </a:solidFill>
                <a:latin typeface="Arial"/>
                <a:ea typeface="Arial"/>
                <a:cs typeface="Arial"/>
                <a:sym typeface="Arial"/>
              </a:rPr>
              <a:t>‹#›</a:t>
            </a:fld>
            <a:endParaRPr/>
          </a:p>
        </p:txBody>
      </p:sp>
      <p:sp>
        <p:nvSpPr>
          <p:cNvPr id="1145" name="Google Shape;1145;p70"/>
          <p:cNvSpPr txBox="1"/>
          <p:nvPr/>
        </p:nvSpPr>
        <p:spPr>
          <a:xfrm>
            <a:off x="420687" y="944562"/>
            <a:ext cx="8215312" cy="120173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FFFFFF"/>
              </a:buClr>
              <a:buSzPts val="1800"/>
              <a:buFont typeface="Arial"/>
              <a:buNone/>
            </a:pPr>
            <a:r>
              <a:rPr b="0" i="0" lang="en-US" sz="1800" u="none">
                <a:solidFill>
                  <a:srgbClr val="FFFFFF"/>
                </a:solidFill>
                <a:latin typeface="Arial"/>
                <a:ea typeface="Arial"/>
                <a:cs typeface="Arial"/>
                <a:sym typeface="Arial"/>
              </a:rPr>
              <a:t>Using a three-dimensional (3D) microscale FE model representing an implant-bone interface, the objective of the study is to quantitatively compare tissue differentiation predictions by the cell-phenotype specific and the phenomenological algorithms.</a:t>
            </a:r>
            <a:endParaRPr/>
          </a:p>
        </p:txBody>
      </p:sp>
      <p:sp>
        <p:nvSpPr>
          <p:cNvPr id="1146" name="Google Shape;1146;p70"/>
          <p:cNvSpPr txBox="1"/>
          <p:nvPr/>
        </p:nvSpPr>
        <p:spPr>
          <a:xfrm>
            <a:off x="714375" y="349250"/>
            <a:ext cx="7921625" cy="4619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66"/>
              </a:buClr>
              <a:buSzPts val="2400"/>
              <a:buFont typeface="Arial"/>
              <a:buNone/>
            </a:pPr>
            <a:r>
              <a:rPr b="1" i="0" lang="en-US" sz="2400" u="none">
                <a:solidFill>
                  <a:srgbClr val="FFCC66"/>
                </a:solidFill>
                <a:latin typeface="Arial"/>
                <a:ea typeface="Arial"/>
                <a:cs typeface="Arial"/>
                <a:sym typeface="Arial"/>
              </a:rPr>
              <a:t>The Goal of the Study</a:t>
            </a:r>
            <a:endParaRPr/>
          </a:p>
        </p:txBody>
      </p:sp>
      <p:sp>
        <p:nvSpPr>
          <p:cNvPr id="1147" name="Google Shape;1147;p70"/>
          <p:cNvSpPr txBox="1"/>
          <p:nvPr/>
        </p:nvSpPr>
        <p:spPr>
          <a:xfrm>
            <a:off x="523875" y="3844925"/>
            <a:ext cx="8316912" cy="203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b="0" i="0" lang="en-US" sz="1800" u="none">
                <a:solidFill>
                  <a:srgbClr val="FFFFFF"/>
                </a:solidFill>
                <a:latin typeface="Arial"/>
                <a:ea typeface="Arial"/>
                <a:cs typeface="Arial"/>
                <a:sym typeface="Arial"/>
              </a:rPr>
              <a:t>The study is focused on:</a:t>
            </a:r>
            <a:endParaRPr/>
          </a:p>
          <a:p>
            <a:pPr indent="0" lvl="0" marL="0" marR="0" rtl="0" algn="l">
              <a:lnSpc>
                <a:spcPct val="100000"/>
              </a:lnSpc>
              <a:spcBef>
                <a:spcPts val="0"/>
              </a:spcBef>
              <a:spcAft>
                <a:spcPts val="0"/>
              </a:spcAft>
              <a:buClr>
                <a:srgbClr val="FFFF00"/>
              </a:buClr>
              <a:buSzPts val="1800"/>
              <a:buFont typeface="Arial"/>
              <a:buNone/>
            </a:pPr>
            <a:r>
              <a:t/>
            </a:r>
            <a:endParaRPr b="0" i="0" sz="1800" u="none">
              <a:solidFill>
                <a:srgbClr val="FFFF00"/>
              </a:solidFill>
              <a:latin typeface="Arial"/>
              <a:ea typeface="Arial"/>
              <a:cs typeface="Arial"/>
              <a:sym typeface="Arial"/>
            </a:endParaRPr>
          </a:p>
          <a:p>
            <a:pPr indent="-114300" lvl="0" marL="0" marR="0" rtl="0" algn="l">
              <a:lnSpc>
                <a:spcPct val="100000"/>
              </a:lnSpc>
              <a:spcBef>
                <a:spcPts val="0"/>
              </a:spcBef>
              <a:spcAft>
                <a:spcPts val="0"/>
              </a:spcAft>
              <a:buClr>
                <a:srgbClr val="FFFF00"/>
              </a:buClr>
              <a:buSzPts val="1800"/>
              <a:buFont typeface="Arial"/>
              <a:buChar char="•"/>
            </a:pPr>
            <a:r>
              <a:rPr b="0" i="0" lang="en-US" sz="1800" u="none">
                <a:solidFill>
                  <a:srgbClr val="FFFF00"/>
                </a:solidFill>
                <a:latin typeface="Arial"/>
                <a:ea typeface="Arial"/>
                <a:cs typeface="Arial"/>
                <a:sym typeface="Arial"/>
              </a:rPr>
              <a:t>Acetabular component</a:t>
            </a:r>
            <a:endParaRPr/>
          </a:p>
          <a:p>
            <a:pPr indent="0" lvl="0" marL="0" marR="0" rtl="0" algn="l">
              <a:lnSpc>
                <a:spcPct val="100000"/>
              </a:lnSpc>
              <a:spcBef>
                <a:spcPts val="0"/>
              </a:spcBef>
              <a:spcAft>
                <a:spcPts val="0"/>
              </a:spcAft>
              <a:buClr>
                <a:srgbClr val="FFFF00"/>
              </a:buClr>
              <a:buSzPts val="1800"/>
              <a:buFont typeface="Arial"/>
              <a:buNone/>
            </a:pPr>
            <a:r>
              <a:t/>
            </a:r>
            <a:endParaRPr b="0" i="0" sz="1800" u="none">
              <a:solidFill>
                <a:srgbClr val="FFFF00"/>
              </a:solidFill>
              <a:latin typeface="Arial"/>
              <a:ea typeface="Arial"/>
              <a:cs typeface="Arial"/>
              <a:sym typeface="Arial"/>
            </a:endParaRPr>
          </a:p>
          <a:p>
            <a:pPr indent="-114300" lvl="0" marL="0" marR="0" rtl="0" algn="l">
              <a:lnSpc>
                <a:spcPct val="100000"/>
              </a:lnSpc>
              <a:spcBef>
                <a:spcPts val="0"/>
              </a:spcBef>
              <a:spcAft>
                <a:spcPts val="0"/>
              </a:spcAft>
              <a:buClr>
                <a:srgbClr val="FFFF00"/>
              </a:buClr>
              <a:buSzPts val="1800"/>
              <a:buFont typeface="Arial"/>
              <a:buChar char="•"/>
            </a:pPr>
            <a:r>
              <a:rPr b="0" i="0" lang="en-US" sz="1800" u="none">
                <a:solidFill>
                  <a:srgbClr val="FFFF00"/>
                </a:solidFill>
                <a:latin typeface="Arial"/>
                <a:ea typeface="Arial"/>
                <a:cs typeface="Arial"/>
                <a:sym typeface="Arial"/>
              </a:rPr>
              <a:t>Variation in regional bone material properties across the acetabulum</a:t>
            </a:r>
            <a:endParaRPr/>
          </a:p>
          <a:p>
            <a:pPr indent="0" lvl="0" marL="0" marR="0" rtl="0" algn="l">
              <a:lnSpc>
                <a:spcPct val="100000"/>
              </a:lnSpc>
              <a:spcBef>
                <a:spcPts val="0"/>
              </a:spcBef>
              <a:spcAft>
                <a:spcPts val="0"/>
              </a:spcAft>
              <a:buClr>
                <a:srgbClr val="FFFF00"/>
              </a:buClr>
              <a:buSzPts val="1800"/>
              <a:buFont typeface="Arial"/>
              <a:buNone/>
            </a:pPr>
            <a:r>
              <a:t/>
            </a:r>
            <a:endParaRPr b="0" i="0" sz="1800" u="none">
              <a:solidFill>
                <a:srgbClr val="FFFF00"/>
              </a:solidFill>
              <a:latin typeface="Arial"/>
              <a:ea typeface="Arial"/>
              <a:cs typeface="Arial"/>
              <a:sym typeface="Arial"/>
            </a:endParaRPr>
          </a:p>
          <a:p>
            <a:pPr indent="-114300" lvl="0" marL="0" marR="0" rtl="0" algn="l">
              <a:lnSpc>
                <a:spcPct val="100000"/>
              </a:lnSpc>
              <a:spcBef>
                <a:spcPts val="0"/>
              </a:spcBef>
              <a:spcAft>
                <a:spcPts val="0"/>
              </a:spcAft>
              <a:buClr>
                <a:srgbClr val="FFFF00"/>
              </a:buClr>
              <a:buSzPts val="1800"/>
              <a:buFont typeface="Arial"/>
              <a:buChar char="•"/>
            </a:pPr>
            <a:r>
              <a:rPr b="0" i="0" lang="en-US" sz="1800" u="none">
                <a:solidFill>
                  <a:srgbClr val="FFFF00"/>
                </a:solidFill>
                <a:latin typeface="Arial"/>
                <a:ea typeface="Arial"/>
                <a:cs typeface="Arial"/>
                <a:sym typeface="Arial"/>
              </a:rPr>
              <a:t>Variation in implant-bone relative displacement across the acetabulum</a:t>
            </a:r>
            <a:endParaRPr/>
          </a:p>
        </p:txBody>
      </p:sp>
      <p:pic>
        <p:nvPicPr>
          <p:cNvPr id="1148" name="Google Shape;1148;p70"/>
          <p:cNvPicPr preferRelativeResize="0"/>
          <p:nvPr/>
        </p:nvPicPr>
        <p:blipFill rotWithShape="1">
          <a:blip r:embed="rId3">
            <a:alphaModFix/>
          </a:blip>
          <a:srcRect b="2556" l="5258" r="6245" t="3288"/>
          <a:stretch/>
        </p:blipFill>
        <p:spPr>
          <a:xfrm>
            <a:off x="4327525" y="2470150"/>
            <a:ext cx="1838325" cy="1676400"/>
          </a:xfrm>
          <a:prstGeom prst="rect">
            <a:avLst/>
          </a:prstGeom>
          <a:noFill/>
          <a:ln>
            <a:noFill/>
          </a:ln>
        </p:spPr>
      </p:pic>
      <p:pic>
        <p:nvPicPr>
          <p:cNvPr id="1149" name="Google Shape;1149;p70"/>
          <p:cNvPicPr preferRelativeResize="0"/>
          <p:nvPr/>
        </p:nvPicPr>
        <p:blipFill rotWithShape="1">
          <a:blip r:embed="rId4">
            <a:alphaModFix/>
          </a:blip>
          <a:srcRect b="0" l="0" r="0" t="0"/>
          <a:stretch/>
        </p:blipFill>
        <p:spPr>
          <a:xfrm>
            <a:off x="6461125" y="2470150"/>
            <a:ext cx="2262187" cy="1676400"/>
          </a:xfrm>
          <a:prstGeom prst="rect">
            <a:avLst/>
          </a:prstGeom>
          <a:noFill/>
          <a:ln>
            <a:noFill/>
          </a:ln>
        </p:spPr>
      </p:pic>
      <p:sp>
        <p:nvSpPr>
          <p:cNvPr id="1150" name="Google Shape;1150;p70"/>
          <p:cNvSpPr txBox="1"/>
          <p:nvPr/>
        </p:nvSpPr>
        <p:spPr>
          <a:xfrm>
            <a:off x="5467350" y="3260725"/>
            <a:ext cx="107950" cy="47625"/>
          </a:xfrm>
          <a:prstGeom prst="rect">
            <a:avLst/>
          </a:prstGeom>
          <a:noFill/>
          <a:ln cap="sq"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cxnSp>
        <p:nvCxnSpPr>
          <p:cNvPr id="1151" name="Google Shape;1151;p70"/>
          <p:cNvCxnSpPr/>
          <p:nvPr/>
        </p:nvCxnSpPr>
        <p:spPr>
          <a:xfrm flipH="1" rot="10800000">
            <a:off x="5575300" y="2474912"/>
            <a:ext cx="885825" cy="785812"/>
          </a:xfrm>
          <a:prstGeom prst="straightConnector1">
            <a:avLst/>
          </a:prstGeom>
          <a:noFill/>
          <a:ln>
            <a:noFill/>
          </a:ln>
        </p:spPr>
      </p:cxnSp>
      <p:cxnSp>
        <p:nvCxnSpPr>
          <p:cNvPr id="1152" name="Google Shape;1152;p70"/>
          <p:cNvCxnSpPr/>
          <p:nvPr/>
        </p:nvCxnSpPr>
        <p:spPr>
          <a:xfrm flipH="1" rot="10800000">
            <a:off x="5575300" y="2474912"/>
            <a:ext cx="885825" cy="809625"/>
          </a:xfrm>
          <a:prstGeom prst="straightConnector1">
            <a:avLst/>
          </a:prstGeom>
          <a:noFill/>
          <a:ln cap="flat" cmpd="sng" w="22225">
            <a:solidFill>
              <a:schemeClr val="dk1"/>
            </a:solidFill>
            <a:prstDash val="solid"/>
            <a:miter lim="800000"/>
            <a:headEnd len="med" w="med" type="none"/>
            <a:tailEnd len="med" w="med" type="stealth"/>
          </a:ln>
        </p:spPr>
      </p:cxnSp>
      <p:cxnSp>
        <p:nvCxnSpPr>
          <p:cNvPr id="1153" name="Google Shape;1153;p70"/>
          <p:cNvCxnSpPr/>
          <p:nvPr/>
        </p:nvCxnSpPr>
        <p:spPr>
          <a:xfrm>
            <a:off x="5575300" y="3284537"/>
            <a:ext cx="885825" cy="865187"/>
          </a:xfrm>
          <a:prstGeom prst="straightConnector1">
            <a:avLst/>
          </a:prstGeom>
          <a:noFill/>
          <a:ln cap="flat" cmpd="sng" w="22225">
            <a:solidFill>
              <a:schemeClr val="dk1"/>
            </a:solidFill>
            <a:prstDash val="solid"/>
            <a:miter lim="800000"/>
            <a:headEnd len="med" w="med" type="none"/>
            <a:tailEnd len="med" w="med" type="stealth"/>
          </a:ln>
        </p:spPr>
      </p:cxnSp>
      <p:pic>
        <p:nvPicPr>
          <p:cNvPr id="1154" name="Google Shape;1154;p70"/>
          <p:cNvPicPr preferRelativeResize="0"/>
          <p:nvPr/>
        </p:nvPicPr>
        <p:blipFill rotWithShape="1">
          <a:blip r:embed="rId5">
            <a:alphaModFix/>
          </a:blip>
          <a:srcRect b="0" l="0" r="0" t="0"/>
          <a:stretch/>
        </p:blipFill>
        <p:spPr>
          <a:xfrm>
            <a:off x="647700" y="2443162"/>
            <a:ext cx="2555875" cy="11811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8" name="Shape 1158"/>
        <p:cNvGrpSpPr/>
        <p:nvPr/>
      </p:nvGrpSpPr>
      <p:grpSpPr>
        <a:xfrm>
          <a:off x="0" y="0"/>
          <a:ext cx="0" cy="0"/>
          <a:chOff x="0" y="0"/>
          <a:chExt cx="0" cy="0"/>
        </a:xfrm>
      </p:grpSpPr>
      <p:sp>
        <p:nvSpPr>
          <p:cNvPr id="1159" name="Google Shape;1159;p71"/>
          <p:cNvSpPr txBox="1"/>
          <p:nvPr/>
        </p:nvSpPr>
        <p:spPr>
          <a:xfrm>
            <a:off x="142875" y="6381750"/>
            <a:ext cx="433387"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a:solidFill>
                  <a:srgbClr val="000000"/>
                </a:solidFill>
                <a:latin typeface="Arial"/>
                <a:ea typeface="Arial"/>
                <a:cs typeface="Arial"/>
                <a:sym typeface="Arial"/>
              </a:rPr>
              <a:t>‹#›</a:t>
            </a:fld>
            <a:endParaRPr/>
          </a:p>
        </p:txBody>
      </p:sp>
      <p:sp>
        <p:nvSpPr>
          <p:cNvPr id="1160" name="Google Shape;1160;p71"/>
          <p:cNvSpPr/>
          <p:nvPr/>
        </p:nvSpPr>
        <p:spPr>
          <a:xfrm>
            <a:off x="2184072" y="4990051"/>
            <a:ext cx="4328181" cy="1620180"/>
          </a:xfrm>
          <a:prstGeom prst="ellipse">
            <a:avLst/>
          </a:prstGeom>
          <a:noFill/>
          <a:ln cap="rnd" cmpd="sng" w="101600">
            <a:solidFill>
              <a:srgbClr val="D4E8B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C000"/>
              </a:buClr>
              <a:buSzPts val="3200"/>
              <a:buFont typeface="Times New Roman"/>
              <a:buNone/>
            </a:pPr>
            <a:r>
              <a:rPr b="1" i="0" lang="en-US" sz="3200" u="none" cap="none" strike="noStrike">
                <a:solidFill>
                  <a:srgbClr val="FFC000"/>
                </a:solidFill>
                <a:latin typeface="Times New Roman"/>
                <a:ea typeface="Times New Roman"/>
                <a:cs typeface="Times New Roman"/>
                <a:sym typeface="Times New Roman"/>
              </a:rPr>
              <a:t>Peri-prosthetic Bone Ingrowth</a:t>
            </a:r>
            <a:endParaRPr b="1" i="0" sz="3200" u="none" cap="none" strike="noStrike">
              <a:solidFill>
                <a:srgbClr val="FFC000"/>
              </a:solidFill>
              <a:latin typeface="Times New Roman"/>
              <a:ea typeface="Times New Roman"/>
              <a:cs typeface="Times New Roman"/>
              <a:sym typeface="Times New Roman"/>
            </a:endParaRPr>
          </a:p>
        </p:txBody>
      </p:sp>
      <p:sp>
        <p:nvSpPr>
          <p:cNvPr id="1161" name="Google Shape;1161;p71"/>
          <p:cNvSpPr txBox="1"/>
          <p:nvPr/>
        </p:nvSpPr>
        <p:spPr>
          <a:xfrm>
            <a:off x="1763712" y="3249612"/>
            <a:ext cx="5148262" cy="1042987"/>
          </a:xfrm>
          <a:prstGeom prst="rect">
            <a:avLst/>
          </a:prstGeom>
          <a:noFill/>
          <a:ln cap="sq" cmpd="sng" w="88900">
            <a:solidFill>
              <a:srgbClr val="BCBC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C000"/>
              </a:buClr>
              <a:buSzPts val="2800"/>
              <a:buFont typeface="Times New Roman"/>
              <a:buNone/>
            </a:pPr>
            <a:r>
              <a:rPr b="1" i="0" lang="en-US" sz="2800" u="none">
                <a:solidFill>
                  <a:srgbClr val="FFC000"/>
                </a:solidFill>
                <a:latin typeface="Times New Roman"/>
                <a:ea typeface="Times New Roman"/>
                <a:cs typeface="Times New Roman"/>
                <a:sym typeface="Times New Roman"/>
              </a:rPr>
              <a:t>Mechanical Environment</a:t>
            </a:r>
            <a:endParaRPr/>
          </a:p>
        </p:txBody>
      </p:sp>
      <p:sp>
        <p:nvSpPr>
          <p:cNvPr id="1162" name="Google Shape;1162;p71"/>
          <p:cNvSpPr txBox="1"/>
          <p:nvPr/>
        </p:nvSpPr>
        <p:spPr>
          <a:xfrm>
            <a:off x="3175" y="1268412"/>
            <a:ext cx="2592387" cy="8318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2400"/>
              <a:buFont typeface="Times New Roman"/>
              <a:buNone/>
            </a:pPr>
            <a:r>
              <a:rPr b="1" i="0" lang="en-US" sz="2400" u="none">
                <a:solidFill>
                  <a:srgbClr val="FFFF00"/>
                </a:solidFill>
                <a:latin typeface="Times New Roman"/>
                <a:ea typeface="Times New Roman"/>
                <a:cs typeface="Times New Roman"/>
                <a:sym typeface="Times New Roman"/>
              </a:rPr>
              <a:t>Surface Texture Design</a:t>
            </a:r>
            <a:endParaRPr/>
          </a:p>
        </p:txBody>
      </p:sp>
      <p:sp>
        <p:nvSpPr>
          <p:cNvPr id="1163" name="Google Shape;1163;p71"/>
          <p:cNvSpPr txBox="1"/>
          <p:nvPr/>
        </p:nvSpPr>
        <p:spPr>
          <a:xfrm>
            <a:off x="2895600" y="1281112"/>
            <a:ext cx="2895600" cy="8302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2400"/>
              <a:buFont typeface="Times New Roman"/>
              <a:buNone/>
            </a:pPr>
            <a:r>
              <a:rPr b="1" i="0" lang="en-US" sz="2400" u="none">
                <a:solidFill>
                  <a:srgbClr val="FFFF00"/>
                </a:solidFill>
                <a:latin typeface="Times New Roman"/>
                <a:ea typeface="Times New Roman"/>
                <a:cs typeface="Times New Roman"/>
                <a:sym typeface="Times New Roman"/>
              </a:rPr>
              <a:t>Material Property (Bone and Implant)</a:t>
            </a:r>
            <a:endParaRPr/>
          </a:p>
        </p:txBody>
      </p:sp>
      <p:sp>
        <p:nvSpPr>
          <p:cNvPr id="1164" name="Google Shape;1164;p71"/>
          <p:cNvSpPr txBox="1"/>
          <p:nvPr/>
        </p:nvSpPr>
        <p:spPr>
          <a:xfrm>
            <a:off x="6884987" y="1274762"/>
            <a:ext cx="1900237" cy="8302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2400"/>
              <a:buFont typeface="Times New Roman"/>
              <a:buNone/>
            </a:pPr>
            <a:r>
              <a:rPr b="1" i="0" lang="en-US" sz="2400" u="none">
                <a:solidFill>
                  <a:srgbClr val="FFFF00"/>
                </a:solidFill>
                <a:latin typeface="Times New Roman"/>
                <a:ea typeface="Times New Roman"/>
                <a:cs typeface="Times New Roman"/>
                <a:sym typeface="Times New Roman"/>
              </a:rPr>
              <a:t>Boundary Conditions</a:t>
            </a:r>
            <a:endParaRPr/>
          </a:p>
        </p:txBody>
      </p:sp>
      <p:cxnSp>
        <p:nvCxnSpPr>
          <p:cNvPr id="1165" name="Google Shape;1165;p71"/>
          <p:cNvCxnSpPr/>
          <p:nvPr/>
        </p:nvCxnSpPr>
        <p:spPr>
          <a:xfrm flipH="1">
            <a:off x="4338637" y="2111375"/>
            <a:ext cx="4762" cy="1138237"/>
          </a:xfrm>
          <a:prstGeom prst="straightConnector1">
            <a:avLst/>
          </a:prstGeom>
          <a:noFill/>
          <a:ln cap="flat" cmpd="sng" w="38100">
            <a:solidFill>
              <a:srgbClr val="FFFFFF"/>
            </a:solidFill>
            <a:prstDash val="solid"/>
            <a:miter lim="800000"/>
            <a:headEnd len="med" w="med" type="none"/>
            <a:tailEnd len="lg" w="lg" type="triangle"/>
          </a:ln>
        </p:spPr>
      </p:cxnSp>
      <p:cxnSp>
        <p:nvCxnSpPr>
          <p:cNvPr id="1166" name="Google Shape;1166;p71"/>
          <p:cNvCxnSpPr/>
          <p:nvPr/>
        </p:nvCxnSpPr>
        <p:spPr>
          <a:xfrm>
            <a:off x="4338637" y="4292600"/>
            <a:ext cx="0" cy="649287"/>
          </a:xfrm>
          <a:prstGeom prst="straightConnector1">
            <a:avLst/>
          </a:prstGeom>
          <a:noFill/>
          <a:ln cap="flat" cmpd="sng" w="76200">
            <a:solidFill>
              <a:srgbClr val="FFFFFF"/>
            </a:solidFill>
            <a:prstDash val="solid"/>
            <a:miter lim="800000"/>
            <a:headEnd len="med" w="med" type="none"/>
            <a:tailEnd len="med" w="med" type="triangle"/>
          </a:ln>
        </p:spPr>
      </p:cxnSp>
      <p:sp>
        <p:nvSpPr>
          <p:cNvPr id="1167" name="Google Shape;1167;p71"/>
          <p:cNvSpPr txBox="1"/>
          <p:nvPr/>
        </p:nvSpPr>
        <p:spPr>
          <a:xfrm>
            <a:off x="1300162" y="260350"/>
            <a:ext cx="6535737" cy="8302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66"/>
              </a:buClr>
              <a:buSzPts val="2400"/>
              <a:buFont typeface="Arial"/>
              <a:buNone/>
            </a:pPr>
            <a:r>
              <a:rPr b="1" i="0" lang="en-US" sz="2400" u="none">
                <a:solidFill>
                  <a:srgbClr val="FFCC66"/>
                </a:solidFill>
                <a:latin typeface="Arial"/>
                <a:ea typeface="Arial"/>
                <a:cs typeface="Arial"/>
                <a:sym typeface="Arial"/>
              </a:rPr>
              <a:t>Mechanical Factors Governing                     Peri-prosthetic Bone Ingrowth</a:t>
            </a:r>
            <a:endParaRPr/>
          </a:p>
        </p:txBody>
      </p:sp>
      <p:cxnSp>
        <p:nvCxnSpPr>
          <p:cNvPr id="1168" name="Google Shape;1168;p71"/>
          <p:cNvCxnSpPr/>
          <p:nvPr/>
        </p:nvCxnSpPr>
        <p:spPr>
          <a:xfrm>
            <a:off x="1300162" y="2100262"/>
            <a:ext cx="0" cy="1671637"/>
          </a:xfrm>
          <a:prstGeom prst="straightConnector1">
            <a:avLst/>
          </a:prstGeom>
          <a:noFill/>
          <a:ln cap="flat" cmpd="sng" w="38100">
            <a:solidFill>
              <a:schemeClr val="accent1"/>
            </a:solidFill>
            <a:prstDash val="solid"/>
            <a:miter lim="800000"/>
            <a:headEnd len="med" w="med" type="none"/>
            <a:tailEnd len="med" w="med" type="none"/>
          </a:ln>
        </p:spPr>
      </p:cxnSp>
      <p:cxnSp>
        <p:nvCxnSpPr>
          <p:cNvPr id="1169" name="Google Shape;1169;p71"/>
          <p:cNvCxnSpPr/>
          <p:nvPr/>
        </p:nvCxnSpPr>
        <p:spPr>
          <a:xfrm>
            <a:off x="1300162" y="3771900"/>
            <a:ext cx="463550" cy="0"/>
          </a:xfrm>
          <a:prstGeom prst="straightConnector1">
            <a:avLst/>
          </a:prstGeom>
          <a:noFill/>
          <a:ln cap="flat" cmpd="sng" w="38100">
            <a:solidFill>
              <a:schemeClr val="accent1"/>
            </a:solidFill>
            <a:prstDash val="solid"/>
            <a:miter lim="800000"/>
            <a:headEnd len="med" w="med" type="none"/>
            <a:tailEnd len="lg" w="lg" type="triangle"/>
          </a:ln>
        </p:spPr>
      </p:cxnSp>
      <p:cxnSp>
        <p:nvCxnSpPr>
          <p:cNvPr id="1170" name="Google Shape;1170;p71"/>
          <p:cNvCxnSpPr/>
          <p:nvPr/>
        </p:nvCxnSpPr>
        <p:spPr>
          <a:xfrm flipH="1">
            <a:off x="7834312" y="2105025"/>
            <a:ext cx="1587" cy="1666875"/>
          </a:xfrm>
          <a:prstGeom prst="straightConnector1">
            <a:avLst/>
          </a:prstGeom>
          <a:noFill/>
          <a:ln cap="flat" cmpd="sng" w="38100">
            <a:solidFill>
              <a:schemeClr val="accent1"/>
            </a:solidFill>
            <a:prstDash val="solid"/>
            <a:miter lim="800000"/>
            <a:headEnd len="med" w="med" type="none"/>
            <a:tailEnd len="med" w="med" type="none"/>
          </a:ln>
        </p:spPr>
      </p:cxnSp>
      <p:cxnSp>
        <p:nvCxnSpPr>
          <p:cNvPr id="1171" name="Google Shape;1171;p71"/>
          <p:cNvCxnSpPr/>
          <p:nvPr/>
        </p:nvCxnSpPr>
        <p:spPr>
          <a:xfrm>
            <a:off x="6911975" y="3771900"/>
            <a:ext cx="922337" cy="0"/>
          </a:xfrm>
          <a:prstGeom prst="straightConnector1">
            <a:avLst/>
          </a:prstGeom>
          <a:noFill/>
          <a:ln cap="flat" cmpd="sng" w="38100">
            <a:solidFill>
              <a:schemeClr val="accent1"/>
            </a:solidFill>
            <a:prstDash val="solid"/>
            <a:miter lim="800000"/>
            <a:headEnd len="lg" w="lg" type="triangle"/>
            <a:tailEnd len="med" w="med" type="non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5" name="Shape 1175"/>
        <p:cNvGrpSpPr/>
        <p:nvPr/>
      </p:nvGrpSpPr>
      <p:grpSpPr>
        <a:xfrm>
          <a:off x="0" y="0"/>
          <a:ext cx="0" cy="0"/>
          <a:chOff x="0" y="0"/>
          <a:chExt cx="0" cy="0"/>
        </a:xfrm>
      </p:grpSpPr>
      <p:sp>
        <p:nvSpPr>
          <p:cNvPr id="1176" name="Google Shape;1176;p72"/>
          <p:cNvSpPr txBox="1"/>
          <p:nvPr/>
        </p:nvSpPr>
        <p:spPr>
          <a:xfrm>
            <a:off x="142875" y="6381750"/>
            <a:ext cx="433387"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pic>
        <p:nvPicPr>
          <p:cNvPr id="1177" name="Google Shape;1177;p72"/>
          <p:cNvPicPr preferRelativeResize="0"/>
          <p:nvPr/>
        </p:nvPicPr>
        <p:blipFill rotWithShape="1">
          <a:blip r:embed="rId3">
            <a:alphaModFix/>
          </a:blip>
          <a:srcRect b="0" l="0" r="0" t="0"/>
          <a:stretch/>
        </p:blipFill>
        <p:spPr>
          <a:xfrm>
            <a:off x="901700" y="334962"/>
            <a:ext cx="7388225" cy="2627312"/>
          </a:xfrm>
          <a:prstGeom prst="rect">
            <a:avLst/>
          </a:prstGeom>
          <a:noFill/>
          <a:ln>
            <a:noFill/>
          </a:ln>
        </p:spPr>
      </p:pic>
      <p:sp>
        <p:nvSpPr>
          <p:cNvPr id="1178" name="Google Shape;1178;p72"/>
          <p:cNvSpPr txBox="1"/>
          <p:nvPr/>
        </p:nvSpPr>
        <p:spPr>
          <a:xfrm>
            <a:off x="323850" y="2673350"/>
            <a:ext cx="4140200" cy="2139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800"/>
              <a:buFont typeface="Arial"/>
              <a:buNone/>
            </a:pPr>
            <a:r>
              <a:rPr b="1" i="0" lang="en-US" sz="1800" u="none">
                <a:solidFill>
                  <a:srgbClr val="FFFF00"/>
                </a:solidFill>
                <a:latin typeface="Arial"/>
                <a:ea typeface="Arial"/>
                <a:cs typeface="Arial"/>
                <a:sym typeface="Arial"/>
              </a:rPr>
              <a:t>Salient Features:</a:t>
            </a:r>
            <a:endParaRPr/>
          </a:p>
          <a:p>
            <a:pPr indent="-114300" lvl="0" marL="0" marR="0" rtl="0" algn="l">
              <a:lnSpc>
                <a:spcPct val="100000"/>
              </a:lnSpc>
              <a:spcBef>
                <a:spcPts val="600"/>
              </a:spcBef>
              <a:spcAft>
                <a:spcPts val="0"/>
              </a:spcAft>
              <a:buClr>
                <a:srgbClr val="FFC000"/>
              </a:buClr>
              <a:buSzPts val="1800"/>
              <a:buFont typeface="Arial"/>
              <a:buChar char="•"/>
            </a:pPr>
            <a:r>
              <a:rPr b="1" i="0" lang="en-US" sz="1800" u="none">
                <a:solidFill>
                  <a:srgbClr val="FFC000"/>
                </a:solidFill>
                <a:latin typeface="Arial"/>
                <a:ea typeface="Arial"/>
                <a:cs typeface="Arial"/>
                <a:sym typeface="Arial"/>
              </a:rPr>
              <a:t>Diffusion based modelling</a:t>
            </a:r>
            <a:endParaRPr/>
          </a:p>
          <a:p>
            <a:pPr indent="-114300" lvl="0" marL="0" marR="0" rtl="0" algn="l">
              <a:lnSpc>
                <a:spcPct val="100000"/>
              </a:lnSpc>
              <a:spcBef>
                <a:spcPts val="1200"/>
              </a:spcBef>
              <a:spcAft>
                <a:spcPts val="0"/>
              </a:spcAft>
              <a:buClr>
                <a:srgbClr val="66FF33"/>
              </a:buClr>
              <a:buSzPts val="1800"/>
              <a:buFont typeface="Arial"/>
              <a:buChar char="•"/>
            </a:pPr>
            <a:r>
              <a:rPr b="1" i="0" lang="en-US" sz="1800" u="none">
                <a:solidFill>
                  <a:srgbClr val="66FF33"/>
                </a:solidFill>
                <a:latin typeface="Arial"/>
                <a:ea typeface="Arial"/>
                <a:cs typeface="Arial"/>
                <a:sym typeface="Arial"/>
              </a:rPr>
              <a:t>Cell differentiation is governed by mechanoregulatory principle</a:t>
            </a:r>
            <a:endParaRPr/>
          </a:p>
          <a:p>
            <a:pPr indent="-114300" lvl="0" marL="0" marR="0" rtl="0" algn="l">
              <a:lnSpc>
                <a:spcPct val="100000"/>
              </a:lnSpc>
              <a:spcBef>
                <a:spcPts val="1200"/>
              </a:spcBef>
              <a:spcAft>
                <a:spcPts val="0"/>
              </a:spcAft>
              <a:buClr>
                <a:srgbClr val="FFC000"/>
              </a:buClr>
              <a:buSzPts val="1800"/>
              <a:buFont typeface="Arial"/>
              <a:buChar char="•"/>
            </a:pPr>
            <a:r>
              <a:rPr b="1" i="0" lang="en-US" sz="1800" u="none">
                <a:solidFill>
                  <a:srgbClr val="FFC000"/>
                </a:solidFill>
                <a:latin typeface="Arial"/>
                <a:ea typeface="Arial"/>
                <a:cs typeface="Arial"/>
                <a:sym typeface="Arial"/>
              </a:rPr>
              <a:t>Explicit tissue formation is not modelled</a:t>
            </a:r>
            <a:endParaRPr/>
          </a:p>
        </p:txBody>
      </p:sp>
      <p:sp>
        <p:nvSpPr>
          <p:cNvPr id="1179" name="Google Shape;1179;p72"/>
          <p:cNvSpPr txBox="1"/>
          <p:nvPr/>
        </p:nvSpPr>
        <p:spPr>
          <a:xfrm>
            <a:off x="4716462" y="2636837"/>
            <a:ext cx="4140200" cy="32464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800"/>
              <a:buFont typeface="Arial"/>
              <a:buNone/>
            </a:pPr>
            <a:r>
              <a:rPr b="1" i="0" lang="en-US" sz="1800" u="none">
                <a:solidFill>
                  <a:srgbClr val="FFFF00"/>
                </a:solidFill>
                <a:latin typeface="Arial"/>
                <a:ea typeface="Arial"/>
                <a:cs typeface="Arial"/>
                <a:sym typeface="Arial"/>
              </a:rPr>
              <a:t>Salient Features:</a:t>
            </a:r>
            <a:endParaRPr/>
          </a:p>
          <a:p>
            <a:pPr indent="-114300" lvl="0" marL="0" marR="0" rtl="0" algn="l">
              <a:lnSpc>
                <a:spcPct val="100000"/>
              </a:lnSpc>
              <a:spcBef>
                <a:spcPts val="600"/>
              </a:spcBef>
              <a:spcAft>
                <a:spcPts val="0"/>
              </a:spcAft>
              <a:buClr>
                <a:srgbClr val="FFC000"/>
              </a:buClr>
              <a:buSzPts val="1800"/>
              <a:buFont typeface="Arial"/>
              <a:buChar char="•"/>
            </a:pPr>
            <a:r>
              <a:rPr b="1" i="0" lang="en-US" sz="1800" u="none">
                <a:solidFill>
                  <a:srgbClr val="FFC000"/>
                </a:solidFill>
                <a:latin typeface="Arial"/>
                <a:ea typeface="Arial"/>
                <a:cs typeface="Arial"/>
                <a:sym typeface="Arial"/>
              </a:rPr>
              <a:t>Cell migration, proliferation, differentiation and apoptosis are modelled separately</a:t>
            </a:r>
            <a:endParaRPr/>
          </a:p>
          <a:p>
            <a:pPr indent="-114300" lvl="0" marL="0" marR="0" rtl="0" algn="l">
              <a:lnSpc>
                <a:spcPct val="100000"/>
              </a:lnSpc>
              <a:spcBef>
                <a:spcPts val="1200"/>
              </a:spcBef>
              <a:spcAft>
                <a:spcPts val="0"/>
              </a:spcAft>
              <a:buClr>
                <a:srgbClr val="66FF33"/>
              </a:buClr>
              <a:buSzPts val="1800"/>
              <a:buFont typeface="Arial"/>
              <a:buChar char="•"/>
            </a:pPr>
            <a:r>
              <a:rPr b="1" i="0" lang="en-US" sz="1800" u="none">
                <a:solidFill>
                  <a:srgbClr val="66FF33"/>
                </a:solidFill>
                <a:latin typeface="Arial"/>
                <a:ea typeface="Arial"/>
                <a:cs typeface="Arial"/>
                <a:sym typeface="Arial"/>
              </a:rPr>
              <a:t>Extracellular matrix formation and tissue degradation are considered in the model</a:t>
            </a:r>
            <a:endParaRPr/>
          </a:p>
          <a:p>
            <a:pPr indent="-114300" lvl="0" marL="0" marR="0" rtl="0" algn="l">
              <a:lnSpc>
                <a:spcPct val="100000"/>
              </a:lnSpc>
              <a:spcBef>
                <a:spcPts val="1200"/>
              </a:spcBef>
              <a:spcAft>
                <a:spcPts val="0"/>
              </a:spcAft>
              <a:buClr>
                <a:srgbClr val="FFC000"/>
              </a:buClr>
              <a:buSzPts val="1800"/>
              <a:buFont typeface="Arial"/>
              <a:buChar char="•"/>
            </a:pPr>
            <a:r>
              <a:rPr b="1" i="0" lang="en-US" sz="1800" u="none">
                <a:solidFill>
                  <a:srgbClr val="FFC000"/>
                </a:solidFill>
                <a:latin typeface="Arial"/>
                <a:ea typeface="Arial"/>
                <a:cs typeface="Arial"/>
                <a:sym typeface="Arial"/>
              </a:rPr>
              <a:t>Coefficients of all the biological phenomenons are governed by mechanoregulatory principle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3" name="Shape 1183"/>
        <p:cNvGrpSpPr/>
        <p:nvPr/>
      </p:nvGrpSpPr>
      <p:grpSpPr>
        <a:xfrm>
          <a:off x="0" y="0"/>
          <a:ext cx="0" cy="0"/>
          <a:chOff x="0" y="0"/>
          <a:chExt cx="0" cy="0"/>
        </a:xfrm>
      </p:grpSpPr>
      <p:sp>
        <p:nvSpPr>
          <p:cNvPr id="1184" name="Google Shape;1184;p73"/>
          <p:cNvSpPr txBox="1"/>
          <p:nvPr/>
        </p:nvSpPr>
        <p:spPr>
          <a:xfrm>
            <a:off x="457200" y="296862"/>
            <a:ext cx="8229600" cy="97313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D757"/>
              </a:buClr>
              <a:buSzPts val="2400"/>
              <a:buFont typeface="Arial"/>
              <a:buNone/>
            </a:pPr>
            <a:r>
              <a:rPr b="1" i="0" lang="en-US" sz="2400" u="none">
                <a:solidFill>
                  <a:srgbClr val="FFD757"/>
                </a:solidFill>
                <a:latin typeface="Arial"/>
                <a:ea typeface="Arial"/>
                <a:cs typeface="Arial"/>
                <a:sym typeface="Arial"/>
              </a:rPr>
              <a:t>Tissue Differentiation algorithm: </a:t>
            </a:r>
            <a:br>
              <a:rPr b="1" i="0" lang="en-US" sz="2400" u="none">
                <a:solidFill>
                  <a:srgbClr val="FFD757"/>
                </a:solidFill>
                <a:latin typeface="Arial"/>
                <a:ea typeface="Arial"/>
                <a:cs typeface="Arial"/>
                <a:sym typeface="Arial"/>
              </a:rPr>
            </a:br>
            <a:r>
              <a:rPr b="1" i="0" lang="en-US" sz="2400" u="none">
                <a:solidFill>
                  <a:srgbClr val="FFD757"/>
                </a:solidFill>
                <a:latin typeface="Arial"/>
                <a:ea typeface="Arial"/>
                <a:cs typeface="Arial"/>
                <a:sym typeface="Arial"/>
              </a:rPr>
              <a:t>Phenomenological algorithm </a:t>
            </a:r>
            <a:endParaRPr/>
          </a:p>
        </p:txBody>
      </p:sp>
      <p:sp>
        <p:nvSpPr>
          <p:cNvPr id="1185" name="Google Shape;1185;p73"/>
          <p:cNvSpPr txBox="1"/>
          <p:nvPr/>
        </p:nvSpPr>
        <p:spPr>
          <a:xfrm>
            <a:off x="4267200" y="4049712"/>
            <a:ext cx="3962400" cy="36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800"/>
              <a:buFont typeface="Bell MT"/>
              <a:buNone/>
            </a:pPr>
            <a:r>
              <a:rPr b="1" i="0" lang="en-US" sz="1800" u="none">
                <a:solidFill>
                  <a:srgbClr val="FFFF00"/>
                </a:solidFill>
                <a:latin typeface="Bell MT"/>
                <a:ea typeface="Bell MT"/>
                <a:cs typeface="Bell MT"/>
                <a:sym typeface="Bell MT"/>
              </a:rPr>
              <a:t>Mechanoregulatory Principle</a:t>
            </a:r>
            <a:endParaRPr/>
          </a:p>
        </p:txBody>
      </p:sp>
      <p:sp>
        <p:nvSpPr>
          <p:cNvPr id="1186" name="Google Shape;1186;p73"/>
          <p:cNvSpPr txBox="1"/>
          <p:nvPr/>
        </p:nvSpPr>
        <p:spPr>
          <a:xfrm>
            <a:off x="838200" y="1871662"/>
            <a:ext cx="1828800" cy="6461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1800"/>
              <a:buFont typeface="Bell MT"/>
              <a:buNone/>
            </a:pPr>
            <a:r>
              <a:rPr b="0" i="0" lang="en-US" sz="1800" u="none">
                <a:solidFill>
                  <a:srgbClr val="FFFF00"/>
                </a:solidFill>
                <a:latin typeface="Bell MT"/>
                <a:ea typeface="Bell MT"/>
                <a:cs typeface="Bell MT"/>
                <a:sym typeface="Bell MT"/>
              </a:rPr>
              <a:t>Cell Proliferation</a:t>
            </a:r>
            <a:br>
              <a:rPr b="0" i="0" lang="en-US" sz="1800" u="none">
                <a:solidFill>
                  <a:srgbClr val="FFFF00"/>
                </a:solidFill>
                <a:latin typeface="Bell MT"/>
                <a:ea typeface="Bell MT"/>
                <a:cs typeface="Bell MT"/>
                <a:sym typeface="Bell MT"/>
              </a:rPr>
            </a:br>
            <a:r>
              <a:rPr b="0" i="0" lang="en-US" sz="1800" u="none">
                <a:solidFill>
                  <a:srgbClr val="FFFF00"/>
                </a:solidFill>
                <a:latin typeface="Bell MT"/>
                <a:ea typeface="Bell MT"/>
                <a:cs typeface="Bell MT"/>
                <a:sym typeface="Bell MT"/>
              </a:rPr>
              <a:t>Cell Migration</a:t>
            </a:r>
            <a:endParaRPr/>
          </a:p>
        </p:txBody>
      </p:sp>
      <p:sp>
        <p:nvSpPr>
          <p:cNvPr id="1187" name="Google Shape;1187;p73"/>
          <p:cNvSpPr/>
          <p:nvPr/>
        </p:nvSpPr>
        <p:spPr>
          <a:xfrm>
            <a:off x="2895600" y="2100262"/>
            <a:ext cx="990600" cy="247650"/>
          </a:xfrm>
          <a:prstGeom prst="rightArrow">
            <a:avLst>
              <a:gd fmla="val 18900" name="adj1"/>
              <a:gd fmla="val 50000" name="adj2"/>
            </a:avLst>
          </a:prstGeom>
          <a:solidFill>
            <a:srgbClr val="FFFF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sp>
        <p:nvSpPr>
          <p:cNvPr id="1188" name="Google Shape;1188;p73"/>
          <p:cNvSpPr txBox="1"/>
          <p:nvPr/>
        </p:nvSpPr>
        <p:spPr>
          <a:xfrm>
            <a:off x="762000" y="4037012"/>
            <a:ext cx="2133600" cy="3698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800"/>
              <a:buFont typeface="Bell MT"/>
              <a:buNone/>
            </a:pPr>
            <a:r>
              <a:rPr b="0" i="0" lang="en-US" sz="1800" u="none">
                <a:solidFill>
                  <a:srgbClr val="FFFF00"/>
                </a:solidFill>
                <a:latin typeface="Bell MT"/>
                <a:ea typeface="Bell MT"/>
                <a:cs typeface="Bell MT"/>
                <a:sym typeface="Bell MT"/>
              </a:rPr>
              <a:t>Cell differentiation</a:t>
            </a:r>
            <a:endParaRPr/>
          </a:p>
        </p:txBody>
      </p:sp>
      <p:sp>
        <p:nvSpPr>
          <p:cNvPr id="1189" name="Google Shape;1189;p73"/>
          <p:cNvSpPr/>
          <p:nvPr/>
        </p:nvSpPr>
        <p:spPr>
          <a:xfrm>
            <a:off x="2895600" y="4135437"/>
            <a:ext cx="990600" cy="247650"/>
          </a:xfrm>
          <a:prstGeom prst="rightArrow">
            <a:avLst>
              <a:gd fmla="val 18900" name="adj1"/>
              <a:gd fmla="val 50000" name="adj2"/>
            </a:avLst>
          </a:prstGeom>
          <a:solidFill>
            <a:srgbClr val="FFFF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sp>
        <p:nvSpPr>
          <p:cNvPr id="1190" name="Google Shape;1190;p73"/>
          <p:cNvSpPr txBox="1"/>
          <p:nvPr/>
        </p:nvSpPr>
        <p:spPr>
          <a:xfrm>
            <a:off x="381000" y="5102225"/>
            <a:ext cx="8229600" cy="368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Bell MT"/>
              <a:buNone/>
            </a:pPr>
            <a:r>
              <a:rPr b="1" i="0" lang="en-US" sz="1800" u="none">
                <a:solidFill>
                  <a:srgbClr val="FFFFFF"/>
                </a:solidFill>
                <a:latin typeface="Bell MT"/>
                <a:ea typeface="Bell MT"/>
                <a:cs typeface="Bell MT"/>
                <a:sym typeface="Bell MT"/>
              </a:rPr>
              <a:t>Extracellular Matrix generation and tissue formation is not explicitly modelled.</a:t>
            </a:r>
            <a:endParaRPr/>
          </a:p>
        </p:txBody>
      </p:sp>
      <p:sp>
        <p:nvSpPr>
          <p:cNvPr id="1191" name="Google Shape;1191;p73"/>
          <p:cNvSpPr txBox="1"/>
          <p:nvPr/>
        </p:nvSpPr>
        <p:spPr>
          <a:xfrm>
            <a:off x="2209800" y="3065462"/>
            <a:ext cx="4572000" cy="83185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lt1"/>
              </a:buClr>
              <a:buSzPts val="1800"/>
              <a:buFont typeface="Bell MT"/>
              <a:buNone/>
            </a:pPr>
            <a:r>
              <a:rPr b="0" i="0" lang="en-US" sz="1800" u="none">
                <a:solidFill>
                  <a:schemeClr val="lt1"/>
                </a:solidFill>
                <a:latin typeface="Bell MT"/>
                <a:ea typeface="Bell MT"/>
                <a:cs typeface="Bell MT"/>
                <a:sym typeface="Bell MT"/>
              </a:rPr>
              <a:t>Diffusion Constant (</a:t>
            </a:r>
            <a:r>
              <a:rPr b="0" i="1" lang="en-US" sz="1800" u="none">
                <a:solidFill>
                  <a:schemeClr val="lt1"/>
                </a:solidFill>
                <a:latin typeface="Bell MT"/>
                <a:ea typeface="Bell MT"/>
                <a:cs typeface="Bell MT"/>
                <a:sym typeface="Bell MT"/>
              </a:rPr>
              <a:t>k</a:t>
            </a:r>
            <a:r>
              <a:rPr b="0" i="0" lang="en-US" sz="1800" u="none">
                <a:solidFill>
                  <a:schemeClr val="lt1"/>
                </a:solidFill>
                <a:latin typeface="Bell MT"/>
                <a:ea typeface="Bell MT"/>
                <a:cs typeface="Bell MT"/>
                <a:sym typeface="Bell MT"/>
              </a:rPr>
              <a:t>): 0.1 mm</a:t>
            </a:r>
            <a:r>
              <a:rPr b="0" baseline="30000" i="0" lang="en-US" sz="1800" u="none">
                <a:solidFill>
                  <a:schemeClr val="lt1"/>
                </a:solidFill>
                <a:latin typeface="Bell MT"/>
                <a:ea typeface="Bell MT"/>
                <a:cs typeface="Bell MT"/>
                <a:sym typeface="Bell MT"/>
              </a:rPr>
              <a:t>3</a:t>
            </a:r>
            <a:r>
              <a:rPr b="0" i="0" lang="en-US" sz="1800" u="none">
                <a:solidFill>
                  <a:schemeClr val="lt1"/>
                </a:solidFill>
                <a:latin typeface="Bell MT"/>
                <a:ea typeface="Bell MT"/>
                <a:cs typeface="Bell MT"/>
                <a:sym typeface="Bell MT"/>
              </a:rPr>
              <a:t>/day </a:t>
            </a:r>
            <a:br>
              <a:rPr b="0" i="0" lang="en-US" sz="1800" u="none">
                <a:solidFill>
                  <a:schemeClr val="lt1"/>
                </a:solidFill>
                <a:latin typeface="Bell MT"/>
                <a:ea typeface="Bell MT"/>
                <a:cs typeface="Bell MT"/>
                <a:sym typeface="Bell MT"/>
              </a:rPr>
            </a:br>
            <a:r>
              <a:rPr b="0" i="1" lang="en-US" sz="1600" u="none">
                <a:solidFill>
                  <a:schemeClr val="lt1"/>
                </a:solidFill>
                <a:latin typeface="Arial"/>
                <a:ea typeface="Arial"/>
                <a:cs typeface="Arial"/>
                <a:sym typeface="Arial"/>
              </a:rPr>
              <a:t>(Lacroix et al. 2002)</a:t>
            </a:r>
            <a:endParaRPr/>
          </a:p>
        </p:txBody>
      </p:sp>
      <p:sp>
        <p:nvSpPr>
          <p:cNvPr id="1192" name="Google Shape;1192;p73"/>
          <p:cNvSpPr txBox="1"/>
          <p:nvPr/>
        </p:nvSpPr>
        <p:spPr>
          <a:xfrm>
            <a:off x="3271837" y="5857875"/>
            <a:ext cx="3070225" cy="3381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600"/>
              <a:buFont typeface="Arial"/>
              <a:buNone/>
            </a:pPr>
            <a:r>
              <a:rPr b="0" i="1" lang="en-US" sz="1600" u="none">
                <a:solidFill>
                  <a:schemeClr val="accent1"/>
                </a:solidFill>
                <a:latin typeface="Arial"/>
                <a:ea typeface="Arial"/>
                <a:cs typeface="Arial"/>
                <a:sym typeface="Arial"/>
              </a:rPr>
              <a:t>(Lacroix and Prendergast 2002)</a:t>
            </a:r>
            <a:endParaRPr/>
          </a:p>
        </p:txBody>
      </p:sp>
      <p:sp>
        <p:nvSpPr>
          <p:cNvPr id="1193" name="Google Shape;1193;p73"/>
          <p:cNvSpPr txBox="1"/>
          <p:nvPr/>
        </p:nvSpPr>
        <p:spPr>
          <a:xfrm>
            <a:off x="142875" y="6381750"/>
            <a:ext cx="433387"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pic>
        <p:nvPicPr>
          <p:cNvPr id="1194" name="Google Shape;1194;p73"/>
          <p:cNvPicPr preferRelativeResize="0"/>
          <p:nvPr/>
        </p:nvPicPr>
        <p:blipFill rotWithShape="1">
          <a:blip r:embed="rId3">
            <a:alphaModFix/>
          </a:blip>
          <a:srcRect b="0" l="0" r="0" t="0"/>
          <a:stretch/>
        </p:blipFill>
        <p:spPr>
          <a:xfrm>
            <a:off x="4289425" y="1484312"/>
            <a:ext cx="4346575" cy="1725612"/>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8" name="Shape 1198"/>
        <p:cNvGrpSpPr/>
        <p:nvPr/>
      </p:nvGrpSpPr>
      <p:grpSpPr>
        <a:xfrm>
          <a:off x="0" y="0"/>
          <a:ext cx="0" cy="0"/>
          <a:chOff x="0" y="0"/>
          <a:chExt cx="0" cy="0"/>
        </a:xfrm>
      </p:grpSpPr>
      <p:sp>
        <p:nvSpPr>
          <p:cNvPr id="1199" name="Google Shape;1199;p74"/>
          <p:cNvSpPr txBox="1"/>
          <p:nvPr/>
        </p:nvSpPr>
        <p:spPr>
          <a:xfrm>
            <a:off x="250825" y="7937"/>
            <a:ext cx="8664575" cy="1143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D757"/>
              </a:buClr>
              <a:buSzPts val="2400"/>
              <a:buFont typeface="Arial"/>
              <a:buNone/>
            </a:pPr>
            <a:r>
              <a:rPr b="1" i="0" lang="en-US" sz="2400" u="none">
                <a:solidFill>
                  <a:srgbClr val="FFD757"/>
                </a:solidFill>
                <a:latin typeface="Arial"/>
                <a:ea typeface="Arial"/>
                <a:cs typeface="Arial"/>
                <a:sym typeface="Arial"/>
              </a:rPr>
              <a:t>Tissue Differentiation algorithm II: </a:t>
            </a:r>
            <a:endParaRPr/>
          </a:p>
          <a:p>
            <a:pPr indent="0" lvl="0" marL="0" marR="0" rtl="0" algn="ctr">
              <a:lnSpc>
                <a:spcPct val="100000"/>
              </a:lnSpc>
              <a:spcBef>
                <a:spcPts val="0"/>
              </a:spcBef>
              <a:spcAft>
                <a:spcPts val="0"/>
              </a:spcAft>
              <a:buClr>
                <a:srgbClr val="FFD757"/>
              </a:buClr>
              <a:buSzPts val="2400"/>
              <a:buFont typeface="Arial"/>
              <a:buNone/>
            </a:pPr>
            <a:r>
              <a:rPr b="1" i="0" lang="en-US" sz="2400" u="none">
                <a:solidFill>
                  <a:srgbClr val="FFD757"/>
                </a:solidFill>
                <a:latin typeface="Arial"/>
                <a:ea typeface="Arial"/>
                <a:cs typeface="Arial"/>
                <a:sym typeface="Arial"/>
              </a:rPr>
              <a:t>Cell-phenotype specific algorithm: Cell formation </a:t>
            </a:r>
            <a:endParaRPr/>
          </a:p>
        </p:txBody>
      </p:sp>
      <p:sp>
        <p:nvSpPr>
          <p:cNvPr id="1200" name="Google Shape;1200;p74"/>
          <p:cNvSpPr txBox="1"/>
          <p:nvPr/>
        </p:nvSpPr>
        <p:spPr>
          <a:xfrm>
            <a:off x="468312" y="1233487"/>
            <a:ext cx="251460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2000"/>
              <a:buFont typeface="Times New Roman"/>
              <a:buNone/>
            </a:pPr>
            <a:r>
              <a:rPr b="1" i="0" lang="en-US" sz="2000" u="none">
                <a:solidFill>
                  <a:srgbClr val="FFFFFF"/>
                </a:solidFill>
                <a:latin typeface="Times New Roman"/>
                <a:ea typeface="Times New Roman"/>
                <a:cs typeface="Times New Roman"/>
                <a:sym typeface="Times New Roman"/>
              </a:rPr>
              <a:t>Mesenchymal Cell</a:t>
            </a:r>
            <a:endParaRPr/>
          </a:p>
        </p:txBody>
      </p:sp>
      <p:sp>
        <p:nvSpPr>
          <p:cNvPr id="1201" name="Google Shape;1201;p74"/>
          <p:cNvSpPr txBox="1"/>
          <p:nvPr/>
        </p:nvSpPr>
        <p:spPr>
          <a:xfrm>
            <a:off x="457200" y="2581275"/>
            <a:ext cx="251460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2000"/>
              <a:buFont typeface="Times New Roman"/>
              <a:buNone/>
            </a:pPr>
            <a:r>
              <a:rPr b="1" i="0" lang="en-US" sz="2000" u="none">
                <a:solidFill>
                  <a:srgbClr val="FFFFFF"/>
                </a:solidFill>
                <a:latin typeface="Times New Roman"/>
                <a:ea typeface="Times New Roman"/>
                <a:cs typeface="Times New Roman"/>
                <a:sym typeface="Times New Roman"/>
              </a:rPr>
              <a:t>Fibroblast Cell</a:t>
            </a:r>
            <a:endParaRPr/>
          </a:p>
        </p:txBody>
      </p:sp>
      <p:sp>
        <p:nvSpPr>
          <p:cNvPr id="1202" name="Google Shape;1202;p74"/>
          <p:cNvSpPr txBox="1"/>
          <p:nvPr/>
        </p:nvSpPr>
        <p:spPr>
          <a:xfrm>
            <a:off x="457200" y="3810000"/>
            <a:ext cx="251460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2000"/>
              <a:buFont typeface="Times New Roman"/>
              <a:buNone/>
            </a:pPr>
            <a:r>
              <a:rPr b="1" i="0" lang="en-US" sz="2000" u="none">
                <a:solidFill>
                  <a:srgbClr val="FFFFFF"/>
                </a:solidFill>
                <a:latin typeface="Times New Roman"/>
                <a:ea typeface="Times New Roman"/>
                <a:cs typeface="Times New Roman"/>
                <a:sym typeface="Times New Roman"/>
              </a:rPr>
              <a:t>Chondrocyte Cell</a:t>
            </a:r>
            <a:endParaRPr/>
          </a:p>
        </p:txBody>
      </p:sp>
      <p:sp>
        <p:nvSpPr>
          <p:cNvPr id="1203" name="Google Shape;1203;p74"/>
          <p:cNvSpPr txBox="1"/>
          <p:nvPr/>
        </p:nvSpPr>
        <p:spPr>
          <a:xfrm>
            <a:off x="457200" y="4927600"/>
            <a:ext cx="251460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2000"/>
              <a:buFont typeface="Times New Roman"/>
              <a:buNone/>
            </a:pPr>
            <a:r>
              <a:rPr b="1" i="0" lang="en-US" sz="2000" u="none">
                <a:solidFill>
                  <a:srgbClr val="FFFFFF"/>
                </a:solidFill>
                <a:latin typeface="Times New Roman"/>
                <a:ea typeface="Times New Roman"/>
                <a:cs typeface="Times New Roman"/>
                <a:sym typeface="Times New Roman"/>
              </a:rPr>
              <a:t>Osteoblast Cell</a:t>
            </a:r>
            <a:endParaRPr/>
          </a:p>
        </p:txBody>
      </p:sp>
      <p:sp>
        <p:nvSpPr>
          <p:cNvPr id="1204" name="Google Shape;1204;p74"/>
          <p:cNvSpPr txBox="1"/>
          <p:nvPr/>
        </p:nvSpPr>
        <p:spPr>
          <a:xfrm>
            <a:off x="-72950" y="1743954"/>
            <a:ext cx="9314922" cy="618246"/>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800"/>
              <a:buFont typeface="Arial"/>
              <a:buNone/>
            </a:pPr>
            <a:r>
              <a:rPr b="0" i="0" lang="en-US" sz="1800" u="none" cap="none" strike="noStrike">
                <a:latin typeface="Arial"/>
                <a:ea typeface="Arial"/>
                <a:cs typeface="Arial"/>
                <a:sym typeface="Arial"/>
              </a:rPr>
              <a:t> </a:t>
            </a:r>
            <a:endParaRPr/>
          </a:p>
        </p:txBody>
      </p:sp>
      <p:sp>
        <p:nvSpPr>
          <p:cNvPr id="1205" name="Google Shape;1205;p74"/>
          <p:cNvSpPr txBox="1"/>
          <p:nvPr/>
        </p:nvSpPr>
        <p:spPr>
          <a:xfrm>
            <a:off x="-24357" y="2878297"/>
            <a:ext cx="8656729" cy="626903"/>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800"/>
              <a:buFont typeface="Arial"/>
              <a:buNone/>
            </a:pPr>
            <a:r>
              <a:rPr b="0" i="0" lang="en-US" sz="1800" u="none" cap="none" strike="noStrike">
                <a:latin typeface="Arial"/>
                <a:ea typeface="Arial"/>
                <a:cs typeface="Arial"/>
                <a:sym typeface="Arial"/>
              </a:rPr>
              <a:t> </a:t>
            </a:r>
            <a:endParaRPr/>
          </a:p>
        </p:txBody>
      </p:sp>
      <p:sp>
        <p:nvSpPr>
          <p:cNvPr id="1206" name="Google Shape;1206;p74"/>
          <p:cNvSpPr txBox="1"/>
          <p:nvPr/>
        </p:nvSpPr>
        <p:spPr>
          <a:xfrm>
            <a:off x="2663825" y="6345237"/>
            <a:ext cx="4179887" cy="3381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600"/>
              <a:buFont typeface="Arial"/>
              <a:buNone/>
            </a:pPr>
            <a:r>
              <a:rPr b="0" i="1" lang="en-US" sz="1600" u="none">
                <a:solidFill>
                  <a:schemeClr val="accent1"/>
                </a:solidFill>
                <a:latin typeface="Arial"/>
                <a:ea typeface="Arial"/>
                <a:cs typeface="Arial"/>
                <a:sym typeface="Arial"/>
              </a:rPr>
              <a:t>(Andreykiv et al. 2008, Isaksson et al. 2008)</a:t>
            </a:r>
            <a:endParaRPr/>
          </a:p>
        </p:txBody>
      </p:sp>
      <p:sp>
        <p:nvSpPr>
          <p:cNvPr id="1207" name="Google Shape;1207;p74"/>
          <p:cNvSpPr txBox="1"/>
          <p:nvPr/>
        </p:nvSpPr>
        <p:spPr>
          <a:xfrm>
            <a:off x="142875" y="6381750"/>
            <a:ext cx="433387"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sp>
        <p:nvSpPr>
          <p:cNvPr id="1208" name="Google Shape;1208;p74"/>
          <p:cNvSpPr txBox="1"/>
          <p:nvPr/>
        </p:nvSpPr>
        <p:spPr>
          <a:xfrm>
            <a:off x="838200" y="5984875"/>
            <a:ext cx="7364412" cy="36988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1800"/>
              <a:buFont typeface="Times New Roman"/>
              <a:buNone/>
            </a:pPr>
            <a:r>
              <a:rPr b="1" i="0" lang="en-US" sz="1800" u="none">
                <a:solidFill>
                  <a:srgbClr val="FFFF00"/>
                </a:solidFill>
                <a:latin typeface="Times New Roman"/>
                <a:ea typeface="Times New Roman"/>
                <a:cs typeface="Times New Roman"/>
                <a:sym typeface="Times New Roman"/>
              </a:rPr>
              <a:t>All the coefficients depend on Mechanoregulatory principle!!!</a:t>
            </a:r>
            <a:endParaRPr/>
          </a:p>
        </p:txBody>
      </p:sp>
      <p:sp>
        <p:nvSpPr>
          <p:cNvPr id="1209" name="Google Shape;1209;p74"/>
          <p:cNvSpPr/>
          <p:nvPr/>
        </p:nvSpPr>
        <p:spPr>
          <a:xfrm rot="5400000">
            <a:off x="1106487" y="1946275"/>
            <a:ext cx="319087" cy="896937"/>
          </a:xfrm>
          <a:prstGeom prst="rightBrace">
            <a:avLst>
              <a:gd fmla="val 640" name="adj1"/>
              <a:gd fmla="val 50000" name="adj2"/>
            </a:avLst>
          </a:prstGeom>
          <a:noFill/>
          <a:ln cap="flat" cmpd="sng" w="25400">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sp>
        <p:nvSpPr>
          <p:cNvPr id="1210" name="Google Shape;1210;p74"/>
          <p:cNvSpPr/>
          <p:nvPr/>
        </p:nvSpPr>
        <p:spPr>
          <a:xfrm rot="5400000">
            <a:off x="2581275" y="1535112"/>
            <a:ext cx="282575" cy="1625600"/>
          </a:xfrm>
          <a:prstGeom prst="rightBrace">
            <a:avLst>
              <a:gd fmla="val 313" name="adj1"/>
              <a:gd fmla="val 50000" name="adj2"/>
            </a:avLst>
          </a:prstGeom>
          <a:noFill/>
          <a:ln cap="flat" cmpd="sng" w="25400">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sp>
        <p:nvSpPr>
          <p:cNvPr id="1211" name="Google Shape;1211;p74"/>
          <p:cNvSpPr/>
          <p:nvPr/>
        </p:nvSpPr>
        <p:spPr>
          <a:xfrm rot="5400000">
            <a:off x="5776118" y="150018"/>
            <a:ext cx="236537" cy="4413250"/>
          </a:xfrm>
          <a:prstGeom prst="rightBrace">
            <a:avLst>
              <a:gd fmla="val 96" name="adj1"/>
              <a:gd fmla="val 50000" name="adj2"/>
            </a:avLst>
          </a:prstGeom>
          <a:noFill/>
          <a:ln cap="flat" cmpd="sng" w="25400">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sp>
        <p:nvSpPr>
          <p:cNvPr id="1212" name="Google Shape;1212;p74"/>
          <p:cNvSpPr/>
          <p:nvPr/>
        </p:nvSpPr>
        <p:spPr>
          <a:xfrm rot="5400000">
            <a:off x="8509793" y="1959768"/>
            <a:ext cx="352425" cy="788987"/>
          </a:xfrm>
          <a:prstGeom prst="rightBrace">
            <a:avLst>
              <a:gd fmla="val 804" name="adj1"/>
              <a:gd fmla="val 50000" name="adj2"/>
            </a:avLst>
          </a:prstGeom>
          <a:noFill/>
          <a:ln cap="flat" cmpd="sng" w="25400">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sp>
        <p:nvSpPr>
          <p:cNvPr id="1213" name="Google Shape;1213;p74"/>
          <p:cNvSpPr txBox="1"/>
          <p:nvPr/>
        </p:nvSpPr>
        <p:spPr>
          <a:xfrm>
            <a:off x="452437" y="2525712"/>
            <a:ext cx="1620837" cy="36988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imes New Roman"/>
              <a:buNone/>
            </a:pPr>
            <a:r>
              <a:rPr b="1" i="0" lang="en-US" sz="1800" u="none">
                <a:solidFill>
                  <a:srgbClr val="FFFFFF"/>
                </a:solidFill>
                <a:latin typeface="Times New Roman"/>
                <a:ea typeface="Times New Roman"/>
                <a:cs typeface="Times New Roman"/>
                <a:sym typeface="Times New Roman"/>
              </a:rPr>
              <a:t>Migration</a:t>
            </a:r>
            <a:endParaRPr/>
          </a:p>
        </p:txBody>
      </p:sp>
      <p:sp>
        <p:nvSpPr>
          <p:cNvPr id="1214" name="Google Shape;1214;p74"/>
          <p:cNvSpPr txBox="1"/>
          <p:nvPr/>
        </p:nvSpPr>
        <p:spPr>
          <a:xfrm>
            <a:off x="1908175" y="2528887"/>
            <a:ext cx="1619250" cy="368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imes New Roman"/>
              <a:buNone/>
            </a:pPr>
            <a:r>
              <a:rPr b="1" i="0" lang="en-US" sz="1800" u="none">
                <a:solidFill>
                  <a:srgbClr val="FFFFFF"/>
                </a:solidFill>
                <a:latin typeface="Times New Roman"/>
                <a:ea typeface="Times New Roman"/>
                <a:cs typeface="Times New Roman"/>
                <a:sym typeface="Times New Roman"/>
              </a:rPr>
              <a:t>Proliferation</a:t>
            </a:r>
            <a:endParaRPr/>
          </a:p>
        </p:txBody>
      </p:sp>
      <p:sp>
        <p:nvSpPr>
          <p:cNvPr id="1215" name="Google Shape;1215;p74"/>
          <p:cNvSpPr txBox="1"/>
          <p:nvPr/>
        </p:nvSpPr>
        <p:spPr>
          <a:xfrm>
            <a:off x="4829175" y="2528887"/>
            <a:ext cx="2111375" cy="36988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imes New Roman"/>
              <a:buNone/>
            </a:pPr>
            <a:r>
              <a:rPr b="1" i="0" lang="en-US" sz="1800" u="none">
                <a:solidFill>
                  <a:srgbClr val="FFFFFF"/>
                </a:solidFill>
                <a:latin typeface="Times New Roman"/>
                <a:ea typeface="Times New Roman"/>
                <a:cs typeface="Times New Roman"/>
                <a:sym typeface="Times New Roman"/>
              </a:rPr>
              <a:t>Differentiation</a:t>
            </a:r>
            <a:endParaRPr/>
          </a:p>
        </p:txBody>
      </p:sp>
      <p:sp>
        <p:nvSpPr>
          <p:cNvPr id="1216" name="Google Shape;1216;p74"/>
          <p:cNvSpPr txBox="1"/>
          <p:nvPr/>
        </p:nvSpPr>
        <p:spPr>
          <a:xfrm>
            <a:off x="7545387" y="2514600"/>
            <a:ext cx="2111375" cy="36988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imes New Roman"/>
              <a:buNone/>
            </a:pPr>
            <a:r>
              <a:rPr b="1" i="0" lang="en-US" sz="1800" u="none">
                <a:solidFill>
                  <a:srgbClr val="FFFFFF"/>
                </a:solidFill>
                <a:latin typeface="Times New Roman"/>
                <a:ea typeface="Times New Roman"/>
                <a:cs typeface="Times New Roman"/>
                <a:sym typeface="Times New Roman"/>
              </a:rPr>
              <a:t>Apoptosis</a:t>
            </a:r>
            <a:endParaRPr/>
          </a:p>
        </p:txBody>
      </p:sp>
      <p:pic>
        <p:nvPicPr>
          <p:cNvPr id="1217" name="Google Shape;1217;p74"/>
          <p:cNvPicPr preferRelativeResize="0"/>
          <p:nvPr/>
        </p:nvPicPr>
        <p:blipFill rotWithShape="1">
          <a:blip r:embed="rId5">
            <a:alphaModFix/>
          </a:blip>
          <a:srcRect b="0" l="0" r="0" t="0"/>
          <a:stretch/>
        </p:blipFill>
        <p:spPr>
          <a:xfrm>
            <a:off x="0" y="5203825"/>
            <a:ext cx="8809037" cy="615950"/>
          </a:xfrm>
          <a:prstGeom prst="rect">
            <a:avLst/>
          </a:prstGeom>
          <a:noFill/>
          <a:ln>
            <a:noFill/>
          </a:ln>
        </p:spPr>
      </p:pic>
      <p:pic>
        <p:nvPicPr>
          <p:cNvPr id="1218" name="Google Shape;1218;p74"/>
          <p:cNvPicPr preferRelativeResize="0"/>
          <p:nvPr/>
        </p:nvPicPr>
        <p:blipFill rotWithShape="1">
          <a:blip r:embed="rId6">
            <a:alphaModFix/>
          </a:blip>
          <a:srcRect b="0" l="0" r="0" t="0"/>
          <a:stretch/>
        </p:blipFill>
        <p:spPr>
          <a:xfrm>
            <a:off x="-98425" y="4159250"/>
            <a:ext cx="8907462" cy="536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20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20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20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20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20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21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21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2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21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209"/>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2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21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210"/>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2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21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211"/>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2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2" name="Shape 1222"/>
        <p:cNvGrpSpPr/>
        <p:nvPr/>
      </p:nvGrpSpPr>
      <p:grpSpPr>
        <a:xfrm>
          <a:off x="0" y="0"/>
          <a:ext cx="0" cy="0"/>
          <a:chOff x="0" y="0"/>
          <a:chExt cx="0" cy="0"/>
        </a:xfrm>
      </p:grpSpPr>
      <p:sp>
        <p:nvSpPr>
          <p:cNvPr id="1223" name="Google Shape;1223;p75"/>
          <p:cNvSpPr txBox="1"/>
          <p:nvPr/>
        </p:nvSpPr>
        <p:spPr>
          <a:xfrm>
            <a:off x="92075" y="55562"/>
            <a:ext cx="8856662" cy="1143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D757"/>
              </a:buClr>
              <a:buSzPts val="2400"/>
              <a:buFont typeface="Arial"/>
              <a:buNone/>
            </a:pPr>
            <a:r>
              <a:rPr b="1" i="0" lang="en-US" sz="2400" u="none">
                <a:solidFill>
                  <a:srgbClr val="FFD757"/>
                </a:solidFill>
                <a:latin typeface="Arial"/>
                <a:ea typeface="Arial"/>
                <a:cs typeface="Arial"/>
                <a:sym typeface="Arial"/>
              </a:rPr>
              <a:t>Tissue Differentiation algorithm II: </a:t>
            </a:r>
            <a:br>
              <a:rPr b="1" i="0" lang="en-US" sz="2400" u="none">
                <a:solidFill>
                  <a:srgbClr val="FFD757"/>
                </a:solidFill>
                <a:latin typeface="Arial"/>
                <a:ea typeface="Arial"/>
                <a:cs typeface="Arial"/>
                <a:sym typeface="Arial"/>
              </a:rPr>
            </a:br>
            <a:r>
              <a:rPr b="1" i="0" lang="en-US" sz="2400" u="none">
                <a:solidFill>
                  <a:srgbClr val="FFD757"/>
                </a:solidFill>
                <a:latin typeface="Arial"/>
                <a:ea typeface="Arial"/>
                <a:cs typeface="Arial"/>
                <a:sym typeface="Arial"/>
              </a:rPr>
              <a:t>Cell-phenotype specific algorithm: Tissue formation</a:t>
            </a:r>
            <a:endParaRPr/>
          </a:p>
        </p:txBody>
      </p:sp>
      <p:sp>
        <p:nvSpPr>
          <p:cNvPr id="1224" name="Google Shape;1224;p75"/>
          <p:cNvSpPr txBox="1"/>
          <p:nvPr/>
        </p:nvSpPr>
        <p:spPr>
          <a:xfrm>
            <a:off x="2530475" y="6376987"/>
            <a:ext cx="4179887" cy="3381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600"/>
              <a:buFont typeface="Arial"/>
              <a:buNone/>
            </a:pPr>
            <a:r>
              <a:rPr b="0" i="1" lang="en-US" sz="1600" u="none">
                <a:solidFill>
                  <a:schemeClr val="accent1"/>
                </a:solidFill>
                <a:latin typeface="Arial"/>
                <a:ea typeface="Arial"/>
                <a:cs typeface="Arial"/>
                <a:sym typeface="Arial"/>
              </a:rPr>
              <a:t>(Andreykiv et al. 2008, Isaksson et al. 2008)</a:t>
            </a:r>
            <a:endParaRPr/>
          </a:p>
        </p:txBody>
      </p:sp>
      <p:sp>
        <p:nvSpPr>
          <p:cNvPr id="1225" name="Google Shape;1225;p75"/>
          <p:cNvSpPr txBox="1"/>
          <p:nvPr/>
        </p:nvSpPr>
        <p:spPr>
          <a:xfrm>
            <a:off x="684212" y="1327150"/>
            <a:ext cx="2057400" cy="10366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2000"/>
              <a:buFont typeface="Times New Roman"/>
              <a:buNone/>
            </a:pPr>
            <a:r>
              <a:rPr b="1" i="0" lang="en-US" sz="2000" u="none">
                <a:solidFill>
                  <a:srgbClr val="FFFFFF"/>
                </a:solidFill>
                <a:latin typeface="Times New Roman"/>
                <a:ea typeface="Times New Roman"/>
                <a:cs typeface="Times New Roman"/>
                <a:sym typeface="Times New Roman"/>
              </a:rPr>
              <a:t>Bone Tissue</a:t>
            </a:r>
            <a:endParaRPr/>
          </a:p>
        </p:txBody>
      </p:sp>
      <p:sp>
        <p:nvSpPr>
          <p:cNvPr id="1226" name="Google Shape;1226;p75"/>
          <p:cNvSpPr txBox="1"/>
          <p:nvPr/>
        </p:nvSpPr>
        <p:spPr>
          <a:xfrm>
            <a:off x="647700" y="2751137"/>
            <a:ext cx="2525712" cy="10382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2000"/>
              <a:buFont typeface="Times New Roman"/>
              <a:buNone/>
            </a:pPr>
            <a:r>
              <a:rPr b="1" i="0" lang="en-US" sz="2000" u="none">
                <a:solidFill>
                  <a:srgbClr val="FFFFFF"/>
                </a:solidFill>
                <a:latin typeface="Times New Roman"/>
                <a:ea typeface="Times New Roman"/>
                <a:cs typeface="Times New Roman"/>
                <a:sym typeface="Times New Roman"/>
              </a:rPr>
              <a:t>Cartilage Tissue</a:t>
            </a:r>
            <a:endParaRPr/>
          </a:p>
        </p:txBody>
      </p:sp>
      <p:sp>
        <p:nvSpPr>
          <p:cNvPr id="1227" name="Google Shape;1227;p75"/>
          <p:cNvSpPr txBox="1"/>
          <p:nvPr/>
        </p:nvSpPr>
        <p:spPr>
          <a:xfrm>
            <a:off x="647700" y="4292600"/>
            <a:ext cx="2057400" cy="10382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2000"/>
              <a:buFont typeface="Times New Roman"/>
              <a:buNone/>
            </a:pPr>
            <a:r>
              <a:rPr b="1" i="0" lang="en-US" sz="2000" u="none">
                <a:solidFill>
                  <a:srgbClr val="FFFFFF"/>
                </a:solidFill>
                <a:latin typeface="Times New Roman"/>
                <a:ea typeface="Times New Roman"/>
                <a:cs typeface="Times New Roman"/>
                <a:sym typeface="Times New Roman"/>
              </a:rPr>
              <a:t>Fibrous Tissue</a:t>
            </a:r>
            <a:endParaRPr/>
          </a:p>
        </p:txBody>
      </p:sp>
      <p:sp>
        <p:nvSpPr>
          <p:cNvPr id="1228" name="Google Shape;1228;p75"/>
          <p:cNvSpPr txBox="1"/>
          <p:nvPr/>
        </p:nvSpPr>
        <p:spPr>
          <a:xfrm>
            <a:off x="838200" y="5605462"/>
            <a:ext cx="7364412" cy="9556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1800"/>
              <a:buFont typeface="Times New Roman"/>
              <a:buNone/>
            </a:pPr>
            <a:r>
              <a:rPr b="1" i="0" lang="en-US" sz="1800" u="none">
                <a:solidFill>
                  <a:srgbClr val="FFFF00"/>
                </a:solidFill>
                <a:latin typeface="Times New Roman"/>
                <a:ea typeface="Times New Roman"/>
                <a:cs typeface="Times New Roman"/>
                <a:sym typeface="Times New Roman"/>
              </a:rPr>
              <a:t>All the coefficients depend on Mechanoregulatory principle!!!</a:t>
            </a:r>
            <a:endParaRPr/>
          </a:p>
        </p:txBody>
      </p:sp>
      <p:pic>
        <p:nvPicPr>
          <p:cNvPr id="1229" name="Google Shape;1229;p75"/>
          <p:cNvPicPr preferRelativeResize="0"/>
          <p:nvPr/>
        </p:nvPicPr>
        <p:blipFill rotWithShape="1">
          <a:blip r:embed="rId3">
            <a:alphaModFix/>
          </a:blip>
          <a:srcRect b="0" l="0" r="0" t="0"/>
          <a:stretch/>
        </p:blipFill>
        <p:spPr>
          <a:xfrm>
            <a:off x="1187450" y="1736725"/>
            <a:ext cx="3346450" cy="615950"/>
          </a:xfrm>
          <a:prstGeom prst="rect">
            <a:avLst/>
          </a:prstGeom>
          <a:noFill/>
          <a:ln>
            <a:noFill/>
          </a:ln>
        </p:spPr>
      </p:pic>
      <p:pic>
        <p:nvPicPr>
          <p:cNvPr id="1230" name="Google Shape;1230;p75"/>
          <p:cNvPicPr preferRelativeResize="0"/>
          <p:nvPr/>
        </p:nvPicPr>
        <p:blipFill rotWithShape="1">
          <a:blip r:embed="rId4">
            <a:alphaModFix/>
          </a:blip>
          <a:srcRect b="0" l="0" r="0" t="0"/>
          <a:stretch/>
        </p:blipFill>
        <p:spPr>
          <a:xfrm>
            <a:off x="1181100" y="3270250"/>
            <a:ext cx="3895725" cy="622300"/>
          </a:xfrm>
          <a:prstGeom prst="rect">
            <a:avLst/>
          </a:prstGeom>
          <a:noFill/>
          <a:ln>
            <a:noFill/>
          </a:ln>
        </p:spPr>
      </p:pic>
      <p:pic>
        <p:nvPicPr>
          <p:cNvPr id="1231" name="Google Shape;1231;p75"/>
          <p:cNvPicPr preferRelativeResize="0"/>
          <p:nvPr/>
        </p:nvPicPr>
        <p:blipFill rotWithShape="1">
          <a:blip r:embed="rId5">
            <a:alphaModFix/>
          </a:blip>
          <a:srcRect b="0" l="0" r="0" t="0"/>
          <a:stretch/>
        </p:blipFill>
        <p:spPr>
          <a:xfrm>
            <a:off x="1241425" y="4702175"/>
            <a:ext cx="4389437" cy="628650"/>
          </a:xfrm>
          <a:prstGeom prst="rect">
            <a:avLst/>
          </a:prstGeom>
          <a:noFill/>
          <a:ln>
            <a:noFill/>
          </a:ln>
        </p:spPr>
      </p:pic>
      <p:sp>
        <p:nvSpPr>
          <p:cNvPr id="1232" name="Google Shape;1232;p75"/>
          <p:cNvSpPr/>
          <p:nvPr/>
        </p:nvSpPr>
        <p:spPr>
          <a:xfrm rot="5400000">
            <a:off x="2643981" y="1642268"/>
            <a:ext cx="282575" cy="1411287"/>
          </a:xfrm>
          <a:prstGeom prst="rightBrace">
            <a:avLst>
              <a:gd fmla="val 360" name="adj1"/>
              <a:gd fmla="val 50000" name="adj2"/>
            </a:avLst>
          </a:prstGeom>
          <a:noFill/>
          <a:ln cap="flat" cmpd="sng" w="25400">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sp>
        <p:nvSpPr>
          <p:cNvPr id="1233" name="Google Shape;1233;p75"/>
          <p:cNvSpPr txBox="1"/>
          <p:nvPr/>
        </p:nvSpPr>
        <p:spPr>
          <a:xfrm>
            <a:off x="1660525" y="2516187"/>
            <a:ext cx="2268537" cy="368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imes New Roman"/>
              <a:buNone/>
            </a:pPr>
            <a:r>
              <a:rPr b="1" i="0" lang="en-US" sz="1800" u="none">
                <a:solidFill>
                  <a:srgbClr val="FFFFFF"/>
                </a:solidFill>
                <a:latin typeface="Times New Roman"/>
                <a:ea typeface="Times New Roman"/>
                <a:cs typeface="Times New Roman"/>
                <a:sym typeface="Times New Roman"/>
              </a:rPr>
              <a:t>Tissue Formation</a:t>
            </a:r>
            <a:endParaRPr/>
          </a:p>
        </p:txBody>
      </p:sp>
      <p:sp>
        <p:nvSpPr>
          <p:cNvPr id="1234" name="Google Shape;1234;p75"/>
          <p:cNvSpPr/>
          <p:nvPr/>
        </p:nvSpPr>
        <p:spPr>
          <a:xfrm rot="5400000">
            <a:off x="3904456" y="1986756"/>
            <a:ext cx="322262" cy="771525"/>
          </a:xfrm>
          <a:prstGeom prst="rightBrace">
            <a:avLst>
              <a:gd fmla="val 752" name="adj1"/>
              <a:gd fmla="val 50000" name="adj2"/>
            </a:avLst>
          </a:prstGeom>
          <a:noFill/>
          <a:ln cap="flat" cmpd="sng" w="25400">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sp>
        <p:nvSpPr>
          <p:cNvPr id="1235" name="Google Shape;1235;p75"/>
          <p:cNvSpPr txBox="1"/>
          <p:nvPr/>
        </p:nvSpPr>
        <p:spPr>
          <a:xfrm>
            <a:off x="2941637" y="2519362"/>
            <a:ext cx="2268537" cy="36988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imes New Roman"/>
              <a:buNone/>
            </a:pPr>
            <a:r>
              <a:rPr b="1" i="0" lang="en-US" sz="1800" u="none">
                <a:solidFill>
                  <a:srgbClr val="FFFFFF"/>
                </a:solidFill>
                <a:latin typeface="Times New Roman"/>
                <a:ea typeface="Times New Roman"/>
                <a:cs typeface="Times New Roman"/>
                <a:sym typeface="Times New Roman"/>
              </a:rPr>
              <a:t>Tissue Degradation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32"/>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122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22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22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23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23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22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23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232"/>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2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9" name="Shape 1239"/>
        <p:cNvGrpSpPr/>
        <p:nvPr/>
      </p:nvGrpSpPr>
      <p:grpSpPr>
        <a:xfrm>
          <a:off x="0" y="0"/>
          <a:ext cx="0" cy="0"/>
          <a:chOff x="0" y="0"/>
          <a:chExt cx="0" cy="0"/>
        </a:xfrm>
      </p:grpSpPr>
      <p:graphicFrame>
        <p:nvGraphicFramePr>
          <p:cNvPr id="1240" name="Google Shape;1240;p76"/>
          <p:cNvGraphicFramePr/>
          <p:nvPr/>
        </p:nvGraphicFramePr>
        <p:xfrm>
          <a:off x="431800" y="914400"/>
          <a:ext cx="3000000" cy="3000000"/>
        </p:xfrm>
        <a:graphic>
          <a:graphicData uri="http://schemas.openxmlformats.org/drawingml/2006/table">
            <a:tbl>
              <a:tblPr>
                <a:noFill/>
                <a:tableStyleId>{8BE5FE2C-4DDE-4C35-8E9A-75680D1F0B24}</a:tableStyleId>
              </a:tblPr>
              <a:tblGrid>
                <a:gridCol w="2743200"/>
                <a:gridCol w="2743200"/>
                <a:gridCol w="2743200"/>
              </a:tblGrid>
              <a:tr h="1104900">
                <a:tc>
                  <a:txBody>
                    <a:bodyPr/>
                    <a:lstStyle/>
                    <a:p>
                      <a:pPr indent="0" lvl="0" marL="0" marR="0" rtl="0" algn="ctr">
                        <a:lnSpc>
                          <a:spcPct val="150000"/>
                        </a:lnSpc>
                        <a:spcBef>
                          <a:spcPts val="0"/>
                        </a:spcBef>
                        <a:spcAft>
                          <a:spcPts val="0"/>
                        </a:spcAft>
                        <a:buClr>
                          <a:srgbClr val="FFFF00"/>
                        </a:buClr>
                        <a:buSzPts val="2000"/>
                        <a:buFont typeface="Times New Roman"/>
                        <a:buNone/>
                      </a:pPr>
                      <a:r>
                        <a:rPr b="1" i="0" lang="en-US" sz="2000" u="none" cap="none" strike="noStrike">
                          <a:solidFill>
                            <a:srgbClr val="FFFF00"/>
                          </a:solidFill>
                          <a:latin typeface="Times New Roman"/>
                          <a:ea typeface="Times New Roman"/>
                          <a:cs typeface="Times New Roman"/>
                          <a:sym typeface="Times New Roman"/>
                        </a:rPr>
                        <a:t>Predicted Tissue Type</a:t>
                      </a:r>
                      <a:endParaRPr/>
                    </a:p>
                  </a:txBody>
                  <a:tcPr marT="0" marB="0" marR="0" marL="0" anchor="ct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50000"/>
                        </a:lnSpc>
                        <a:spcBef>
                          <a:spcPts val="0"/>
                        </a:spcBef>
                        <a:spcAft>
                          <a:spcPts val="0"/>
                        </a:spcAft>
                        <a:buClr>
                          <a:srgbClr val="FFFF00"/>
                        </a:buClr>
                        <a:buSzPts val="2000"/>
                        <a:buFont typeface="Times New Roman"/>
                        <a:buNone/>
                      </a:pPr>
                      <a:r>
                        <a:rPr b="1" i="0" lang="en-US" sz="2000" u="none" cap="none" strike="noStrike">
                          <a:solidFill>
                            <a:srgbClr val="FFFF00"/>
                          </a:solidFill>
                          <a:latin typeface="Times New Roman"/>
                          <a:ea typeface="Times New Roman"/>
                          <a:cs typeface="Times New Roman"/>
                          <a:sym typeface="Times New Roman"/>
                        </a:rPr>
                        <a:t>Strain Stimulus (%)</a:t>
                      </a:r>
                      <a:endParaRPr/>
                    </a:p>
                  </a:txBody>
                  <a:tcPr marT="0" marB="0" marR="0" marL="0" anchor="ct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50000"/>
                        </a:lnSpc>
                        <a:spcBef>
                          <a:spcPts val="0"/>
                        </a:spcBef>
                        <a:spcAft>
                          <a:spcPts val="0"/>
                        </a:spcAft>
                        <a:buClr>
                          <a:srgbClr val="FFFF00"/>
                        </a:buClr>
                        <a:buSzPts val="2000"/>
                        <a:buFont typeface="Times New Roman"/>
                        <a:buNone/>
                      </a:pPr>
                      <a:r>
                        <a:rPr b="1" i="0" lang="en-US" sz="2000" u="none" cap="none" strike="noStrike">
                          <a:solidFill>
                            <a:srgbClr val="FFFF00"/>
                          </a:solidFill>
                          <a:latin typeface="Times New Roman"/>
                          <a:ea typeface="Times New Roman"/>
                          <a:cs typeface="Times New Roman"/>
                          <a:sym typeface="Times New Roman"/>
                        </a:rPr>
                        <a:t>Hydrostatic Pressure (MPa)</a:t>
                      </a:r>
                      <a:endParaRPr/>
                    </a:p>
                  </a:txBody>
                  <a:tcPr marT="0" marB="0" marR="0" marL="0" anchor="ct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471600">
                <a:tc>
                  <a:txBody>
                    <a:bodyPr/>
                    <a:lstStyle/>
                    <a:p>
                      <a:pPr indent="0" lvl="0" marL="0" marR="0" rtl="0" algn="ctr">
                        <a:lnSpc>
                          <a:spcPct val="100000"/>
                        </a:lnSpc>
                        <a:spcBef>
                          <a:spcPts val="0"/>
                        </a:spcBef>
                        <a:spcAft>
                          <a:spcPts val="0"/>
                        </a:spcAft>
                        <a:buClr>
                          <a:schemeClr val="accent1"/>
                        </a:buClr>
                        <a:buSzPts val="2000"/>
                        <a:buFont typeface="Times New Roman"/>
                        <a:buNone/>
                      </a:pPr>
                      <a:r>
                        <a:rPr b="1" i="0" lang="en-US" sz="2000" u="none" cap="none" strike="noStrike">
                          <a:solidFill>
                            <a:schemeClr val="accent1"/>
                          </a:solidFill>
                          <a:latin typeface="Times New Roman"/>
                          <a:ea typeface="Times New Roman"/>
                          <a:cs typeface="Times New Roman"/>
                          <a:sym typeface="Times New Roman"/>
                        </a:rPr>
                        <a:t>Fibrous Tissue</a:t>
                      </a:r>
                      <a:endParaRPr/>
                    </a:p>
                  </a:txBody>
                  <a:tcPr marT="0" marB="0" marR="0" marL="0" anchor="ctr">
                    <a:lnT cap="flat" cmpd="sng" w="12700">
                      <a:solidFill>
                        <a:schemeClr val="dk1"/>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accent1"/>
                        </a:buClr>
                        <a:buSzPts val="2000"/>
                        <a:buFont typeface="Times New Roman"/>
                        <a:buNone/>
                      </a:pPr>
                      <a:r>
                        <a:rPr b="0" i="0" lang="en-US" sz="2000" u="none" cap="none" strike="noStrike">
                          <a:solidFill>
                            <a:schemeClr val="accent1"/>
                          </a:solidFill>
                          <a:latin typeface="Times New Roman"/>
                          <a:ea typeface="Times New Roman"/>
                          <a:cs typeface="Times New Roman"/>
                          <a:sym typeface="Times New Roman"/>
                        </a:rPr>
                        <a:t>-</a:t>
                      </a:r>
                      <a:endParaRPr/>
                    </a:p>
                    <a:p>
                      <a:pPr indent="0" lvl="0" marL="0" marR="0" rtl="0" algn="ctr">
                        <a:lnSpc>
                          <a:spcPct val="100000"/>
                        </a:lnSpc>
                        <a:spcBef>
                          <a:spcPts val="1200"/>
                        </a:spcBef>
                        <a:spcAft>
                          <a:spcPts val="0"/>
                        </a:spcAft>
                        <a:buClr>
                          <a:schemeClr val="accent1"/>
                        </a:buClr>
                        <a:buSzPts val="2000"/>
                        <a:buFont typeface="Times New Roman"/>
                        <a:buNone/>
                      </a:pPr>
                      <a:r>
                        <a:rPr b="0" i="0" lang="en-US" sz="2000" u="none" cap="none" strike="noStrike">
                          <a:solidFill>
                            <a:schemeClr val="accent1"/>
                          </a:solidFill>
                          <a:latin typeface="Times New Roman"/>
                          <a:ea typeface="Times New Roman"/>
                          <a:cs typeface="Times New Roman"/>
                          <a:sym typeface="Times New Roman"/>
                        </a:rPr>
                        <a:t>&gt;5</a:t>
                      </a:r>
                      <a:endParaRPr/>
                    </a:p>
                    <a:p>
                      <a:pPr indent="0" lvl="0" marL="0" marR="0" rtl="0" algn="ctr">
                        <a:lnSpc>
                          <a:spcPct val="100000"/>
                        </a:lnSpc>
                        <a:spcBef>
                          <a:spcPts val="1200"/>
                        </a:spcBef>
                        <a:spcAft>
                          <a:spcPts val="0"/>
                        </a:spcAft>
                        <a:buClr>
                          <a:schemeClr val="accent1"/>
                        </a:buClr>
                        <a:buSzPts val="2000"/>
                        <a:buFont typeface="Times New Roman"/>
                        <a:buNone/>
                      </a:pPr>
                      <a:r>
                        <a:rPr b="0" i="0" lang="en-US" sz="2000" u="none" cap="none" strike="noStrike">
                          <a:solidFill>
                            <a:schemeClr val="accent1"/>
                          </a:solidFill>
                          <a:latin typeface="Times New Roman"/>
                          <a:ea typeface="Times New Roman"/>
                          <a:cs typeface="Times New Roman"/>
                          <a:sym typeface="Times New Roman"/>
                        </a:rPr>
                        <a:t>&lt;-5</a:t>
                      </a:r>
                      <a:endParaRPr/>
                    </a:p>
                  </a:txBody>
                  <a:tcPr marT="0" marB="0" marR="0" marL="0" anchor="ctr">
                    <a:lnT cap="flat" cmpd="sng" w="12700">
                      <a:solidFill>
                        <a:schemeClr val="dk1"/>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accent1"/>
                        </a:buClr>
                        <a:buSzPts val="2000"/>
                        <a:buFont typeface="Times New Roman"/>
                        <a:buNone/>
                      </a:pPr>
                      <a:r>
                        <a:rPr b="0" i="0" lang="en-US" sz="2000" u="none" cap="none" strike="noStrike">
                          <a:solidFill>
                            <a:schemeClr val="accent1"/>
                          </a:solidFill>
                          <a:latin typeface="Times New Roman"/>
                          <a:ea typeface="Times New Roman"/>
                          <a:cs typeface="Times New Roman"/>
                          <a:sym typeface="Times New Roman"/>
                        </a:rPr>
                        <a:t>&gt;0.15</a:t>
                      </a:r>
                      <a:endParaRPr/>
                    </a:p>
                    <a:p>
                      <a:pPr indent="0" lvl="0" marL="0" marR="0" rtl="0" algn="ctr">
                        <a:lnSpc>
                          <a:spcPct val="100000"/>
                        </a:lnSpc>
                        <a:spcBef>
                          <a:spcPts val="1200"/>
                        </a:spcBef>
                        <a:spcAft>
                          <a:spcPts val="0"/>
                        </a:spcAft>
                        <a:buClr>
                          <a:schemeClr val="accent1"/>
                        </a:buClr>
                        <a:buSzPts val="2000"/>
                        <a:buFont typeface="Times New Roman"/>
                        <a:buNone/>
                      </a:pPr>
                      <a:r>
                        <a:rPr b="0" i="0" lang="en-US" sz="2000" u="none" cap="none" strike="noStrike">
                          <a:solidFill>
                            <a:schemeClr val="accent1"/>
                          </a:solidFill>
                          <a:latin typeface="Times New Roman"/>
                          <a:ea typeface="Times New Roman"/>
                          <a:cs typeface="Times New Roman"/>
                          <a:sym typeface="Times New Roman"/>
                        </a:rPr>
                        <a:t>&gt;-0.15</a:t>
                      </a:r>
                      <a:endParaRPr/>
                    </a:p>
                    <a:p>
                      <a:pPr indent="0" lvl="0" marL="0" marR="0" rtl="0" algn="ctr">
                        <a:lnSpc>
                          <a:spcPct val="100000"/>
                        </a:lnSpc>
                        <a:spcBef>
                          <a:spcPts val="1200"/>
                        </a:spcBef>
                        <a:spcAft>
                          <a:spcPts val="0"/>
                        </a:spcAft>
                        <a:buClr>
                          <a:schemeClr val="accent1"/>
                        </a:buClr>
                        <a:buSzPts val="2000"/>
                        <a:buFont typeface="Times New Roman"/>
                        <a:buNone/>
                      </a:pPr>
                      <a:r>
                        <a:rPr b="0" i="0" lang="en-US" sz="2000" u="none" cap="none" strike="noStrike">
                          <a:solidFill>
                            <a:schemeClr val="accent1"/>
                          </a:solidFill>
                          <a:latin typeface="Times New Roman"/>
                          <a:ea typeface="Times New Roman"/>
                          <a:cs typeface="Times New Roman"/>
                          <a:sym typeface="Times New Roman"/>
                        </a:rPr>
                        <a:t>&gt;-0.15</a:t>
                      </a:r>
                      <a:endParaRPr/>
                    </a:p>
                  </a:txBody>
                  <a:tcPr marT="0" marB="0" marR="0" marL="0" anchor="ctr">
                    <a:lnT cap="flat" cmpd="sng" w="12700">
                      <a:solidFill>
                        <a:schemeClr val="dk1"/>
                      </a:solidFill>
                      <a:prstDash val="solid"/>
                      <a:round/>
                      <a:headEnd len="sm" w="sm" type="none"/>
                      <a:tailEnd len="sm" w="sm" type="none"/>
                    </a:lnT>
                  </a:tcPr>
                </a:tc>
              </a:tr>
              <a:tr h="920750">
                <a:tc>
                  <a:txBody>
                    <a:bodyPr/>
                    <a:lstStyle/>
                    <a:p>
                      <a:pPr indent="0" lvl="0" marL="0" marR="0" rtl="0" algn="ctr">
                        <a:lnSpc>
                          <a:spcPct val="100000"/>
                        </a:lnSpc>
                        <a:spcBef>
                          <a:spcPts val="0"/>
                        </a:spcBef>
                        <a:spcAft>
                          <a:spcPts val="0"/>
                        </a:spcAft>
                        <a:buClr>
                          <a:schemeClr val="accent1"/>
                        </a:buClr>
                        <a:buSzPts val="2000"/>
                        <a:buFont typeface="Times New Roman"/>
                        <a:buNone/>
                      </a:pPr>
                      <a:r>
                        <a:rPr b="1" i="0" lang="en-US" sz="2000" u="none" cap="none" strike="noStrike">
                          <a:solidFill>
                            <a:schemeClr val="accent1"/>
                          </a:solidFill>
                          <a:latin typeface="Times New Roman"/>
                          <a:ea typeface="Times New Roman"/>
                          <a:cs typeface="Times New Roman"/>
                          <a:sym typeface="Times New Roman"/>
                        </a:rPr>
                        <a:t>Cartilage</a:t>
                      </a:r>
                      <a:endParaRPr/>
                    </a:p>
                  </a:txBody>
                  <a:tcPr marT="0" marB="0" marR="0" marL="0" anchor="ctr"/>
                </a:tc>
                <a:tc>
                  <a:txBody>
                    <a:bodyPr/>
                    <a:lstStyle/>
                    <a:p>
                      <a:pPr indent="0" lvl="0" marL="0" marR="0" rtl="0" algn="ctr">
                        <a:lnSpc>
                          <a:spcPct val="100000"/>
                        </a:lnSpc>
                        <a:spcBef>
                          <a:spcPts val="0"/>
                        </a:spcBef>
                        <a:spcAft>
                          <a:spcPts val="0"/>
                        </a:spcAft>
                        <a:buClr>
                          <a:schemeClr val="accent1"/>
                        </a:buClr>
                        <a:buSzPts val="2000"/>
                        <a:buFont typeface="Times New Roman"/>
                        <a:buNone/>
                      </a:pPr>
                      <a:r>
                        <a:rPr b="0" i="0" lang="en-US" sz="2000" u="none" cap="none" strike="noStrike">
                          <a:solidFill>
                            <a:schemeClr val="accent1"/>
                          </a:solidFill>
                          <a:latin typeface="Times New Roman"/>
                          <a:ea typeface="Times New Roman"/>
                          <a:cs typeface="Times New Roman"/>
                          <a:sym typeface="Times New Roman"/>
                        </a:rPr>
                        <a:t>&gt;15</a:t>
                      </a:r>
                      <a:endParaRPr/>
                    </a:p>
                    <a:p>
                      <a:pPr indent="0" lvl="0" marL="0" marR="0" rtl="0" algn="ctr">
                        <a:lnSpc>
                          <a:spcPct val="100000"/>
                        </a:lnSpc>
                        <a:spcBef>
                          <a:spcPts val="1200"/>
                        </a:spcBef>
                        <a:spcAft>
                          <a:spcPts val="0"/>
                        </a:spcAft>
                        <a:buClr>
                          <a:schemeClr val="accent1"/>
                        </a:buClr>
                        <a:buSzPts val="2000"/>
                        <a:buFont typeface="Times New Roman"/>
                        <a:buNone/>
                      </a:pPr>
                      <a:r>
                        <a:rPr b="0" i="0" lang="en-US" sz="2000" u="none" cap="none" strike="noStrike">
                          <a:solidFill>
                            <a:schemeClr val="accent1"/>
                          </a:solidFill>
                          <a:latin typeface="Times New Roman"/>
                          <a:ea typeface="Times New Roman"/>
                          <a:cs typeface="Times New Roman"/>
                          <a:sym typeface="Times New Roman"/>
                        </a:rPr>
                        <a:t>&lt;-15</a:t>
                      </a:r>
                      <a:endParaRPr/>
                    </a:p>
                  </a:txBody>
                  <a:tcPr marT="0" marB="0" marR="0" marL="0" anchor="ctr"/>
                </a:tc>
                <a:tc>
                  <a:txBody>
                    <a:bodyPr/>
                    <a:lstStyle/>
                    <a:p>
                      <a:pPr indent="0" lvl="0" marL="0" marR="0" rtl="0" algn="ctr">
                        <a:lnSpc>
                          <a:spcPct val="100000"/>
                        </a:lnSpc>
                        <a:spcBef>
                          <a:spcPts val="0"/>
                        </a:spcBef>
                        <a:spcAft>
                          <a:spcPts val="0"/>
                        </a:spcAft>
                        <a:buClr>
                          <a:schemeClr val="accent1"/>
                        </a:buClr>
                        <a:buSzPts val="2000"/>
                        <a:buFont typeface="Times New Roman"/>
                        <a:buNone/>
                      </a:pPr>
                      <a:r>
                        <a:rPr b="0" i="0" lang="en-US" sz="2000" u="none" cap="none" strike="noStrike">
                          <a:solidFill>
                            <a:schemeClr val="accent1"/>
                          </a:solidFill>
                          <a:latin typeface="Times New Roman"/>
                          <a:ea typeface="Times New Roman"/>
                          <a:cs typeface="Times New Roman"/>
                          <a:sym typeface="Times New Roman"/>
                        </a:rPr>
                        <a:t>&lt;-0.15</a:t>
                      </a:r>
                      <a:endParaRPr/>
                    </a:p>
                  </a:txBody>
                  <a:tcPr marT="0" marB="0" marR="0" marL="0" anchor="ctr"/>
                </a:tc>
              </a:tr>
              <a:tr h="447675">
                <a:tc>
                  <a:txBody>
                    <a:bodyPr/>
                    <a:lstStyle/>
                    <a:p>
                      <a:pPr indent="0" lvl="0" marL="0" marR="0" rtl="0" algn="ctr">
                        <a:lnSpc>
                          <a:spcPct val="100000"/>
                        </a:lnSpc>
                        <a:spcBef>
                          <a:spcPts val="0"/>
                        </a:spcBef>
                        <a:spcAft>
                          <a:spcPts val="0"/>
                        </a:spcAft>
                        <a:buClr>
                          <a:schemeClr val="accent1"/>
                        </a:buClr>
                        <a:buSzPts val="2000"/>
                        <a:buFont typeface="Times New Roman"/>
                        <a:buNone/>
                      </a:pPr>
                      <a:r>
                        <a:rPr b="1" i="0" lang="en-US" sz="2000" u="none" cap="none" strike="noStrike">
                          <a:solidFill>
                            <a:schemeClr val="accent1"/>
                          </a:solidFill>
                          <a:latin typeface="Times New Roman"/>
                          <a:ea typeface="Times New Roman"/>
                          <a:cs typeface="Times New Roman"/>
                          <a:sym typeface="Times New Roman"/>
                        </a:rPr>
                        <a:t>Immature Bone</a:t>
                      </a:r>
                      <a:endParaRPr/>
                    </a:p>
                  </a:txBody>
                  <a:tcPr marT="0" marB="0" marR="0" marL="0" anchor="ctr"/>
                </a:tc>
                <a:tc>
                  <a:txBody>
                    <a:bodyPr/>
                    <a:lstStyle/>
                    <a:p>
                      <a:pPr indent="0" lvl="0" marL="0" marR="0" rtl="0" algn="ctr">
                        <a:lnSpc>
                          <a:spcPct val="100000"/>
                        </a:lnSpc>
                        <a:spcBef>
                          <a:spcPts val="0"/>
                        </a:spcBef>
                        <a:spcAft>
                          <a:spcPts val="0"/>
                        </a:spcAft>
                        <a:buClr>
                          <a:schemeClr val="accent1"/>
                        </a:buClr>
                        <a:buSzPts val="2000"/>
                        <a:buFont typeface="Times New Roman"/>
                        <a:buNone/>
                      </a:pPr>
                      <a:r>
                        <a:rPr b="0" i="0" lang="en-US" sz="2000" u="none" cap="none" strike="noStrike">
                          <a:solidFill>
                            <a:schemeClr val="accent1"/>
                          </a:solidFill>
                          <a:latin typeface="Times New Roman"/>
                          <a:ea typeface="Times New Roman"/>
                          <a:cs typeface="Times New Roman"/>
                          <a:sym typeface="Times New Roman"/>
                        </a:rPr>
                        <a:t>-15 to 15</a:t>
                      </a:r>
                      <a:endParaRPr/>
                    </a:p>
                  </a:txBody>
                  <a:tcPr marT="0" marB="0" marR="0" marL="0" anchor="ctr"/>
                </a:tc>
                <a:tc>
                  <a:txBody>
                    <a:bodyPr/>
                    <a:lstStyle/>
                    <a:p>
                      <a:pPr indent="0" lvl="0" marL="0" marR="0" rtl="0" algn="ctr">
                        <a:lnSpc>
                          <a:spcPct val="100000"/>
                        </a:lnSpc>
                        <a:spcBef>
                          <a:spcPts val="0"/>
                        </a:spcBef>
                        <a:spcAft>
                          <a:spcPts val="0"/>
                        </a:spcAft>
                        <a:buClr>
                          <a:schemeClr val="accent1"/>
                        </a:buClr>
                        <a:buSzPts val="2000"/>
                        <a:buFont typeface="Times New Roman"/>
                        <a:buNone/>
                      </a:pPr>
                      <a:r>
                        <a:rPr b="0" i="0" lang="en-US" sz="2000" u="none" cap="none" strike="noStrike">
                          <a:solidFill>
                            <a:schemeClr val="accent1"/>
                          </a:solidFill>
                          <a:latin typeface="Times New Roman"/>
                          <a:ea typeface="Times New Roman"/>
                          <a:cs typeface="Times New Roman"/>
                          <a:sym typeface="Times New Roman"/>
                        </a:rPr>
                        <a:t>≤-0.15</a:t>
                      </a:r>
                      <a:endParaRPr/>
                    </a:p>
                  </a:txBody>
                  <a:tcPr marT="0" marB="0" marR="0" marL="0" anchor="ctr"/>
                </a:tc>
              </a:tr>
              <a:tr h="449250">
                <a:tc>
                  <a:txBody>
                    <a:bodyPr/>
                    <a:lstStyle/>
                    <a:p>
                      <a:pPr indent="0" lvl="0" marL="0" marR="0" rtl="0" algn="ctr">
                        <a:lnSpc>
                          <a:spcPct val="100000"/>
                        </a:lnSpc>
                        <a:spcBef>
                          <a:spcPts val="0"/>
                        </a:spcBef>
                        <a:spcAft>
                          <a:spcPts val="0"/>
                        </a:spcAft>
                        <a:buClr>
                          <a:schemeClr val="accent1"/>
                        </a:buClr>
                        <a:buSzPts val="2000"/>
                        <a:buFont typeface="Times New Roman"/>
                        <a:buNone/>
                      </a:pPr>
                      <a:r>
                        <a:rPr b="1" i="0" lang="en-US" sz="2000" u="none" cap="none" strike="noStrike">
                          <a:solidFill>
                            <a:schemeClr val="accent1"/>
                          </a:solidFill>
                          <a:latin typeface="Times New Roman"/>
                          <a:ea typeface="Times New Roman"/>
                          <a:cs typeface="Times New Roman"/>
                          <a:sym typeface="Times New Roman"/>
                        </a:rPr>
                        <a:t>Mature Bone</a:t>
                      </a:r>
                      <a:endParaRPr/>
                    </a:p>
                  </a:txBody>
                  <a:tcPr marT="0" marB="0" marR="0" marL="0" anchor="ctr"/>
                </a:tc>
                <a:tc>
                  <a:txBody>
                    <a:bodyPr/>
                    <a:lstStyle/>
                    <a:p>
                      <a:pPr indent="0" lvl="0" marL="0" marR="0" rtl="0" algn="ctr">
                        <a:lnSpc>
                          <a:spcPct val="100000"/>
                        </a:lnSpc>
                        <a:spcBef>
                          <a:spcPts val="0"/>
                        </a:spcBef>
                        <a:spcAft>
                          <a:spcPts val="0"/>
                        </a:spcAft>
                        <a:buClr>
                          <a:schemeClr val="accent1"/>
                        </a:buClr>
                        <a:buSzPts val="2000"/>
                        <a:buFont typeface="Times New Roman"/>
                        <a:buNone/>
                      </a:pPr>
                      <a:r>
                        <a:rPr b="0" i="0" lang="en-US" sz="2000" u="none" cap="none" strike="noStrike">
                          <a:solidFill>
                            <a:schemeClr val="accent1"/>
                          </a:solidFill>
                          <a:latin typeface="Times New Roman"/>
                          <a:ea typeface="Times New Roman"/>
                          <a:cs typeface="Times New Roman"/>
                          <a:sym typeface="Times New Roman"/>
                        </a:rPr>
                        <a:t>- 5 to 5</a:t>
                      </a:r>
                      <a:endParaRPr/>
                    </a:p>
                  </a:txBody>
                  <a:tcPr marT="0" marB="0" marR="0" marL="0" anchor="ctr"/>
                </a:tc>
                <a:tc>
                  <a:txBody>
                    <a:bodyPr/>
                    <a:lstStyle/>
                    <a:p>
                      <a:pPr indent="0" lvl="0" marL="0" marR="0" rtl="0" algn="ctr">
                        <a:lnSpc>
                          <a:spcPct val="100000"/>
                        </a:lnSpc>
                        <a:spcBef>
                          <a:spcPts val="0"/>
                        </a:spcBef>
                        <a:spcAft>
                          <a:spcPts val="0"/>
                        </a:spcAft>
                        <a:buClr>
                          <a:schemeClr val="accent1"/>
                        </a:buClr>
                        <a:buSzPts val="2000"/>
                        <a:buFont typeface="Times New Roman"/>
                        <a:buNone/>
                      </a:pPr>
                      <a:r>
                        <a:rPr b="0" i="0" lang="en-US" sz="2000" u="none" cap="none" strike="noStrike">
                          <a:solidFill>
                            <a:schemeClr val="accent1"/>
                          </a:solidFill>
                          <a:latin typeface="Times New Roman"/>
                          <a:ea typeface="Times New Roman"/>
                          <a:cs typeface="Times New Roman"/>
                          <a:sym typeface="Times New Roman"/>
                        </a:rPr>
                        <a:t>-0.15 to 0.15</a:t>
                      </a:r>
                      <a:endParaRPr/>
                    </a:p>
                  </a:txBody>
                  <a:tcPr marT="0" marB="0" marR="0" marL="0" anchor="ctr"/>
                </a:tc>
              </a:tr>
            </a:tbl>
          </a:graphicData>
        </a:graphic>
      </p:graphicFrame>
      <p:sp>
        <p:nvSpPr>
          <p:cNvPr id="1241" name="Google Shape;1241;p76"/>
          <p:cNvSpPr txBox="1"/>
          <p:nvPr>
            <p:ph type="title"/>
          </p:nvPr>
        </p:nvSpPr>
        <p:spPr>
          <a:xfrm>
            <a:off x="1524000" y="161925"/>
            <a:ext cx="6019800" cy="75247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CC66"/>
              </a:buClr>
              <a:buSzPts val="2400"/>
              <a:buFont typeface="Arial"/>
              <a:buNone/>
            </a:pPr>
            <a:r>
              <a:rPr b="1" i="0" lang="en-US" sz="2400" u="none">
                <a:solidFill>
                  <a:srgbClr val="FFCC66"/>
                </a:solidFill>
                <a:latin typeface="Arial"/>
                <a:ea typeface="Arial"/>
                <a:cs typeface="Arial"/>
                <a:sym typeface="Arial"/>
              </a:rPr>
              <a:t>Mechanoregulatory Principle </a:t>
            </a:r>
            <a:endParaRPr/>
          </a:p>
        </p:txBody>
      </p:sp>
      <p:sp>
        <p:nvSpPr>
          <p:cNvPr id="1242" name="Google Shape;1242;p76"/>
          <p:cNvSpPr txBox="1"/>
          <p:nvPr/>
        </p:nvSpPr>
        <p:spPr>
          <a:xfrm>
            <a:off x="107950" y="6345237"/>
            <a:ext cx="576262"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sp>
        <p:nvSpPr>
          <p:cNvPr id="1243" name="Google Shape;1243;p76"/>
          <p:cNvSpPr txBox="1"/>
          <p:nvPr/>
        </p:nvSpPr>
        <p:spPr>
          <a:xfrm>
            <a:off x="431800" y="6245225"/>
            <a:ext cx="7272337" cy="3079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1400"/>
              <a:buFont typeface="Bookman Old Style"/>
              <a:buNone/>
            </a:pPr>
            <a:r>
              <a:rPr b="0" i="1" lang="en-US" sz="1400" u="none">
                <a:solidFill>
                  <a:srgbClr val="FFFF00"/>
                </a:solidFill>
                <a:latin typeface="Bookman Old Style"/>
                <a:ea typeface="Bookman Old Style"/>
                <a:cs typeface="Bookman Old Style"/>
                <a:sym typeface="Bookman Old Style"/>
              </a:rPr>
              <a:t>Claes &amp; Heigele (1999), J Biomech, 20: 255-266</a:t>
            </a:r>
            <a:endParaRPr/>
          </a:p>
        </p:txBody>
      </p:sp>
      <p:sp>
        <p:nvSpPr>
          <p:cNvPr id="1244" name="Google Shape;1244;p76"/>
          <p:cNvSpPr txBox="1"/>
          <p:nvPr/>
        </p:nvSpPr>
        <p:spPr>
          <a:xfrm>
            <a:off x="609600" y="5562600"/>
            <a:ext cx="4419600" cy="46355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FFFF00"/>
              </a:buClr>
              <a:buSzPts val="1800"/>
              <a:buFont typeface="Times New Roman"/>
              <a:buNone/>
            </a:pPr>
            <a:r>
              <a:rPr b="1" i="0" lang="en-US" sz="1800" u="none">
                <a:solidFill>
                  <a:srgbClr val="FFFF00"/>
                </a:solidFill>
                <a:latin typeface="Times New Roman"/>
                <a:ea typeface="Times New Roman"/>
                <a:cs typeface="Times New Roman"/>
                <a:sym typeface="Times New Roman"/>
              </a:rPr>
              <a:t>Strain Stimulus: Octahedral Shear Strain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8" name="Shape 1248"/>
        <p:cNvGrpSpPr/>
        <p:nvPr/>
      </p:nvGrpSpPr>
      <p:grpSpPr>
        <a:xfrm>
          <a:off x="0" y="0"/>
          <a:ext cx="0" cy="0"/>
          <a:chOff x="0" y="0"/>
          <a:chExt cx="0" cy="0"/>
        </a:xfrm>
      </p:grpSpPr>
      <p:sp>
        <p:nvSpPr>
          <p:cNvPr id="1249" name="Google Shape;1249;p77"/>
          <p:cNvSpPr txBox="1"/>
          <p:nvPr/>
        </p:nvSpPr>
        <p:spPr>
          <a:xfrm>
            <a:off x="215900" y="285750"/>
            <a:ext cx="8459787" cy="8302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66"/>
              </a:buClr>
              <a:buSzPts val="2400"/>
              <a:buFont typeface="Arial"/>
              <a:buNone/>
            </a:pPr>
            <a:r>
              <a:rPr b="1" i="0" lang="en-US" sz="2400" u="none">
                <a:solidFill>
                  <a:srgbClr val="FFCC66"/>
                </a:solidFill>
                <a:latin typeface="Arial"/>
                <a:ea typeface="Arial"/>
                <a:cs typeface="Arial"/>
                <a:sym typeface="Arial"/>
              </a:rPr>
              <a:t>Mapping of Displacement Field and Bone Material Properties from Macro-to-Microscale Model</a:t>
            </a:r>
            <a:endParaRPr/>
          </a:p>
        </p:txBody>
      </p:sp>
      <p:pic>
        <p:nvPicPr>
          <p:cNvPr id="1250" name="Google Shape;1250;p77"/>
          <p:cNvPicPr preferRelativeResize="0"/>
          <p:nvPr/>
        </p:nvPicPr>
        <p:blipFill rotWithShape="1">
          <a:blip r:embed="rId3">
            <a:alphaModFix/>
          </a:blip>
          <a:srcRect b="19615" l="0" r="29321" t="0"/>
          <a:stretch/>
        </p:blipFill>
        <p:spPr>
          <a:xfrm>
            <a:off x="679450" y="1285875"/>
            <a:ext cx="7993062" cy="3187700"/>
          </a:xfrm>
          <a:prstGeom prst="rect">
            <a:avLst/>
          </a:prstGeom>
          <a:noFill/>
          <a:ln>
            <a:noFill/>
          </a:ln>
        </p:spPr>
      </p:pic>
      <p:sp>
        <p:nvSpPr>
          <p:cNvPr id="1251" name="Google Shape;1251;p77"/>
          <p:cNvSpPr txBox="1"/>
          <p:nvPr/>
        </p:nvSpPr>
        <p:spPr>
          <a:xfrm>
            <a:off x="2879725" y="6345237"/>
            <a:ext cx="1198562"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sp>
        <p:nvSpPr>
          <p:cNvPr id="1252" name="Google Shape;1252;p77"/>
          <p:cNvSpPr txBox="1"/>
          <p:nvPr/>
        </p:nvSpPr>
        <p:spPr>
          <a:xfrm>
            <a:off x="250825" y="4733925"/>
            <a:ext cx="3559175" cy="13223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600"/>
              <a:buFont typeface="Arial"/>
              <a:buNone/>
            </a:pPr>
            <a:r>
              <a:rPr b="1" i="0" lang="en-US" sz="1600" u="none">
                <a:solidFill>
                  <a:srgbClr val="FFFFFF"/>
                </a:solidFill>
                <a:latin typeface="Arial"/>
                <a:ea typeface="Arial"/>
                <a:cs typeface="Arial"/>
                <a:sym typeface="Arial"/>
              </a:rPr>
              <a:t>Features of Micro-scale FE Model:</a:t>
            </a:r>
            <a:endParaRPr/>
          </a:p>
          <a:p>
            <a:pPr indent="0" lvl="0" marL="0" marR="0" rtl="0" algn="l">
              <a:lnSpc>
                <a:spcPct val="100000"/>
              </a:lnSpc>
              <a:spcBef>
                <a:spcPts val="0"/>
              </a:spcBef>
              <a:spcAft>
                <a:spcPts val="0"/>
              </a:spcAft>
              <a:buClr>
                <a:srgbClr val="FFFF00"/>
              </a:buClr>
              <a:buSzPts val="1600"/>
              <a:buFont typeface="Arial"/>
              <a:buNone/>
            </a:pPr>
            <a:r>
              <a:t/>
            </a:r>
            <a:endParaRPr b="1" i="0" sz="1600" u="none">
              <a:solidFill>
                <a:srgbClr val="FFC000"/>
              </a:solidFill>
              <a:latin typeface="Arial"/>
              <a:ea typeface="Arial"/>
              <a:cs typeface="Arial"/>
              <a:sym typeface="Arial"/>
            </a:endParaRPr>
          </a:p>
          <a:p>
            <a:pPr indent="-101600" lvl="0" marL="0" marR="0" rtl="0" algn="l">
              <a:lnSpc>
                <a:spcPct val="100000"/>
              </a:lnSpc>
              <a:spcBef>
                <a:spcPts val="0"/>
              </a:spcBef>
              <a:spcAft>
                <a:spcPts val="0"/>
              </a:spcAft>
              <a:buClr>
                <a:srgbClr val="FFC000"/>
              </a:buClr>
              <a:buSzPts val="1600"/>
              <a:buFont typeface="Arial"/>
              <a:buChar char="•"/>
            </a:pPr>
            <a:r>
              <a:rPr b="1" i="0" lang="en-US" sz="1600" u="none">
                <a:solidFill>
                  <a:srgbClr val="FFC000"/>
                </a:solidFill>
                <a:latin typeface="Arial"/>
                <a:ea typeface="Arial"/>
                <a:cs typeface="Arial"/>
                <a:sym typeface="Arial"/>
              </a:rPr>
              <a:t>Element edge length: ~40 μm</a:t>
            </a:r>
            <a:endParaRPr/>
          </a:p>
          <a:p>
            <a:pPr indent="-101600" lvl="0" marL="0" marR="0" rtl="0" algn="l">
              <a:lnSpc>
                <a:spcPct val="100000"/>
              </a:lnSpc>
              <a:spcBef>
                <a:spcPts val="0"/>
              </a:spcBef>
              <a:spcAft>
                <a:spcPts val="0"/>
              </a:spcAft>
              <a:buClr>
                <a:srgbClr val="FFC000"/>
              </a:buClr>
              <a:buSzPts val="1600"/>
              <a:buFont typeface="Arial"/>
              <a:buChar char="•"/>
            </a:pPr>
            <a:r>
              <a:rPr b="1" i="0" lang="en-US" sz="1600" u="none">
                <a:solidFill>
                  <a:srgbClr val="FFC000"/>
                </a:solidFill>
                <a:latin typeface="Arial"/>
                <a:ea typeface="Arial"/>
                <a:cs typeface="Arial"/>
                <a:sym typeface="Arial"/>
              </a:rPr>
              <a:t>Total Elements: 124312</a:t>
            </a:r>
            <a:endParaRPr/>
          </a:p>
          <a:p>
            <a:pPr indent="-101600" lvl="0" marL="0" marR="0" rtl="0" algn="l">
              <a:lnSpc>
                <a:spcPct val="100000"/>
              </a:lnSpc>
              <a:spcBef>
                <a:spcPts val="0"/>
              </a:spcBef>
              <a:spcAft>
                <a:spcPts val="0"/>
              </a:spcAft>
              <a:buClr>
                <a:srgbClr val="FFC000"/>
              </a:buClr>
              <a:buSzPts val="1600"/>
              <a:buFont typeface="Arial"/>
              <a:buChar char="•"/>
            </a:pPr>
            <a:r>
              <a:rPr b="1" i="0" lang="en-US" sz="1600" u="none">
                <a:solidFill>
                  <a:srgbClr val="FFC000"/>
                </a:solidFill>
                <a:latin typeface="Arial"/>
                <a:ea typeface="Arial"/>
                <a:cs typeface="Arial"/>
                <a:sym typeface="Arial"/>
              </a:rPr>
              <a:t>Total Nodes: 171079</a:t>
            </a:r>
            <a:endParaRPr/>
          </a:p>
        </p:txBody>
      </p:sp>
      <p:sp>
        <p:nvSpPr>
          <p:cNvPr id="1253" name="Google Shape;1253;p77"/>
          <p:cNvSpPr txBox="1"/>
          <p:nvPr/>
        </p:nvSpPr>
        <p:spPr>
          <a:xfrm>
            <a:off x="3995737" y="4738687"/>
            <a:ext cx="5435600" cy="15700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600"/>
              <a:buFont typeface="Arial"/>
              <a:buNone/>
            </a:pPr>
            <a:r>
              <a:rPr b="1" i="0" lang="en-US" sz="1600" u="none">
                <a:solidFill>
                  <a:srgbClr val="FFFFFF"/>
                </a:solidFill>
                <a:latin typeface="Arial"/>
                <a:ea typeface="Arial"/>
                <a:cs typeface="Arial"/>
                <a:sym typeface="Arial"/>
              </a:rPr>
              <a:t>Applied Boundary Conditions: </a:t>
            </a:r>
            <a:endParaRPr/>
          </a:p>
          <a:p>
            <a:pPr indent="0" lvl="0" marL="0" marR="0" rtl="0" algn="l">
              <a:lnSpc>
                <a:spcPct val="100000"/>
              </a:lnSpc>
              <a:spcBef>
                <a:spcPts val="0"/>
              </a:spcBef>
              <a:spcAft>
                <a:spcPts val="0"/>
              </a:spcAft>
              <a:buClr>
                <a:srgbClr val="FFFF00"/>
              </a:buClr>
              <a:buSzPts val="1600"/>
              <a:buFont typeface="Arial"/>
              <a:buNone/>
            </a:pPr>
            <a:r>
              <a:t/>
            </a:r>
            <a:endParaRPr b="1" i="0" sz="1600" u="none">
              <a:solidFill>
                <a:srgbClr val="FFFFFF"/>
              </a:solidFill>
              <a:latin typeface="Arial"/>
              <a:ea typeface="Arial"/>
              <a:cs typeface="Arial"/>
              <a:sym typeface="Arial"/>
            </a:endParaRPr>
          </a:p>
          <a:p>
            <a:pPr indent="-101600" lvl="0" marL="0" marR="0" rtl="0" algn="l">
              <a:lnSpc>
                <a:spcPct val="100000"/>
              </a:lnSpc>
              <a:spcBef>
                <a:spcPts val="0"/>
              </a:spcBef>
              <a:spcAft>
                <a:spcPts val="0"/>
              </a:spcAft>
              <a:buClr>
                <a:srgbClr val="FFC000"/>
              </a:buClr>
              <a:buSzPts val="1600"/>
              <a:buFont typeface="Arial"/>
              <a:buChar char="•"/>
            </a:pPr>
            <a:r>
              <a:rPr b="1" i="0" lang="en-US" sz="1600" u="none">
                <a:solidFill>
                  <a:srgbClr val="FFC000"/>
                </a:solidFill>
                <a:latin typeface="Arial"/>
                <a:ea typeface="Arial"/>
                <a:cs typeface="Arial"/>
                <a:sym typeface="Arial"/>
              </a:rPr>
              <a:t>Top Surface: Mapped from Acetabulum</a:t>
            </a:r>
            <a:endParaRPr/>
          </a:p>
          <a:p>
            <a:pPr indent="-101600" lvl="0" marL="0" marR="0" rtl="0" algn="l">
              <a:lnSpc>
                <a:spcPct val="100000"/>
              </a:lnSpc>
              <a:spcBef>
                <a:spcPts val="0"/>
              </a:spcBef>
              <a:spcAft>
                <a:spcPts val="0"/>
              </a:spcAft>
              <a:buClr>
                <a:srgbClr val="FFC000"/>
              </a:buClr>
              <a:buSzPts val="1600"/>
              <a:buFont typeface="Arial"/>
              <a:buChar char="•"/>
            </a:pPr>
            <a:r>
              <a:rPr b="1" i="0" lang="en-US" sz="1600" u="none">
                <a:solidFill>
                  <a:srgbClr val="FFC000"/>
                </a:solidFill>
                <a:latin typeface="Arial"/>
                <a:ea typeface="Arial"/>
                <a:cs typeface="Arial"/>
                <a:sym typeface="Arial"/>
              </a:rPr>
              <a:t>Bottom Surface: Mapped from Implant</a:t>
            </a:r>
            <a:endParaRPr/>
          </a:p>
          <a:p>
            <a:pPr indent="-101600" lvl="0" marL="0" marR="0" rtl="0" algn="l">
              <a:lnSpc>
                <a:spcPct val="100000"/>
              </a:lnSpc>
              <a:spcBef>
                <a:spcPts val="0"/>
              </a:spcBef>
              <a:spcAft>
                <a:spcPts val="0"/>
              </a:spcAft>
              <a:buClr>
                <a:srgbClr val="FFC000"/>
              </a:buClr>
              <a:buSzPts val="1600"/>
              <a:buFont typeface="Arial"/>
              <a:buChar char="•"/>
            </a:pPr>
            <a:r>
              <a:rPr b="1" i="0" lang="en-US" sz="1600" u="none">
                <a:solidFill>
                  <a:srgbClr val="FFC000"/>
                </a:solidFill>
                <a:latin typeface="Arial"/>
                <a:ea typeface="Arial"/>
                <a:cs typeface="Arial"/>
                <a:sym typeface="Arial"/>
              </a:rPr>
              <a:t>Lateral Surfaces: Periodic Boundary Condition</a:t>
            </a:r>
            <a:endParaRPr/>
          </a:p>
          <a:p>
            <a:pPr indent="0" lvl="0" marL="0" marR="0" rtl="0" algn="l">
              <a:lnSpc>
                <a:spcPct val="100000"/>
              </a:lnSpc>
              <a:spcBef>
                <a:spcPts val="0"/>
              </a:spcBef>
              <a:spcAft>
                <a:spcPts val="0"/>
              </a:spcAft>
              <a:buNone/>
            </a:pPr>
            <a:r>
              <a:t/>
            </a:r>
            <a:endParaRPr b="1" i="0" sz="1600" u="none">
              <a:solidFill>
                <a:srgbClr val="FFC000"/>
              </a:solidFill>
              <a:latin typeface="Arial"/>
              <a:ea typeface="Arial"/>
              <a:cs typeface="Arial"/>
              <a:sym typeface="Arial"/>
            </a:endParaRPr>
          </a:p>
        </p:txBody>
      </p:sp>
      <p:sp>
        <p:nvSpPr>
          <p:cNvPr id="1254" name="Google Shape;1254;p77"/>
          <p:cNvSpPr txBox="1"/>
          <p:nvPr/>
        </p:nvSpPr>
        <p:spPr>
          <a:xfrm>
            <a:off x="5076825" y="1397000"/>
            <a:ext cx="3686175" cy="3079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C5A97"/>
              </a:buClr>
              <a:buSzPts val="1400"/>
              <a:buFont typeface="Arial"/>
              <a:buNone/>
            </a:pPr>
            <a:r>
              <a:rPr b="0" i="0" lang="en-US" sz="1400" u="none">
                <a:solidFill>
                  <a:srgbClr val="1C5A97"/>
                </a:solidFill>
                <a:latin typeface="Arial"/>
                <a:ea typeface="Arial"/>
                <a:cs typeface="Arial"/>
                <a:sym typeface="Arial"/>
              </a:rPr>
              <a:t>Dimensions (in mm): 4(</a:t>
            </a:r>
            <a:r>
              <a:rPr b="0" i="1" lang="en-US" sz="1400" u="none">
                <a:solidFill>
                  <a:srgbClr val="1C5A97"/>
                </a:solidFill>
                <a:latin typeface="Times New Roman"/>
                <a:ea typeface="Times New Roman"/>
                <a:cs typeface="Times New Roman"/>
                <a:sym typeface="Times New Roman"/>
              </a:rPr>
              <a:t>l</a:t>
            </a:r>
            <a:r>
              <a:rPr b="0" i="0" lang="en-US" sz="1400" u="none">
                <a:solidFill>
                  <a:srgbClr val="1C5A97"/>
                </a:solidFill>
                <a:latin typeface="Arial"/>
                <a:ea typeface="Arial"/>
                <a:cs typeface="Arial"/>
                <a:sym typeface="Arial"/>
              </a:rPr>
              <a:t>) × 2.4(</a:t>
            </a:r>
            <a:r>
              <a:rPr b="0" i="1" lang="en-US" sz="1400" u="none">
                <a:solidFill>
                  <a:srgbClr val="1C5A97"/>
                </a:solidFill>
                <a:latin typeface="Times New Roman"/>
                <a:ea typeface="Times New Roman"/>
                <a:cs typeface="Times New Roman"/>
                <a:sym typeface="Times New Roman"/>
              </a:rPr>
              <a:t>w</a:t>
            </a:r>
            <a:r>
              <a:rPr b="0" i="0" lang="en-US" sz="1400" u="none">
                <a:solidFill>
                  <a:srgbClr val="1C5A97"/>
                </a:solidFill>
                <a:latin typeface="Arial"/>
                <a:ea typeface="Arial"/>
                <a:cs typeface="Arial"/>
                <a:sym typeface="Arial"/>
              </a:rPr>
              <a:t>) × 2.8(</a:t>
            </a:r>
            <a:r>
              <a:rPr b="0" i="1" lang="en-US" sz="1400" u="none">
                <a:solidFill>
                  <a:srgbClr val="1C5A97"/>
                </a:solidFill>
                <a:latin typeface="Times New Roman"/>
                <a:ea typeface="Times New Roman"/>
                <a:cs typeface="Times New Roman"/>
                <a:sym typeface="Times New Roman"/>
              </a:rPr>
              <a:t>h</a:t>
            </a:r>
            <a:r>
              <a:rPr b="0" i="0" lang="en-US" sz="1400" u="none">
                <a:solidFill>
                  <a:srgbClr val="1C5A97"/>
                </a:solidFill>
                <a:latin typeface="Arial"/>
                <a:ea typeface="Arial"/>
                <a:cs typeface="Arial"/>
                <a:sym typeface="Arial"/>
              </a:rPr>
              <a:t>)</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8" name="Shape 1258"/>
        <p:cNvGrpSpPr/>
        <p:nvPr/>
      </p:nvGrpSpPr>
      <p:grpSpPr>
        <a:xfrm>
          <a:off x="0" y="0"/>
          <a:ext cx="0" cy="0"/>
          <a:chOff x="0" y="0"/>
          <a:chExt cx="0" cy="0"/>
        </a:xfrm>
      </p:grpSpPr>
      <p:sp>
        <p:nvSpPr>
          <p:cNvPr id="1259" name="Google Shape;1259;p78"/>
          <p:cNvSpPr txBox="1"/>
          <p:nvPr/>
        </p:nvSpPr>
        <p:spPr>
          <a:xfrm>
            <a:off x="107950" y="6345237"/>
            <a:ext cx="576262"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a:solidFill>
                  <a:srgbClr val="000000"/>
                </a:solidFill>
                <a:latin typeface="Arial"/>
                <a:ea typeface="Arial"/>
                <a:cs typeface="Arial"/>
                <a:sym typeface="Arial"/>
              </a:rPr>
              <a:t>‹#›</a:t>
            </a:fld>
            <a:endParaRPr/>
          </a:p>
        </p:txBody>
      </p:sp>
      <p:grpSp>
        <p:nvGrpSpPr>
          <p:cNvPr id="1260" name="Google Shape;1260;p78"/>
          <p:cNvGrpSpPr/>
          <p:nvPr/>
        </p:nvGrpSpPr>
        <p:grpSpPr>
          <a:xfrm>
            <a:off x="309562" y="1301750"/>
            <a:ext cx="6402387" cy="4864100"/>
            <a:chOff x="838200" y="467465"/>
            <a:chExt cx="7543800" cy="5628535"/>
          </a:xfrm>
        </p:grpSpPr>
        <p:pic>
          <p:nvPicPr>
            <p:cNvPr descr="D:\Load Step Study\Implanted Zimmer\LS1\zimmer(pole)_contact004.jpg" id="1261" name="Google Shape;1261;p78"/>
            <p:cNvPicPr preferRelativeResize="0"/>
            <p:nvPr/>
          </p:nvPicPr>
          <p:blipFill rotWithShape="1">
            <a:blip r:embed="rId3">
              <a:alphaModFix/>
            </a:blip>
            <a:srcRect b="26373" l="35871" r="36314" t="46012"/>
            <a:stretch/>
          </p:blipFill>
          <p:spPr>
            <a:xfrm>
              <a:off x="838200" y="467465"/>
              <a:ext cx="7543800" cy="5628535"/>
            </a:xfrm>
            <a:prstGeom prst="rect">
              <a:avLst/>
            </a:prstGeom>
            <a:noFill/>
            <a:ln>
              <a:noFill/>
            </a:ln>
          </p:spPr>
        </p:pic>
        <p:grpSp>
          <p:nvGrpSpPr>
            <p:cNvPr id="1262" name="Google Shape;1262;p78"/>
            <p:cNvGrpSpPr/>
            <p:nvPr/>
          </p:nvGrpSpPr>
          <p:grpSpPr>
            <a:xfrm>
              <a:off x="3178218" y="1630280"/>
              <a:ext cx="3886937" cy="3707044"/>
              <a:chOff x="3178218" y="1630280"/>
              <a:chExt cx="3886937" cy="3707044"/>
            </a:xfrm>
          </p:grpSpPr>
          <p:sp>
            <p:nvSpPr>
              <p:cNvPr id="1263" name="Google Shape;1263;p78"/>
              <p:cNvSpPr/>
              <p:nvPr/>
            </p:nvSpPr>
            <p:spPr>
              <a:xfrm>
                <a:off x="3178218" y="1630280"/>
                <a:ext cx="3886937" cy="3707044"/>
              </a:xfrm>
              <a:prstGeom prst="ellipse">
                <a:avLst/>
              </a:prstGeom>
              <a:noFill/>
              <a:ln cap="sq"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sp>
            <p:nvSpPr>
              <p:cNvPr id="1264" name="Google Shape;1264;p78"/>
              <p:cNvSpPr/>
              <p:nvPr/>
            </p:nvSpPr>
            <p:spPr>
              <a:xfrm>
                <a:off x="3945131" y="2414674"/>
                <a:ext cx="2379300" cy="2268682"/>
              </a:xfrm>
              <a:prstGeom prst="ellipse">
                <a:avLst/>
              </a:prstGeom>
              <a:noFill/>
              <a:ln cap="sq"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sp>
            <p:nvSpPr>
              <p:cNvPr id="1265" name="Google Shape;1265;p78"/>
              <p:cNvSpPr/>
              <p:nvPr/>
            </p:nvSpPr>
            <p:spPr>
              <a:xfrm>
                <a:off x="4702692" y="3110893"/>
                <a:ext cx="897849" cy="856037"/>
              </a:xfrm>
              <a:prstGeom prst="ellipse">
                <a:avLst/>
              </a:prstGeom>
              <a:noFill/>
              <a:ln cap="sq"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cxnSp>
            <p:nvCxnSpPr>
              <p:cNvPr id="1266" name="Google Shape;1266;p78"/>
              <p:cNvCxnSpPr/>
              <p:nvPr/>
            </p:nvCxnSpPr>
            <p:spPr>
              <a:xfrm rot="10800000">
                <a:off x="4293544" y="2747200"/>
                <a:ext cx="539571" cy="489590"/>
              </a:xfrm>
              <a:prstGeom prst="straightConnector1">
                <a:avLst/>
              </a:prstGeom>
              <a:noFill/>
              <a:ln cap="flat" cmpd="sng" w="25400">
                <a:solidFill>
                  <a:schemeClr val="dk1"/>
                </a:solidFill>
                <a:prstDash val="solid"/>
                <a:miter lim="800000"/>
                <a:headEnd len="med" w="med" type="none"/>
                <a:tailEnd len="med" w="med" type="none"/>
              </a:ln>
            </p:spPr>
          </p:cxnSp>
          <p:cxnSp>
            <p:nvCxnSpPr>
              <p:cNvPr id="1267" name="Google Shape;1267;p78"/>
              <p:cNvCxnSpPr/>
              <p:nvPr/>
            </p:nvCxnSpPr>
            <p:spPr>
              <a:xfrm flipH="1" rot="10800000">
                <a:off x="5467944" y="2747200"/>
                <a:ext cx="507118" cy="489590"/>
              </a:xfrm>
              <a:prstGeom prst="straightConnector1">
                <a:avLst/>
              </a:prstGeom>
              <a:noFill/>
              <a:ln cap="flat" cmpd="sng" w="25400">
                <a:solidFill>
                  <a:schemeClr val="dk1"/>
                </a:solidFill>
                <a:prstDash val="solid"/>
                <a:miter lim="800000"/>
                <a:headEnd len="med" w="med" type="none"/>
                <a:tailEnd len="med" w="med" type="none"/>
              </a:ln>
            </p:spPr>
          </p:cxnSp>
          <p:cxnSp>
            <p:nvCxnSpPr>
              <p:cNvPr id="1268" name="Google Shape;1268;p78"/>
              <p:cNvCxnSpPr/>
              <p:nvPr/>
            </p:nvCxnSpPr>
            <p:spPr>
              <a:xfrm>
                <a:off x="5467944" y="3842259"/>
                <a:ext cx="507118" cy="508693"/>
              </a:xfrm>
              <a:prstGeom prst="straightConnector1">
                <a:avLst/>
              </a:prstGeom>
              <a:noFill/>
              <a:ln cap="flat" cmpd="sng" w="25400">
                <a:solidFill>
                  <a:schemeClr val="dk1"/>
                </a:solidFill>
                <a:prstDash val="solid"/>
                <a:miter lim="800000"/>
                <a:headEnd len="med" w="med" type="none"/>
                <a:tailEnd len="med" w="med" type="none"/>
              </a:ln>
            </p:spPr>
          </p:cxnSp>
          <p:cxnSp>
            <p:nvCxnSpPr>
              <p:cNvPr id="1269" name="Google Shape;1269;p78"/>
              <p:cNvCxnSpPr/>
              <p:nvPr/>
            </p:nvCxnSpPr>
            <p:spPr>
              <a:xfrm flipH="1">
                <a:off x="4293544" y="3842259"/>
                <a:ext cx="539571" cy="508693"/>
              </a:xfrm>
              <a:prstGeom prst="straightConnector1">
                <a:avLst/>
              </a:prstGeom>
              <a:noFill/>
              <a:ln cap="flat" cmpd="sng" w="25400">
                <a:solidFill>
                  <a:schemeClr val="dk1"/>
                </a:solidFill>
                <a:prstDash val="solid"/>
                <a:miter lim="800000"/>
                <a:headEnd len="med" w="med" type="none"/>
                <a:tailEnd len="med" w="med" type="none"/>
              </a:ln>
            </p:spPr>
          </p:cxnSp>
          <p:cxnSp>
            <p:nvCxnSpPr>
              <p:cNvPr id="1270" name="Google Shape;1270;p78"/>
              <p:cNvCxnSpPr/>
              <p:nvPr/>
            </p:nvCxnSpPr>
            <p:spPr>
              <a:xfrm rot="10800000">
                <a:off x="3313790" y="2739417"/>
                <a:ext cx="741477" cy="337359"/>
              </a:xfrm>
              <a:prstGeom prst="straightConnector1">
                <a:avLst/>
              </a:prstGeom>
              <a:noFill/>
              <a:ln cap="flat" cmpd="sng" w="25400">
                <a:solidFill>
                  <a:schemeClr val="dk1"/>
                </a:solidFill>
                <a:prstDash val="solid"/>
                <a:miter lim="800000"/>
                <a:headEnd len="med" w="med" type="none"/>
                <a:tailEnd len="med" w="med" type="none"/>
              </a:ln>
            </p:spPr>
          </p:cxnSp>
          <p:cxnSp>
            <p:nvCxnSpPr>
              <p:cNvPr id="1271" name="Google Shape;1271;p78"/>
              <p:cNvCxnSpPr/>
              <p:nvPr/>
            </p:nvCxnSpPr>
            <p:spPr>
              <a:xfrm>
                <a:off x="6192467" y="4072471"/>
                <a:ext cx="654245" cy="278480"/>
              </a:xfrm>
              <a:prstGeom prst="straightConnector1">
                <a:avLst/>
              </a:prstGeom>
              <a:noFill/>
              <a:ln cap="flat" cmpd="sng" w="25400">
                <a:solidFill>
                  <a:schemeClr val="dk1"/>
                </a:solidFill>
                <a:prstDash val="solid"/>
                <a:miter lim="800000"/>
                <a:headEnd len="med" w="med" type="none"/>
                <a:tailEnd len="med" w="med" type="none"/>
              </a:ln>
            </p:spPr>
          </p:cxnSp>
          <p:cxnSp>
            <p:nvCxnSpPr>
              <p:cNvPr id="1272" name="Google Shape;1272;p78"/>
              <p:cNvCxnSpPr/>
              <p:nvPr/>
            </p:nvCxnSpPr>
            <p:spPr>
              <a:xfrm rot="10800000">
                <a:off x="4447816" y="1760807"/>
                <a:ext cx="305313" cy="741477"/>
              </a:xfrm>
              <a:prstGeom prst="straightConnector1">
                <a:avLst/>
              </a:prstGeom>
              <a:noFill/>
              <a:ln cap="flat" cmpd="sng" w="25400">
                <a:solidFill>
                  <a:schemeClr val="dk1"/>
                </a:solidFill>
                <a:prstDash val="solid"/>
                <a:miter lim="800000"/>
                <a:headEnd len="med" w="med" type="none"/>
                <a:tailEnd len="med" w="med" type="none"/>
              </a:ln>
            </p:spPr>
          </p:cxnSp>
          <p:cxnSp>
            <p:nvCxnSpPr>
              <p:cNvPr id="1273" name="Google Shape;1273;p78"/>
              <p:cNvCxnSpPr/>
              <p:nvPr/>
            </p:nvCxnSpPr>
            <p:spPr>
              <a:xfrm>
                <a:off x="5581839" y="4595867"/>
                <a:ext cx="218082" cy="610628"/>
              </a:xfrm>
              <a:prstGeom prst="straightConnector1">
                <a:avLst/>
              </a:prstGeom>
              <a:noFill/>
              <a:ln cap="flat" cmpd="sng" w="25400">
                <a:solidFill>
                  <a:schemeClr val="dk1"/>
                </a:solidFill>
                <a:prstDash val="solid"/>
                <a:miter lim="800000"/>
                <a:headEnd len="med" w="med" type="none"/>
                <a:tailEnd len="med" w="med" type="none"/>
              </a:ln>
            </p:spPr>
          </p:cxnSp>
          <p:cxnSp>
            <p:nvCxnSpPr>
              <p:cNvPr id="1274" name="Google Shape;1274;p78"/>
              <p:cNvCxnSpPr/>
              <p:nvPr/>
            </p:nvCxnSpPr>
            <p:spPr>
              <a:xfrm flipH="1" rot="10800000">
                <a:off x="5625455" y="1804423"/>
                <a:ext cx="305314" cy="741477"/>
              </a:xfrm>
              <a:prstGeom prst="straightConnector1">
                <a:avLst/>
              </a:prstGeom>
              <a:noFill/>
              <a:ln cap="flat" cmpd="sng" w="25400">
                <a:solidFill>
                  <a:schemeClr val="dk1"/>
                </a:solidFill>
                <a:prstDash val="solid"/>
                <a:miter lim="800000"/>
                <a:headEnd len="med" w="med" type="none"/>
                <a:tailEnd len="med" w="med" type="none"/>
              </a:ln>
            </p:spPr>
          </p:cxnSp>
          <p:cxnSp>
            <p:nvCxnSpPr>
              <p:cNvPr id="1275" name="Google Shape;1275;p78"/>
              <p:cNvCxnSpPr/>
              <p:nvPr/>
            </p:nvCxnSpPr>
            <p:spPr>
              <a:xfrm flipH="1" rot="10800000">
                <a:off x="4447816" y="4595867"/>
                <a:ext cx="253821" cy="610628"/>
              </a:xfrm>
              <a:prstGeom prst="straightConnector1">
                <a:avLst/>
              </a:prstGeom>
              <a:noFill/>
              <a:ln cap="flat" cmpd="sng" w="25400">
                <a:solidFill>
                  <a:schemeClr val="dk1"/>
                </a:solidFill>
                <a:prstDash val="solid"/>
                <a:miter lim="800000"/>
                <a:headEnd len="med" w="med" type="none"/>
                <a:tailEnd len="med" w="med" type="none"/>
              </a:ln>
            </p:spPr>
          </p:cxnSp>
          <p:cxnSp>
            <p:nvCxnSpPr>
              <p:cNvPr id="1276" name="Google Shape;1276;p78"/>
              <p:cNvCxnSpPr/>
              <p:nvPr/>
            </p:nvCxnSpPr>
            <p:spPr>
              <a:xfrm flipH="1" rot="10800000">
                <a:off x="3401023" y="4072471"/>
                <a:ext cx="654245" cy="305314"/>
              </a:xfrm>
              <a:prstGeom prst="straightConnector1">
                <a:avLst/>
              </a:prstGeom>
              <a:noFill/>
              <a:ln cap="flat" cmpd="sng" w="25400">
                <a:solidFill>
                  <a:schemeClr val="dk1"/>
                </a:solidFill>
                <a:prstDash val="solid"/>
                <a:miter lim="800000"/>
                <a:headEnd len="med" w="med" type="none"/>
                <a:tailEnd len="med" w="med" type="none"/>
              </a:ln>
            </p:spPr>
          </p:cxnSp>
          <p:cxnSp>
            <p:nvCxnSpPr>
              <p:cNvPr id="1277" name="Google Shape;1277;p78"/>
              <p:cNvCxnSpPr/>
              <p:nvPr/>
            </p:nvCxnSpPr>
            <p:spPr>
              <a:xfrm flipH="1">
                <a:off x="6192467" y="2774033"/>
                <a:ext cx="741479" cy="302743"/>
              </a:xfrm>
              <a:prstGeom prst="straightConnector1">
                <a:avLst/>
              </a:prstGeom>
              <a:noFill/>
              <a:ln cap="flat" cmpd="sng" w="25400">
                <a:solidFill>
                  <a:schemeClr val="dk1"/>
                </a:solidFill>
                <a:prstDash val="solid"/>
                <a:miter lim="800000"/>
                <a:headEnd len="med" w="med" type="none"/>
                <a:tailEnd len="med" w="med" type="none"/>
              </a:ln>
            </p:spPr>
          </p:cxnSp>
          <p:sp>
            <p:nvSpPr>
              <p:cNvPr id="1278" name="Google Shape;1278;p78"/>
              <p:cNvSpPr txBox="1"/>
              <p:nvPr/>
            </p:nvSpPr>
            <p:spPr>
              <a:xfrm>
                <a:off x="4993087" y="3343530"/>
                <a:ext cx="436163" cy="42745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a:solidFill>
                      <a:srgbClr val="000000"/>
                    </a:solidFill>
                    <a:latin typeface="Arial"/>
                    <a:ea typeface="Arial"/>
                    <a:cs typeface="Arial"/>
                    <a:sym typeface="Arial"/>
                  </a:rPr>
                  <a:t>1</a:t>
                </a:r>
                <a:endParaRPr/>
              </a:p>
            </p:txBody>
          </p:sp>
          <p:sp>
            <p:nvSpPr>
              <p:cNvPr id="1279" name="Google Shape;1279;p78"/>
              <p:cNvSpPr txBox="1"/>
              <p:nvPr/>
            </p:nvSpPr>
            <p:spPr>
              <a:xfrm>
                <a:off x="4974037" y="2545900"/>
                <a:ext cx="436163" cy="42745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a:solidFill>
                      <a:srgbClr val="000000"/>
                    </a:solidFill>
                    <a:latin typeface="Arial"/>
                    <a:ea typeface="Arial"/>
                    <a:cs typeface="Arial"/>
                    <a:sym typeface="Arial"/>
                  </a:rPr>
                  <a:t>2</a:t>
                </a:r>
                <a:endParaRPr/>
              </a:p>
            </p:txBody>
          </p:sp>
          <p:sp>
            <p:nvSpPr>
              <p:cNvPr id="1280" name="Google Shape;1280;p78"/>
              <p:cNvSpPr txBox="1"/>
              <p:nvPr/>
            </p:nvSpPr>
            <p:spPr>
              <a:xfrm>
                <a:off x="5712687" y="3287378"/>
                <a:ext cx="436163" cy="42745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a:solidFill>
                      <a:srgbClr val="000000"/>
                    </a:solidFill>
                    <a:latin typeface="Arial"/>
                    <a:ea typeface="Arial"/>
                    <a:cs typeface="Arial"/>
                    <a:sym typeface="Arial"/>
                  </a:rPr>
                  <a:t>3</a:t>
                </a:r>
                <a:endParaRPr/>
              </a:p>
            </p:txBody>
          </p:sp>
          <p:sp>
            <p:nvSpPr>
              <p:cNvPr id="1281" name="Google Shape;1281;p78"/>
              <p:cNvSpPr txBox="1"/>
              <p:nvPr/>
            </p:nvSpPr>
            <p:spPr>
              <a:xfrm>
                <a:off x="4974037" y="4061215"/>
                <a:ext cx="436163" cy="42745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800"/>
                  <a:buFont typeface="Arial"/>
                  <a:buNone/>
                </a:pPr>
                <a:r>
                  <a:rPr b="1" i="0" lang="en-US" sz="1800" u="none">
                    <a:solidFill>
                      <a:srgbClr val="FF0000"/>
                    </a:solidFill>
                    <a:latin typeface="Arial"/>
                    <a:ea typeface="Arial"/>
                    <a:cs typeface="Arial"/>
                    <a:sym typeface="Arial"/>
                  </a:rPr>
                  <a:t>4</a:t>
                </a:r>
                <a:endParaRPr/>
              </a:p>
            </p:txBody>
          </p:sp>
          <p:sp>
            <p:nvSpPr>
              <p:cNvPr id="1282" name="Google Shape;1282;p78"/>
              <p:cNvSpPr txBox="1"/>
              <p:nvPr/>
            </p:nvSpPr>
            <p:spPr>
              <a:xfrm>
                <a:off x="4194822" y="3335048"/>
                <a:ext cx="436163" cy="42745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7030A0"/>
                  </a:buClr>
                  <a:buSzPts val="1800"/>
                  <a:buFont typeface="Arial"/>
                  <a:buNone/>
                </a:pPr>
                <a:r>
                  <a:rPr b="1" i="0" lang="en-US" sz="1800" u="none">
                    <a:solidFill>
                      <a:srgbClr val="7030A0"/>
                    </a:solidFill>
                    <a:latin typeface="Arial"/>
                    <a:ea typeface="Arial"/>
                    <a:cs typeface="Arial"/>
                    <a:sym typeface="Arial"/>
                  </a:rPr>
                  <a:t>5</a:t>
                </a:r>
                <a:endParaRPr/>
              </a:p>
            </p:txBody>
          </p:sp>
          <p:sp>
            <p:nvSpPr>
              <p:cNvPr id="1283" name="Google Shape;1283;p78"/>
              <p:cNvSpPr txBox="1"/>
              <p:nvPr/>
            </p:nvSpPr>
            <p:spPr>
              <a:xfrm>
                <a:off x="4984022" y="1839064"/>
                <a:ext cx="436163" cy="42745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800"/>
                  <a:buFont typeface="Arial"/>
                  <a:buNone/>
                </a:pPr>
                <a:r>
                  <a:rPr b="1" i="0" lang="en-US" sz="1800" u="none">
                    <a:solidFill>
                      <a:srgbClr val="FF0000"/>
                    </a:solidFill>
                    <a:latin typeface="Arial"/>
                    <a:ea typeface="Arial"/>
                    <a:cs typeface="Arial"/>
                    <a:sym typeface="Arial"/>
                  </a:rPr>
                  <a:t>6</a:t>
                </a:r>
                <a:endParaRPr/>
              </a:p>
            </p:txBody>
          </p:sp>
          <p:sp>
            <p:nvSpPr>
              <p:cNvPr id="1284" name="Google Shape;1284;p78"/>
              <p:cNvSpPr txBox="1"/>
              <p:nvPr/>
            </p:nvSpPr>
            <p:spPr>
              <a:xfrm>
                <a:off x="5988535" y="2251636"/>
                <a:ext cx="436163" cy="42745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800"/>
                  <a:buFont typeface="Arial"/>
                  <a:buNone/>
                </a:pPr>
                <a:r>
                  <a:rPr b="1" i="0" lang="en-US" sz="1800" u="none">
                    <a:solidFill>
                      <a:srgbClr val="FF0000"/>
                    </a:solidFill>
                    <a:latin typeface="Arial"/>
                    <a:ea typeface="Arial"/>
                    <a:cs typeface="Arial"/>
                    <a:sym typeface="Arial"/>
                  </a:rPr>
                  <a:t>7</a:t>
                </a:r>
                <a:endParaRPr/>
              </a:p>
            </p:txBody>
          </p:sp>
          <p:sp>
            <p:nvSpPr>
              <p:cNvPr id="1285" name="Google Shape;1285;p78"/>
              <p:cNvSpPr txBox="1"/>
              <p:nvPr/>
            </p:nvSpPr>
            <p:spPr>
              <a:xfrm>
                <a:off x="6444144" y="3335006"/>
                <a:ext cx="435831" cy="42801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C5A97"/>
                  </a:buClr>
                  <a:buSzPts val="1800"/>
                  <a:buFont typeface="Arial"/>
                  <a:buNone/>
                </a:pPr>
                <a:r>
                  <a:rPr b="1" i="0" lang="en-US" sz="1800" u="none">
                    <a:solidFill>
                      <a:srgbClr val="1C5A97"/>
                    </a:solidFill>
                    <a:latin typeface="Arial"/>
                    <a:ea typeface="Arial"/>
                    <a:cs typeface="Arial"/>
                    <a:sym typeface="Arial"/>
                  </a:rPr>
                  <a:t>8</a:t>
                </a:r>
                <a:endParaRPr/>
              </a:p>
            </p:txBody>
          </p:sp>
          <p:sp>
            <p:nvSpPr>
              <p:cNvPr id="1286" name="Google Shape;1286;p78"/>
              <p:cNvSpPr txBox="1"/>
              <p:nvPr/>
            </p:nvSpPr>
            <p:spPr>
              <a:xfrm>
                <a:off x="5976606" y="4460129"/>
                <a:ext cx="436163" cy="42745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a:solidFill>
                      <a:srgbClr val="000000"/>
                    </a:solidFill>
                    <a:latin typeface="Arial"/>
                    <a:ea typeface="Arial"/>
                    <a:cs typeface="Arial"/>
                    <a:sym typeface="Arial"/>
                  </a:rPr>
                  <a:t>9</a:t>
                </a:r>
                <a:endParaRPr/>
              </a:p>
            </p:txBody>
          </p:sp>
          <p:sp>
            <p:nvSpPr>
              <p:cNvPr id="1287" name="Google Shape;1287;p78"/>
              <p:cNvSpPr txBox="1"/>
              <p:nvPr/>
            </p:nvSpPr>
            <p:spPr>
              <a:xfrm>
                <a:off x="4902434" y="4759076"/>
                <a:ext cx="583965" cy="42745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800"/>
                  <a:buFont typeface="Arial"/>
                  <a:buNone/>
                </a:pPr>
                <a:r>
                  <a:rPr b="1" i="0" lang="en-US" sz="1800" u="none">
                    <a:solidFill>
                      <a:srgbClr val="FF0000"/>
                    </a:solidFill>
                    <a:latin typeface="Arial"/>
                    <a:ea typeface="Arial"/>
                    <a:cs typeface="Arial"/>
                    <a:sym typeface="Arial"/>
                  </a:rPr>
                  <a:t>10</a:t>
                </a:r>
                <a:endParaRPr/>
              </a:p>
            </p:txBody>
          </p:sp>
          <p:sp>
            <p:nvSpPr>
              <p:cNvPr id="1288" name="Google Shape;1288;p78"/>
              <p:cNvSpPr txBox="1"/>
              <p:nvPr/>
            </p:nvSpPr>
            <p:spPr>
              <a:xfrm>
                <a:off x="3837185" y="4334169"/>
                <a:ext cx="610630" cy="42745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7030A0"/>
                  </a:buClr>
                  <a:buSzPts val="1800"/>
                  <a:buFont typeface="Arial"/>
                  <a:buNone/>
                </a:pPr>
                <a:r>
                  <a:rPr b="1" i="0" lang="en-US" sz="1800" u="none">
                    <a:solidFill>
                      <a:srgbClr val="7030A0"/>
                    </a:solidFill>
                    <a:latin typeface="Arial"/>
                    <a:ea typeface="Arial"/>
                    <a:cs typeface="Arial"/>
                    <a:sym typeface="Arial"/>
                  </a:rPr>
                  <a:t>11</a:t>
                </a:r>
                <a:endParaRPr/>
              </a:p>
            </p:txBody>
          </p:sp>
          <p:sp>
            <p:nvSpPr>
              <p:cNvPr id="1289" name="Google Shape;1289;p78"/>
              <p:cNvSpPr txBox="1"/>
              <p:nvPr/>
            </p:nvSpPr>
            <p:spPr>
              <a:xfrm>
                <a:off x="3314767" y="3300102"/>
                <a:ext cx="587343" cy="42801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C5A97"/>
                  </a:buClr>
                  <a:buSzPts val="1800"/>
                  <a:buFont typeface="Arial"/>
                  <a:buNone/>
                </a:pPr>
                <a:r>
                  <a:rPr b="1" i="0" lang="en-US" sz="1800" u="none">
                    <a:solidFill>
                      <a:srgbClr val="1C5A97"/>
                    </a:solidFill>
                    <a:latin typeface="Arial"/>
                    <a:ea typeface="Arial"/>
                    <a:cs typeface="Arial"/>
                    <a:sym typeface="Arial"/>
                  </a:rPr>
                  <a:t>12</a:t>
                </a:r>
                <a:endParaRPr/>
              </a:p>
            </p:txBody>
          </p:sp>
          <p:sp>
            <p:nvSpPr>
              <p:cNvPr id="1290" name="Google Shape;1290;p78"/>
              <p:cNvSpPr txBox="1"/>
              <p:nvPr/>
            </p:nvSpPr>
            <p:spPr>
              <a:xfrm>
                <a:off x="3793570" y="2196970"/>
                <a:ext cx="610630" cy="42745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800"/>
                  <a:buFont typeface="Arial"/>
                  <a:buNone/>
                </a:pPr>
                <a:r>
                  <a:rPr b="1" i="0" lang="en-US" sz="1800" u="none">
                    <a:solidFill>
                      <a:srgbClr val="FF0000"/>
                    </a:solidFill>
                    <a:latin typeface="Arial"/>
                    <a:ea typeface="Arial"/>
                    <a:cs typeface="Arial"/>
                    <a:sym typeface="Arial"/>
                  </a:rPr>
                  <a:t>13</a:t>
                </a:r>
                <a:endParaRPr/>
              </a:p>
            </p:txBody>
          </p:sp>
        </p:grpSp>
      </p:grpSp>
      <p:sp>
        <p:nvSpPr>
          <p:cNvPr id="1291" name="Google Shape;1291;p78"/>
          <p:cNvSpPr txBox="1"/>
          <p:nvPr/>
        </p:nvSpPr>
        <p:spPr>
          <a:xfrm>
            <a:off x="6732587" y="2565400"/>
            <a:ext cx="2268537" cy="258445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800"/>
              <a:buFont typeface="Arial"/>
              <a:buNone/>
            </a:pPr>
            <a:r>
              <a:rPr b="1" i="0" lang="en-US" sz="1800" u="none">
                <a:solidFill>
                  <a:srgbClr val="FF0000"/>
                </a:solidFill>
                <a:latin typeface="Arial"/>
                <a:ea typeface="Arial"/>
                <a:cs typeface="Arial"/>
                <a:sym typeface="Arial"/>
              </a:rPr>
              <a:t>Red: 12-25% BI</a:t>
            </a:r>
            <a:endParaRPr/>
          </a:p>
          <a:p>
            <a:pPr indent="0" lvl="0" marL="0" marR="0" rtl="0" algn="l">
              <a:lnSpc>
                <a:spcPct val="100000"/>
              </a:lnSpc>
              <a:spcBef>
                <a:spcPts val="0"/>
              </a:spcBef>
              <a:spcAft>
                <a:spcPts val="0"/>
              </a:spcAft>
              <a:buClr>
                <a:srgbClr val="FFFF00"/>
              </a:buClr>
              <a:buSzPts val="1800"/>
              <a:buFont typeface="Arial"/>
              <a:buNone/>
            </a:pPr>
            <a:r>
              <a:t/>
            </a:r>
            <a:endParaRPr b="1" i="0" sz="1800" u="none">
              <a:solidFill>
                <a:srgbClr val="FFFF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a:solidFill>
                  <a:srgbClr val="000000"/>
                </a:solidFill>
                <a:latin typeface="Arial"/>
                <a:ea typeface="Arial"/>
                <a:cs typeface="Arial"/>
                <a:sym typeface="Arial"/>
              </a:rPr>
              <a:t>Black: 45-55% BI</a:t>
            </a:r>
            <a:endParaRPr/>
          </a:p>
          <a:p>
            <a:pPr indent="0" lvl="0" marL="0" marR="0" rtl="0" algn="l">
              <a:lnSpc>
                <a:spcPct val="100000"/>
              </a:lnSpc>
              <a:spcBef>
                <a:spcPts val="0"/>
              </a:spcBef>
              <a:spcAft>
                <a:spcPts val="0"/>
              </a:spcAft>
              <a:buClr>
                <a:srgbClr val="FFFF00"/>
              </a:buClr>
              <a:buSzPts val="1800"/>
              <a:buFont typeface="Arial"/>
              <a:buNone/>
            </a:pPr>
            <a:r>
              <a:t/>
            </a:r>
            <a:endParaRPr b="1" i="0" sz="1800" u="none">
              <a:solidFill>
                <a:srgbClr val="FFFF00"/>
              </a:solidFill>
              <a:latin typeface="Arial"/>
              <a:ea typeface="Arial"/>
              <a:cs typeface="Arial"/>
              <a:sym typeface="Arial"/>
            </a:endParaRPr>
          </a:p>
          <a:p>
            <a:pPr indent="0" lvl="0" marL="0" marR="0" rtl="0" algn="l">
              <a:lnSpc>
                <a:spcPct val="100000"/>
              </a:lnSpc>
              <a:spcBef>
                <a:spcPts val="0"/>
              </a:spcBef>
              <a:spcAft>
                <a:spcPts val="0"/>
              </a:spcAft>
              <a:buClr>
                <a:srgbClr val="7030A0"/>
              </a:buClr>
              <a:buSzPts val="1800"/>
              <a:buFont typeface="Arial"/>
              <a:buNone/>
            </a:pPr>
            <a:r>
              <a:rPr b="1" i="0" lang="en-US" sz="1800" u="none">
                <a:solidFill>
                  <a:srgbClr val="7030A0"/>
                </a:solidFill>
                <a:latin typeface="Arial"/>
                <a:ea typeface="Arial"/>
                <a:cs typeface="Arial"/>
                <a:sym typeface="Arial"/>
              </a:rPr>
              <a:t>Purple: 60-70% BI</a:t>
            </a:r>
            <a:endParaRPr/>
          </a:p>
          <a:p>
            <a:pPr indent="0" lvl="0" marL="0" marR="0" rtl="0" algn="l">
              <a:lnSpc>
                <a:spcPct val="100000"/>
              </a:lnSpc>
              <a:spcBef>
                <a:spcPts val="0"/>
              </a:spcBef>
              <a:spcAft>
                <a:spcPts val="0"/>
              </a:spcAft>
              <a:buClr>
                <a:srgbClr val="FFFF00"/>
              </a:buClr>
              <a:buSzPts val="1800"/>
              <a:buFont typeface="Arial"/>
              <a:buNone/>
            </a:pPr>
            <a:r>
              <a:t/>
            </a:r>
            <a:endParaRPr b="1" i="0" sz="1800" u="none">
              <a:solidFill>
                <a:srgbClr val="FFFF00"/>
              </a:solidFill>
              <a:latin typeface="Arial"/>
              <a:ea typeface="Arial"/>
              <a:cs typeface="Arial"/>
              <a:sym typeface="Arial"/>
            </a:endParaRPr>
          </a:p>
          <a:p>
            <a:pPr indent="0" lvl="0" marL="0" marR="0" rtl="0" algn="l">
              <a:lnSpc>
                <a:spcPct val="100000"/>
              </a:lnSpc>
              <a:spcBef>
                <a:spcPts val="0"/>
              </a:spcBef>
              <a:spcAft>
                <a:spcPts val="0"/>
              </a:spcAft>
              <a:buClr>
                <a:srgbClr val="0063C6"/>
              </a:buClr>
              <a:buSzPts val="1800"/>
              <a:buFont typeface="Arial"/>
              <a:buNone/>
            </a:pPr>
            <a:r>
              <a:rPr b="1" i="0" lang="en-US" sz="1800" u="none">
                <a:solidFill>
                  <a:srgbClr val="0063C6"/>
                </a:solidFill>
                <a:latin typeface="Arial"/>
                <a:ea typeface="Arial"/>
                <a:cs typeface="Arial"/>
                <a:sym typeface="Arial"/>
              </a:rPr>
              <a:t>Blue: 75-90% BI</a:t>
            </a:r>
            <a:endParaRPr/>
          </a:p>
          <a:p>
            <a:pPr indent="0" lvl="0" marL="0" marR="0" rtl="0" algn="l">
              <a:lnSpc>
                <a:spcPct val="100000"/>
              </a:lnSpc>
              <a:spcBef>
                <a:spcPts val="0"/>
              </a:spcBef>
              <a:spcAft>
                <a:spcPts val="0"/>
              </a:spcAft>
              <a:buClr>
                <a:srgbClr val="FFFF00"/>
              </a:buClr>
              <a:buSzPts val="1800"/>
              <a:buFont typeface="Arial"/>
              <a:buNone/>
            </a:pPr>
            <a:r>
              <a:t/>
            </a:r>
            <a:endParaRPr b="1" i="0" sz="1800" u="none">
              <a:solidFill>
                <a:srgbClr val="FFFF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1" lang="en-US" sz="1800" u="none">
                <a:solidFill>
                  <a:srgbClr val="000000"/>
                </a:solidFill>
                <a:latin typeface="Arial"/>
                <a:ea typeface="Arial"/>
                <a:cs typeface="Arial"/>
                <a:sym typeface="Arial"/>
              </a:rPr>
              <a:t>BI: Bone Ingrowth</a:t>
            </a:r>
            <a:endParaRPr/>
          </a:p>
        </p:txBody>
      </p:sp>
      <p:sp>
        <p:nvSpPr>
          <p:cNvPr id="1292" name="Google Shape;1292;p78"/>
          <p:cNvSpPr txBox="1"/>
          <p:nvPr/>
        </p:nvSpPr>
        <p:spPr>
          <a:xfrm>
            <a:off x="107950" y="80962"/>
            <a:ext cx="8928100" cy="8302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66"/>
              </a:buClr>
              <a:buSzPts val="2400"/>
              <a:buFont typeface="Arial"/>
              <a:buNone/>
            </a:pPr>
            <a:r>
              <a:rPr b="1" i="0" lang="en-US" sz="2400" u="none">
                <a:solidFill>
                  <a:srgbClr val="FFCC66"/>
                </a:solidFill>
                <a:latin typeface="Arial"/>
                <a:ea typeface="Arial"/>
                <a:cs typeface="Arial"/>
                <a:sym typeface="Arial"/>
              </a:rPr>
              <a:t>Tissue Differentiation Predictions:</a:t>
            </a:r>
            <a:endParaRPr/>
          </a:p>
          <a:p>
            <a:pPr indent="0" lvl="0" marL="0" marR="0" rtl="0" algn="ctr">
              <a:lnSpc>
                <a:spcPct val="100000"/>
              </a:lnSpc>
              <a:spcBef>
                <a:spcPts val="0"/>
              </a:spcBef>
              <a:spcAft>
                <a:spcPts val="0"/>
              </a:spcAft>
              <a:buClr>
                <a:srgbClr val="FFCC66"/>
              </a:buClr>
              <a:buSzPts val="2400"/>
              <a:buFont typeface="Arial"/>
              <a:buNone/>
            </a:pPr>
            <a:r>
              <a:rPr b="1" i="0" lang="en-US" sz="2400" u="none">
                <a:solidFill>
                  <a:srgbClr val="FFCC66"/>
                </a:solidFill>
                <a:latin typeface="Arial"/>
                <a:ea typeface="Arial"/>
                <a:cs typeface="Arial"/>
                <a:sym typeface="Arial"/>
              </a:rPr>
              <a:t>Phenomenological Algorithm</a:t>
            </a:r>
            <a:endParaRPr/>
          </a:p>
        </p:txBody>
      </p:sp>
      <p:sp>
        <p:nvSpPr>
          <p:cNvPr id="1293" name="Google Shape;1293;p78"/>
          <p:cNvSpPr txBox="1"/>
          <p:nvPr/>
        </p:nvSpPr>
        <p:spPr>
          <a:xfrm>
            <a:off x="4751387" y="2600325"/>
            <a:ext cx="369887" cy="523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2800"/>
              <a:buFont typeface="Arial"/>
              <a:buNone/>
            </a:pPr>
            <a:r>
              <a:rPr b="1" i="0" lang="en-US" sz="2800" u="none">
                <a:solidFill>
                  <a:srgbClr val="FFFF00"/>
                </a:solidFill>
                <a:latin typeface="Arial"/>
                <a:ea typeface="Arial"/>
                <a:cs typeface="Arial"/>
                <a:sym typeface="Arial"/>
              </a:rPr>
              <a:t>✔</a:t>
            </a:r>
            <a:endParaRPr/>
          </a:p>
        </p:txBody>
      </p:sp>
      <p:sp>
        <p:nvSpPr>
          <p:cNvPr id="1294" name="Google Shape;1294;p78"/>
          <p:cNvSpPr txBox="1"/>
          <p:nvPr/>
        </p:nvSpPr>
        <p:spPr>
          <a:xfrm>
            <a:off x="5067300" y="3500437"/>
            <a:ext cx="368300" cy="523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2800"/>
              <a:buFont typeface="Arial"/>
              <a:buNone/>
            </a:pPr>
            <a:r>
              <a:rPr b="1" i="0" lang="en-US" sz="2800" u="none">
                <a:solidFill>
                  <a:srgbClr val="FFFF00"/>
                </a:solidFill>
                <a:latin typeface="Arial"/>
                <a:ea typeface="Arial"/>
                <a:cs typeface="Arial"/>
                <a:sym typeface="Arial"/>
              </a:rPr>
              <a:t>✔</a:t>
            </a:r>
            <a:endParaRPr/>
          </a:p>
        </p:txBody>
      </p:sp>
      <p:sp>
        <p:nvSpPr>
          <p:cNvPr id="1295" name="Google Shape;1295;p78"/>
          <p:cNvSpPr txBox="1"/>
          <p:nvPr/>
        </p:nvSpPr>
        <p:spPr>
          <a:xfrm>
            <a:off x="4679950" y="4489450"/>
            <a:ext cx="368300" cy="523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2800"/>
              <a:buFont typeface="Arial"/>
              <a:buNone/>
            </a:pPr>
            <a:r>
              <a:rPr b="1" i="0" lang="en-US" sz="2800" u="none">
                <a:solidFill>
                  <a:srgbClr val="FFFF00"/>
                </a:solidFill>
                <a:latin typeface="Arial"/>
                <a:ea typeface="Arial"/>
                <a:cs typeface="Arial"/>
                <a:sym typeface="Arial"/>
              </a:rPr>
              <a:t>✔</a:t>
            </a:r>
            <a:endParaRPr/>
          </a:p>
        </p:txBody>
      </p:sp>
      <p:sp>
        <p:nvSpPr>
          <p:cNvPr id="1296" name="Google Shape;1296;p78"/>
          <p:cNvSpPr txBox="1"/>
          <p:nvPr/>
        </p:nvSpPr>
        <p:spPr>
          <a:xfrm>
            <a:off x="3159125" y="3517900"/>
            <a:ext cx="368300" cy="523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2800"/>
              <a:buFont typeface="Arial"/>
              <a:buNone/>
            </a:pPr>
            <a:r>
              <a:rPr b="1" i="0" lang="en-US" sz="2800" u="none">
                <a:solidFill>
                  <a:srgbClr val="FFFF00"/>
                </a:solidFill>
                <a:latin typeface="Arial"/>
                <a:ea typeface="Arial"/>
                <a:cs typeface="Arial"/>
                <a:sym typeface="Arial"/>
              </a:rPr>
              <a:t>✔</a:t>
            </a:r>
            <a:endParaRPr/>
          </a:p>
        </p:txBody>
      </p:sp>
      <p:sp>
        <p:nvSpPr>
          <p:cNvPr id="1297" name="Google Shape;1297;p78"/>
          <p:cNvSpPr txBox="1"/>
          <p:nvPr/>
        </p:nvSpPr>
        <p:spPr>
          <a:xfrm>
            <a:off x="0" y="80962"/>
            <a:ext cx="1908175" cy="461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92D050"/>
              </a:buClr>
              <a:buSzPts val="2400"/>
              <a:buFont typeface="Arial"/>
              <a:buNone/>
            </a:pPr>
            <a:r>
              <a:rPr b="1" i="1" lang="en-US" sz="2400" u="none">
                <a:solidFill>
                  <a:srgbClr val="92D050"/>
                </a:solidFill>
                <a:latin typeface="Arial"/>
                <a:ea typeface="Arial"/>
                <a:cs typeface="Arial"/>
                <a:sym typeface="Arial"/>
              </a:rPr>
              <a:t>Results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2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1" name="Shape 1301"/>
        <p:cNvGrpSpPr/>
        <p:nvPr/>
      </p:nvGrpSpPr>
      <p:grpSpPr>
        <a:xfrm>
          <a:off x="0" y="0"/>
          <a:ext cx="0" cy="0"/>
          <a:chOff x="0" y="0"/>
          <a:chExt cx="0" cy="0"/>
        </a:xfrm>
      </p:grpSpPr>
      <p:sp>
        <p:nvSpPr>
          <p:cNvPr id="1302" name="Google Shape;1302;p79"/>
          <p:cNvSpPr txBox="1"/>
          <p:nvPr/>
        </p:nvSpPr>
        <p:spPr>
          <a:xfrm>
            <a:off x="107950" y="6345237"/>
            <a:ext cx="576262"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a:solidFill>
                  <a:srgbClr val="000000"/>
                </a:solidFill>
                <a:latin typeface="Arial"/>
                <a:ea typeface="Arial"/>
                <a:cs typeface="Arial"/>
                <a:sym typeface="Arial"/>
              </a:rPr>
              <a:t>‹#›</a:t>
            </a:fld>
            <a:endParaRPr/>
          </a:p>
        </p:txBody>
      </p:sp>
      <p:sp>
        <p:nvSpPr>
          <p:cNvPr id="1303" name="Google Shape;1303;p79"/>
          <p:cNvSpPr txBox="1"/>
          <p:nvPr/>
        </p:nvSpPr>
        <p:spPr>
          <a:xfrm>
            <a:off x="107950" y="80962"/>
            <a:ext cx="8928100" cy="8302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66"/>
              </a:buClr>
              <a:buSzPts val="2400"/>
              <a:buFont typeface="Arial"/>
              <a:buNone/>
            </a:pPr>
            <a:r>
              <a:rPr b="1" i="0" lang="en-US" sz="2400" u="none">
                <a:solidFill>
                  <a:srgbClr val="FFCC66"/>
                </a:solidFill>
                <a:latin typeface="Arial"/>
                <a:ea typeface="Arial"/>
                <a:cs typeface="Arial"/>
                <a:sym typeface="Arial"/>
              </a:rPr>
              <a:t>Tissue Differentiation Predictions:</a:t>
            </a:r>
            <a:endParaRPr/>
          </a:p>
          <a:p>
            <a:pPr indent="0" lvl="0" marL="0" marR="0" rtl="0" algn="ctr">
              <a:lnSpc>
                <a:spcPct val="100000"/>
              </a:lnSpc>
              <a:spcBef>
                <a:spcPts val="0"/>
              </a:spcBef>
              <a:spcAft>
                <a:spcPts val="0"/>
              </a:spcAft>
              <a:buClr>
                <a:srgbClr val="FFCC66"/>
              </a:buClr>
              <a:buSzPts val="2400"/>
              <a:buFont typeface="Arial"/>
              <a:buNone/>
            </a:pPr>
            <a:r>
              <a:rPr b="1" i="0" lang="en-US" sz="2400" u="none">
                <a:solidFill>
                  <a:srgbClr val="FFCC66"/>
                </a:solidFill>
                <a:latin typeface="Arial"/>
                <a:ea typeface="Arial"/>
                <a:cs typeface="Arial"/>
                <a:sym typeface="Arial"/>
              </a:rPr>
              <a:t>Phenomenological Algorithm</a:t>
            </a:r>
            <a:endParaRPr/>
          </a:p>
        </p:txBody>
      </p:sp>
      <p:sp>
        <p:nvSpPr>
          <p:cNvPr id="1304" name="Google Shape;1304;p79"/>
          <p:cNvSpPr txBox="1"/>
          <p:nvPr/>
        </p:nvSpPr>
        <p:spPr>
          <a:xfrm>
            <a:off x="0" y="80962"/>
            <a:ext cx="1908175" cy="461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92D050"/>
              </a:buClr>
              <a:buSzPts val="2400"/>
              <a:buFont typeface="Arial"/>
              <a:buNone/>
            </a:pPr>
            <a:r>
              <a:rPr b="1" i="1" lang="en-US" sz="2400" u="none">
                <a:solidFill>
                  <a:srgbClr val="92D050"/>
                </a:solidFill>
                <a:latin typeface="Arial"/>
                <a:ea typeface="Arial"/>
                <a:cs typeface="Arial"/>
                <a:sym typeface="Arial"/>
              </a:rPr>
              <a:t>Results</a:t>
            </a:r>
            <a:endParaRPr/>
          </a:p>
        </p:txBody>
      </p:sp>
      <p:pic>
        <p:nvPicPr>
          <p:cNvPr id="1305" name="Google Shape;1305;p79"/>
          <p:cNvPicPr preferRelativeResize="0"/>
          <p:nvPr/>
        </p:nvPicPr>
        <p:blipFill rotWithShape="1">
          <a:blip r:embed="rId3">
            <a:alphaModFix/>
          </a:blip>
          <a:srcRect b="10063" l="28231" r="15904" t="19302"/>
          <a:stretch/>
        </p:blipFill>
        <p:spPr>
          <a:xfrm>
            <a:off x="6751637" y="2528887"/>
            <a:ext cx="2320925" cy="2228850"/>
          </a:xfrm>
          <a:prstGeom prst="rect">
            <a:avLst/>
          </a:prstGeom>
          <a:noFill/>
          <a:ln>
            <a:noFill/>
          </a:ln>
        </p:spPr>
      </p:pic>
      <p:pic>
        <p:nvPicPr>
          <p:cNvPr id="1306" name="Google Shape;1306;p79"/>
          <p:cNvPicPr preferRelativeResize="0"/>
          <p:nvPr/>
        </p:nvPicPr>
        <p:blipFill rotWithShape="1">
          <a:blip r:embed="rId4">
            <a:alphaModFix/>
          </a:blip>
          <a:srcRect b="0" l="4684" r="5137" t="0"/>
          <a:stretch/>
        </p:blipFill>
        <p:spPr>
          <a:xfrm>
            <a:off x="125412" y="1127125"/>
            <a:ext cx="6570662" cy="4829175"/>
          </a:xfrm>
          <a:prstGeom prst="rect">
            <a:avLst/>
          </a:prstGeom>
          <a:noFill/>
          <a:ln>
            <a:noFill/>
          </a:ln>
        </p:spPr>
      </p:pic>
      <p:sp>
        <p:nvSpPr>
          <p:cNvPr id="1307" name="Google Shape;1307;p79"/>
          <p:cNvSpPr txBox="1"/>
          <p:nvPr/>
        </p:nvSpPr>
        <p:spPr>
          <a:xfrm>
            <a:off x="233362" y="6200775"/>
            <a:ext cx="8299450" cy="3397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600"/>
              <a:buFont typeface="Arial"/>
              <a:buNone/>
            </a:pPr>
            <a:r>
              <a:rPr b="0" i="0" lang="en-US" sz="1600" u="none">
                <a:solidFill>
                  <a:srgbClr val="FFFF00"/>
                </a:solidFill>
                <a:latin typeface="Arial"/>
                <a:ea typeface="Arial"/>
                <a:cs typeface="Arial"/>
                <a:sym typeface="Arial"/>
              </a:rPr>
              <a:t>Mukherjee and Gupta (2015), Biomechanics in Modeling and Mechanobiology , In Press.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6"/>
          <p:cNvSpPr txBox="1"/>
          <p:nvPr/>
        </p:nvSpPr>
        <p:spPr>
          <a:xfrm>
            <a:off x="142875" y="6381750"/>
            <a:ext cx="433387"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sp>
        <p:nvSpPr>
          <p:cNvPr id="207" name="Google Shape;207;p26"/>
          <p:cNvSpPr txBox="1"/>
          <p:nvPr>
            <p:ph idx="4294967295" type="title"/>
          </p:nvPr>
        </p:nvSpPr>
        <p:spPr>
          <a:xfrm>
            <a:off x="519112" y="252412"/>
            <a:ext cx="8229600" cy="669925"/>
          </a:xfrm>
          <a:prstGeom prst="rect">
            <a:avLst/>
          </a:prstGeom>
          <a:noFill/>
          <a:ln>
            <a:noFill/>
          </a:ln>
        </p:spPr>
        <p:txBody>
          <a:bodyPr anchorCtr="0" anchor="t" bIns="45700" lIns="0" spcFirstLastPara="1" rIns="91425" wrap="square" tIns="45700">
            <a:noAutofit/>
          </a:bodyPr>
          <a:lstStyle/>
          <a:p>
            <a:pPr indent="0" lvl="0" marL="0" marR="0" rtl="0" algn="ctr">
              <a:lnSpc>
                <a:spcPct val="100000"/>
              </a:lnSpc>
              <a:spcBef>
                <a:spcPts val="0"/>
              </a:spcBef>
              <a:spcAft>
                <a:spcPts val="0"/>
              </a:spcAft>
              <a:buClr>
                <a:srgbClr val="FFC000"/>
              </a:buClr>
              <a:buSzPts val="2800"/>
              <a:buFont typeface="Arial"/>
              <a:buNone/>
            </a:pPr>
            <a:r>
              <a:rPr b="1" i="0" lang="en-US" sz="2800" u="none" cap="none" strike="noStrike">
                <a:solidFill>
                  <a:srgbClr val="FFC000"/>
                </a:solidFill>
                <a:latin typeface="Arial"/>
                <a:ea typeface="Arial"/>
                <a:cs typeface="Arial"/>
                <a:sym typeface="Arial"/>
              </a:rPr>
              <a:t>Joint Replacement</a:t>
            </a:r>
            <a:endParaRPr/>
          </a:p>
        </p:txBody>
      </p:sp>
      <p:sp>
        <p:nvSpPr>
          <p:cNvPr id="208" name="Google Shape;208;p26"/>
          <p:cNvSpPr txBox="1"/>
          <p:nvPr>
            <p:ph idx="4294967295" type="body"/>
          </p:nvPr>
        </p:nvSpPr>
        <p:spPr>
          <a:xfrm>
            <a:off x="503237" y="1449387"/>
            <a:ext cx="8229600" cy="647700"/>
          </a:xfrm>
          <a:prstGeom prst="rect">
            <a:avLst/>
          </a:prstGeom>
          <a:noFill/>
          <a:ln>
            <a:noFill/>
          </a:ln>
        </p:spPr>
        <p:txBody>
          <a:bodyPr anchorCtr="0" anchor="t" bIns="45700" lIns="0" spcFirstLastPara="1" rIns="91425" wrap="square" tIns="45700">
            <a:noAutofit/>
          </a:bodyPr>
          <a:lstStyle/>
          <a:p>
            <a:pPr indent="0" lvl="0" marL="0" marR="0" rtl="0" algn="ctr">
              <a:lnSpc>
                <a:spcPct val="100000"/>
              </a:lnSpc>
              <a:spcBef>
                <a:spcPts val="0"/>
              </a:spcBef>
              <a:spcAft>
                <a:spcPts val="0"/>
              </a:spcAft>
              <a:buClr>
                <a:schemeClr val="accent1"/>
              </a:buClr>
              <a:buSzPts val="2000"/>
              <a:buFont typeface="Arial"/>
              <a:buNone/>
            </a:pPr>
            <a:r>
              <a:rPr b="0" i="0" lang="en-US" sz="2000" u="none" cap="none" strike="noStrike">
                <a:solidFill>
                  <a:schemeClr val="accent1"/>
                </a:solidFill>
                <a:latin typeface="Arial"/>
                <a:ea typeface="Arial"/>
                <a:cs typeface="Arial"/>
                <a:sym typeface="Arial"/>
              </a:rPr>
              <a:t>Implant may be fixed to the skeleton with or without bone cement</a:t>
            </a:r>
            <a:endParaRPr/>
          </a:p>
        </p:txBody>
      </p:sp>
      <p:pic>
        <p:nvPicPr>
          <p:cNvPr descr="hip_revison_uncemented" id="209" name="Google Shape;209;p26"/>
          <p:cNvPicPr preferRelativeResize="0"/>
          <p:nvPr/>
        </p:nvPicPr>
        <p:blipFill rotWithShape="1">
          <a:blip r:embed="rId3">
            <a:alphaModFix/>
          </a:blip>
          <a:srcRect b="0" l="0" r="0" t="0"/>
          <a:stretch/>
        </p:blipFill>
        <p:spPr>
          <a:xfrm>
            <a:off x="4649787" y="2097087"/>
            <a:ext cx="3810000" cy="3810000"/>
          </a:xfrm>
          <a:prstGeom prst="rect">
            <a:avLst/>
          </a:prstGeom>
          <a:noFill/>
          <a:ln>
            <a:noFill/>
          </a:ln>
        </p:spPr>
      </p:pic>
      <p:pic>
        <p:nvPicPr>
          <p:cNvPr descr="hip_revison_cemented" id="210" name="Google Shape;210;p26"/>
          <p:cNvPicPr preferRelativeResize="0"/>
          <p:nvPr/>
        </p:nvPicPr>
        <p:blipFill rotWithShape="1">
          <a:blip r:embed="rId4">
            <a:alphaModFix/>
          </a:blip>
          <a:srcRect b="0" l="0" r="0" t="0"/>
          <a:stretch/>
        </p:blipFill>
        <p:spPr>
          <a:xfrm>
            <a:off x="690562" y="2103437"/>
            <a:ext cx="3810000" cy="3810000"/>
          </a:xfrm>
          <a:prstGeom prst="rect">
            <a:avLst/>
          </a:prstGeom>
          <a:noFill/>
          <a:ln>
            <a:noFill/>
          </a:ln>
        </p:spPr>
      </p:pic>
      <p:sp>
        <p:nvSpPr>
          <p:cNvPr id="211" name="Google Shape;211;p26"/>
          <p:cNvSpPr txBox="1"/>
          <p:nvPr/>
        </p:nvSpPr>
        <p:spPr>
          <a:xfrm>
            <a:off x="34925" y="6453187"/>
            <a:ext cx="3641725" cy="228600"/>
          </a:xfrm>
          <a:prstGeom prst="rect">
            <a:avLst/>
          </a:prstGeom>
          <a:noFill/>
          <a:ln>
            <a:noFill/>
          </a:ln>
        </p:spPr>
        <p:txBody>
          <a:bodyPr anchorCtr="0" anchor="t" bIns="0" lIns="91425" spcFirstLastPara="1" rIns="91425" wrap="square" tIns="45700">
            <a:noAutofit/>
          </a:bodyPr>
          <a:lstStyle/>
          <a:p>
            <a:pPr indent="0" lvl="0" marL="0" marR="0" rtl="0" algn="l">
              <a:lnSpc>
                <a:spcPct val="100000"/>
              </a:lnSpc>
              <a:spcBef>
                <a:spcPts val="0"/>
              </a:spcBef>
              <a:spcAft>
                <a:spcPts val="0"/>
              </a:spcAft>
              <a:buClr>
                <a:srgbClr val="CCFFFF"/>
              </a:buClr>
              <a:buSzPts val="1200"/>
              <a:buFont typeface="Lucida Sans"/>
              <a:buNone/>
            </a:pPr>
            <a:r>
              <a:rPr b="0" i="0" lang="en-US" sz="1200" u="none">
                <a:solidFill>
                  <a:srgbClr val="CCFFFF"/>
                </a:solidFill>
                <a:latin typeface="Lucida Sans"/>
                <a:ea typeface="Lucida Sans"/>
                <a:cs typeface="Lucida Sans"/>
                <a:sym typeface="Lucida Sans"/>
              </a:rPr>
              <a:t>http://www.eorthopod.com/public/hip_guides</a:t>
            </a:r>
            <a:endParaRPr/>
          </a:p>
        </p:txBody>
      </p:sp>
      <p:sp>
        <p:nvSpPr>
          <p:cNvPr id="212" name="Google Shape;212;p26"/>
          <p:cNvSpPr txBox="1"/>
          <p:nvPr/>
        </p:nvSpPr>
        <p:spPr>
          <a:xfrm>
            <a:off x="482600" y="800100"/>
            <a:ext cx="8229600" cy="633412"/>
          </a:xfrm>
          <a:prstGeom prst="rect">
            <a:avLst/>
          </a:prstGeom>
          <a:noFill/>
          <a:ln>
            <a:noFill/>
          </a:ln>
        </p:spPr>
        <p:txBody>
          <a:bodyPr anchorCtr="0" anchor="t" bIns="45700" lIns="0" spcFirstLastPara="1" rIns="91425" wrap="square" tIns="45700">
            <a:noAutofit/>
          </a:bodyPr>
          <a:lstStyle/>
          <a:p>
            <a:pPr indent="0" lvl="0" marL="0" marR="0" rtl="0" algn="ctr">
              <a:lnSpc>
                <a:spcPct val="100000"/>
              </a:lnSpc>
              <a:spcBef>
                <a:spcPts val="0"/>
              </a:spcBef>
              <a:spcAft>
                <a:spcPts val="0"/>
              </a:spcAft>
              <a:buClr>
                <a:srgbClr val="FFCC99"/>
              </a:buClr>
              <a:buSzPts val="2400"/>
              <a:buFont typeface="Arial"/>
              <a:buNone/>
            </a:pPr>
            <a:r>
              <a:rPr b="1" i="0" lang="en-US" sz="2400" u="none">
                <a:solidFill>
                  <a:srgbClr val="FFCC99"/>
                </a:solidFill>
                <a:latin typeface="Arial"/>
                <a:ea typeface="Arial"/>
                <a:cs typeface="Arial"/>
                <a:sym typeface="Arial"/>
              </a:rPr>
              <a:t>The Treatment…</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1" name="Shape 1311"/>
        <p:cNvGrpSpPr/>
        <p:nvPr/>
      </p:nvGrpSpPr>
      <p:grpSpPr>
        <a:xfrm>
          <a:off x="0" y="0"/>
          <a:ext cx="0" cy="0"/>
          <a:chOff x="0" y="0"/>
          <a:chExt cx="0" cy="0"/>
        </a:xfrm>
      </p:grpSpPr>
      <p:sp>
        <p:nvSpPr>
          <p:cNvPr id="1312" name="Google Shape;1312;p80"/>
          <p:cNvSpPr txBox="1"/>
          <p:nvPr/>
        </p:nvSpPr>
        <p:spPr>
          <a:xfrm>
            <a:off x="107950" y="6345237"/>
            <a:ext cx="576262"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a:solidFill>
                  <a:srgbClr val="000000"/>
                </a:solidFill>
                <a:latin typeface="Arial"/>
                <a:ea typeface="Arial"/>
                <a:cs typeface="Arial"/>
                <a:sym typeface="Arial"/>
              </a:rPr>
              <a:t>‹#›</a:t>
            </a:fld>
            <a:endParaRPr/>
          </a:p>
        </p:txBody>
      </p:sp>
      <p:sp>
        <p:nvSpPr>
          <p:cNvPr id="1313" name="Google Shape;1313;p80"/>
          <p:cNvSpPr txBox="1"/>
          <p:nvPr/>
        </p:nvSpPr>
        <p:spPr>
          <a:xfrm>
            <a:off x="511175" y="989012"/>
            <a:ext cx="8164512" cy="1754187"/>
          </a:xfrm>
          <a:prstGeom prst="rect">
            <a:avLst/>
          </a:prstGeom>
          <a:noFill/>
          <a:ln>
            <a:noFill/>
          </a:ln>
        </p:spPr>
        <p:txBody>
          <a:bodyPr anchorCtr="0" anchor="t" bIns="45700" lIns="91425" spcFirstLastPara="1" rIns="91425" wrap="square" tIns="45700">
            <a:noAutofit/>
          </a:bodyPr>
          <a:lstStyle/>
          <a:p>
            <a:pPr indent="-285750" lvl="0" marL="285750" marR="0" rtl="0" algn="just">
              <a:lnSpc>
                <a:spcPct val="100000"/>
              </a:lnSpc>
              <a:spcBef>
                <a:spcPts val="0"/>
              </a:spcBef>
              <a:spcAft>
                <a:spcPts val="0"/>
              </a:spcAft>
              <a:buClr>
                <a:srgbClr val="FFCCCC"/>
              </a:buClr>
              <a:buSzPts val="1800"/>
              <a:buFont typeface="Arial"/>
              <a:buChar char="•"/>
            </a:pPr>
            <a:r>
              <a:rPr b="0" i="0" lang="en-US" sz="1800" u="none">
                <a:solidFill>
                  <a:srgbClr val="FFCCCC"/>
                </a:solidFill>
                <a:latin typeface="Arial"/>
                <a:ea typeface="Arial"/>
                <a:cs typeface="Arial"/>
                <a:sym typeface="Arial"/>
              </a:rPr>
              <a:t>The average Young’s modulus of newly formed tissue layer was observed to increase with time in all the 13 regions. </a:t>
            </a:r>
            <a:endParaRPr/>
          </a:p>
          <a:p>
            <a:pPr indent="-171450" lvl="0" marL="285750" marR="0" rtl="0" algn="just">
              <a:lnSpc>
                <a:spcPct val="100000"/>
              </a:lnSpc>
              <a:spcBef>
                <a:spcPts val="0"/>
              </a:spcBef>
              <a:spcAft>
                <a:spcPts val="0"/>
              </a:spcAft>
              <a:buClr>
                <a:srgbClr val="FFFF00"/>
              </a:buClr>
              <a:buSzPts val="1800"/>
              <a:buFont typeface="Arial"/>
              <a:buNone/>
            </a:pPr>
            <a:r>
              <a:t/>
            </a:r>
            <a:endParaRPr b="0" i="0" sz="1800" u="none">
              <a:solidFill>
                <a:srgbClr val="FFCCCC"/>
              </a:solidFill>
              <a:latin typeface="Arial"/>
              <a:ea typeface="Arial"/>
              <a:cs typeface="Arial"/>
              <a:sym typeface="Arial"/>
            </a:endParaRPr>
          </a:p>
          <a:p>
            <a:pPr indent="-285750" lvl="0" marL="285750" marR="0" rtl="0" algn="just">
              <a:lnSpc>
                <a:spcPct val="100000"/>
              </a:lnSpc>
              <a:spcBef>
                <a:spcPts val="0"/>
              </a:spcBef>
              <a:spcAft>
                <a:spcPts val="0"/>
              </a:spcAft>
              <a:buClr>
                <a:srgbClr val="FFCCCC"/>
              </a:buClr>
              <a:buSzPts val="1800"/>
              <a:buFont typeface="Arial"/>
              <a:buChar char="•"/>
            </a:pPr>
            <a:r>
              <a:rPr b="0" i="0" lang="en-US" sz="1800" u="none">
                <a:solidFill>
                  <a:srgbClr val="FFCCCC"/>
                </a:solidFill>
                <a:latin typeface="Arial"/>
                <a:ea typeface="Arial"/>
                <a:cs typeface="Arial"/>
                <a:sym typeface="Arial"/>
              </a:rPr>
              <a:t>The strains in the newly formed tissue layer for all the regions were observed to decrease with time following a similar pattern as observed by Isaksson et al. (2006). </a:t>
            </a:r>
            <a:endParaRPr/>
          </a:p>
        </p:txBody>
      </p:sp>
      <p:pic>
        <p:nvPicPr>
          <p:cNvPr id="1314" name="Google Shape;1314;p80"/>
          <p:cNvPicPr preferRelativeResize="0"/>
          <p:nvPr/>
        </p:nvPicPr>
        <p:blipFill rotWithShape="1">
          <a:blip r:embed="rId3">
            <a:alphaModFix/>
          </a:blip>
          <a:srcRect b="1860" l="3062" r="7660" t="4905"/>
          <a:stretch/>
        </p:blipFill>
        <p:spPr>
          <a:xfrm>
            <a:off x="511175" y="3019425"/>
            <a:ext cx="4170362" cy="3217862"/>
          </a:xfrm>
          <a:prstGeom prst="rect">
            <a:avLst/>
          </a:prstGeom>
          <a:noFill/>
          <a:ln>
            <a:noFill/>
          </a:ln>
        </p:spPr>
      </p:pic>
      <p:pic>
        <p:nvPicPr>
          <p:cNvPr id="1315" name="Google Shape;1315;p80"/>
          <p:cNvPicPr preferRelativeResize="0"/>
          <p:nvPr/>
        </p:nvPicPr>
        <p:blipFill rotWithShape="1">
          <a:blip r:embed="rId4">
            <a:alphaModFix/>
          </a:blip>
          <a:srcRect b="1860" l="4878" r="7982" t="1487"/>
          <a:stretch/>
        </p:blipFill>
        <p:spPr>
          <a:xfrm>
            <a:off x="4851400" y="3019425"/>
            <a:ext cx="3871912" cy="3217862"/>
          </a:xfrm>
          <a:prstGeom prst="rect">
            <a:avLst/>
          </a:prstGeom>
          <a:noFill/>
          <a:ln>
            <a:noFill/>
          </a:ln>
        </p:spPr>
      </p:pic>
      <p:sp>
        <p:nvSpPr>
          <p:cNvPr id="1316" name="Google Shape;1316;p80"/>
          <p:cNvSpPr txBox="1"/>
          <p:nvPr/>
        </p:nvSpPr>
        <p:spPr>
          <a:xfrm>
            <a:off x="107950" y="80962"/>
            <a:ext cx="8928100" cy="8302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66"/>
              </a:buClr>
              <a:buSzPts val="2400"/>
              <a:buFont typeface="Arial"/>
              <a:buNone/>
            </a:pPr>
            <a:r>
              <a:rPr b="1" i="0" lang="en-US" sz="2400" u="none">
                <a:solidFill>
                  <a:srgbClr val="FFCC66"/>
                </a:solidFill>
                <a:latin typeface="Arial"/>
                <a:ea typeface="Arial"/>
                <a:cs typeface="Arial"/>
                <a:sym typeface="Arial"/>
              </a:rPr>
              <a:t>Tissue Differentiation Predictions:</a:t>
            </a:r>
            <a:endParaRPr/>
          </a:p>
          <a:p>
            <a:pPr indent="0" lvl="0" marL="0" marR="0" rtl="0" algn="ctr">
              <a:lnSpc>
                <a:spcPct val="100000"/>
              </a:lnSpc>
              <a:spcBef>
                <a:spcPts val="0"/>
              </a:spcBef>
              <a:spcAft>
                <a:spcPts val="0"/>
              </a:spcAft>
              <a:buClr>
                <a:srgbClr val="FFCC66"/>
              </a:buClr>
              <a:buSzPts val="2400"/>
              <a:buFont typeface="Arial"/>
              <a:buNone/>
            </a:pPr>
            <a:r>
              <a:rPr b="1" i="0" lang="en-US" sz="2400" u="none">
                <a:solidFill>
                  <a:srgbClr val="FFCC66"/>
                </a:solidFill>
                <a:latin typeface="Arial"/>
                <a:ea typeface="Arial"/>
                <a:cs typeface="Arial"/>
                <a:sym typeface="Arial"/>
              </a:rPr>
              <a:t>Phenomenological Algorithm</a:t>
            </a:r>
            <a:endParaRPr/>
          </a:p>
        </p:txBody>
      </p:sp>
      <p:sp>
        <p:nvSpPr>
          <p:cNvPr id="1317" name="Google Shape;1317;p80"/>
          <p:cNvSpPr txBox="1"/>
          <p:nvPr/>
        </p:nvSpPr>
        <p:spPr>
          <a:xfrm>
            <a:off x="0" y="80962"/>
            <a:ext cx="1908175" cy="461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92D050"/>
              </a:buClr>
              <a:buSzPts val="2400"/>
              <a:buFont typeface="Arial"/>
              <a:buNone/>
            </a:pPr>
            <a:r>
              <a:rPr b="1" i="1" lang="en-US" sz="2400" u="none">
                <a:solidFill>
                  <a:srgbClr val="92D050"/>
                </a:solidFill>
                <a:latin typeface="Arial"/>
                <a:ea typeface="Arial"/>
                <a:cs typeface="Arial"/>
                <a:sym typeface="Arial"/>
              </a:rPr>
              <a:t>Results</a:t>
            </a:r>
            <a:endParaRPr/>
          </a:p>
        </p:txBody>
      </p:sp>
      <p:sp>
        <p:nvSpPr>
          <p:cNvPr id="1318" name="Google Shape;1318;p80"/>
          <p:cNvSpPr txBox="1"/>
          <p:nvPr/>
        </p:nvSpPr>
        <p:spPr>
          <a:xfrm>
            <a:off x="415925" y="2790825"/>
            <a:ext cx="8316912" cy="3446462"/>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FFFF00"/>
              </a:buClr>
              <a:buSzPts val="1800"/>
              <a:buFont typeface="Arial"/>
              <a:buNone/>
            </a:pPr>
            <a:r>
              <a:rPr b="1" i="0" lang="en-US" sz="1800" u="none">
                <a:solidFill>
                  <a:srgbClr val="FFFF00"/>
                </a:solidFill>
                <a:latin typeface="Arial"/>
                <a:ea typeface="Arial"/>
                <a:cs typeface="Arial"/>
                <a:sym typeface="Arial"/>
              </a:rPr>
              <a:t>Overall FE Predicted Bone Ingrowth :  45.6% ± 24.6 (13-88) </a:t>
            </a:r>
            <a:endParaRPr/>
          </a:p>
          <a:p>
            <a:pPr indent="-285750" lvl="0" marL="285750" marR="0" rtl="0" algn="l">
              <a:lnSpc>
                <a:spcPct val="100000"/>
              </a:lnSpc>
              <a:spcBef>
                <a:spcPts val="0"/>
              </a:spcBef>
              <a:spcAft>
                <a:spcPts val="0"/>
              </a:spcAft>
              <a:buClr>
                <a:srgbClr val="FFFF00"/>
              </a:buClr>
              <a:buSzPts val="1800"/>
              <a:buFont typeface="Arial"/>
              <a:buNone/>
            </a:pPr>
            <a:r>
              <a:rPr b="1" i="0" lang="en-US" sz="1800" u="none">
                <a:solidFill>
                  <a:srgbClr val="FFFF00"/>
                </a:solidFill>
                <a:latin typeface="Arial"/>
                <a:ea typeface="Arial"/>
                <a:cs typeface="Arial"/>
                <a:sym typeface="Arial"/>
              </a:rPr>
              <a:t>(averaged over 13 regions, single acetabular component)</a:t>
            </a:r>
            <a:endParaRPr b="0" i="0" sz="1800" u="none">
              <a:solidFill>
                <a:srgbClr val="FFFF00"/>
              </a:solidFill>
              <a:latin typeface="Arial"/>
              <a:ea typeface="Arial"/>
              <a:cs typeface="Arial"/>
              <a:sym typeface="Arial"/>
            </a:endParaRPr>
          </a:p>
          <a:p>
            <a:pPr indent="-285750" lvl="0" marL="285750" marR="0" rtl="0" algn="just">
              <a:lnSpc>
                <a:spcPct val="100000"/>
              </a:lnSpc>
              <a:spcBef>
                <a:spcPts val="0"/>
              </a:spcBef>
              <a:spcAft>
                <a:spcPts val="0"/>
              </a:spcAft>
              <a:buClr>
                <a:srgbClr val="FFFF00"/>
              </a:buClr>
              <a:buSzPts val="1800"/>
              <a:buFont typeface="Arial"/>
              <a:buNone/>
            </a:pPr>
            <a:r>
              <a:t/>
            </a:r>
            <a:endParaRPr b="1" i="0" sz="1800" u="none">
              <a:solidFill>
                <a:srgbClr val="FFFFFF"/>
              </a:solidFill>
              <a:latin typeface="Arial"/>
              <a:ea typeface="Arial"/>
              <a:cs typeface="Arial"/>
              <a:sym typeface="Arial"/>
            </a:endParaRPr>
          </a:p>
          <a:p>
            <a:pPr indent="-285750" lvl="0" marL="285750" marR="0" rtl="0" algn="just">
              <a:lnSpc>
                <a:spcPct val="100000"/>
              </a:lnSpc>
              <a:spcBef>
                <a:spcPts val="0"/>
              </a:spcBef>
              <a:spcAft>
                <a:spcPts val="0"/>
              </a:spcAft>
              <a:buClr>
                <a:srgbClr val="FFFFFF"/>
              </a:buClr>
              <a:buSzPts val="1800"/>
              <a:buFont typeface="Arial"/>
              <a:buChar char="•"/>
            </a:pPr>
            <a:r>
              <a:rPr b="1" i="0" lang="en-US" sz="1800" u="none">
                <a:solidFill>
                  <a:srgbClr val="FFFFFF"/>
                </a:solidFill>
                <a:latin typeface="Arial"/>
                <a:ea typeface="Arial"/>
                <a:cs typeface="Arial"/>
                <a:sym typeface="Arial"/>
              </a:rPr>
              <a:t>Clinical (histological and radiographic) Studies:</a:t>
            </a:r>
            <a:endParaRPr/>
          </a:p>
          <a:p>
            <a:pPr indent="-171450" lvl="1" marL="742950" marR="0" rtl="0" algn="just">
              <a:lnSpc>
                <a:spcPct val="100000"/>
              </a:lnSpc>
              <a:spcBef>
                <a:spcPts val="0"/>
              </a:spcBef>
              <a:spcAft>
                <a:spcPts val="0"/>
              </a:spcAft>
              <a:buClr>
                <a:srgbClr val="FFFF00"/>
              </a:buClr>
              <a:buSzPts val="1800"/>
              <a:buFont typeface="Arial"/>
              <a:buNone/>
            </a:pPr>
            <a:r>
              <a:t/>
            </a:r>
            <a:endParaRPr b="0" i="0" sz="1800" u="none" cap="none" strike="noStrike">
              <a:solidFill>
                <a:srgbClr val="FFFF00"/>
              </a:solidFill>
              <a:latin typeface="Arial"/>
              <a:ea typeface="Arial"/>
              <a:cs typeface="Arial"/>
              <a:sym typeface="Arial"/>
            </a:endParaRPr>
          </a:p>
          <a:p>
            <a:pPr indent="-285750" lvl="1" marL="742950" marR="0" rtl="0" algn="just">
              <a:lnSpc>
                <a:spcPct val="100000"/>
              </a:lnSpc>
              <a:spcBef>
                <a:spcPts val="0"/>
              </a:spcBef>
              <a:spcAft>
                <a:spcPts val="0"/>
              </a:spcAft>
              <a:buClr>
                <a:srgbClr val="FFFFFF"/>
              </a:buClr>
              <a:buSzPts val="1800"/>
              <a:buFont typeface="Arial"/>
              <a:buChar char="•"/>
            </a:pPr>
            <a:r>
              <a:rPr b="0" i="0" lang="en-US" sz="1800" u="none" cap="none" strike="noStrike">
                <a:solidFill>
                  <a:srgbClr val="FFFFFF"/>
                </a:solidFill>
                <a:latin typeface="Arial"/>
                <a:ea typeface="Arial"/>
                <a:cs typeface="Arial"/>
                <a:sym typeface="Arial"/>
              </a:rPr>
              <a:t>Hanzlik &amp; Day (2013):</a:t>
            </a:r>
            <a:endParaRPr/>
          </a:p>
          <a:p>
            <a:pPr indent="0" lvl="2" marL="914400" marR="0" rtl="0" algn="just">
              <a:lnSpc>
                <a:spcPct val="100000"/>
              </a:lnSpc>
              <a:spcBef>
                <a:spcPts val="0"/>
              </a:spcBef>
              <a:spcAft>
                <a:spcPts val="0"/>
              </a:spcAft>
              <a:buClr>
                <a:srgbClr val="FFFFFF"/>
              </a:buClr>
              <a:buSzPts val="1400"/>
              <a:buFont typeface="Arial"/>
              <a:buNone/>
            </a:pPr>
            <a:r>
              <a:rPr b="0" i="1" lang="en-US" sz="1400" u="none" cap="none" strike="noStrike">
                <a:solidFill>
                  <a:srgbClr val="FFFFFF"/>
                </a:solidFill>
                <a:latin typeface="Arial"/>
                <a:ea typeface="Arial"/>
                <a:cs typeface="Arial"/>
                <a:sym typeface="Arial"/>
              </a:rPr>
              <a:t>Titanium Acetabular Shell: </a:t>
            </a:r>
            <a:r>
              <a:rPr b="1" i="1" lang="en-US" sz="1400" u="none" cap="none" strike="noStrike">
                <a:solidFill>
                  <a:srgbClr val="FFFFFF"/>
                </a:solidFill>
                <a:latin typeface="Arial"/>
                <a:ea typeface="Arial"/>
                <a:cs typeface="Arial"/>
                <a:sym typeface="Arial"/>
              </a:rPr>
              <a:t>46±20% (20–83)</a:t>
            </a:r>
            <a:endParaRPr/>
          </a:p>
          <a:p>
            <a:pPr indent="0" lvl="2" marL="914400" marR="0" rtl="0" algn="just">
              <a:lnSpc>
                <a:spcPct val="100000"/>
              </a:lnSpc>
              <a:spcBef>
                <a:spcPts val="0"/>
              </a:spcBef>
              <a:spcAft>
                <a:spcPts val="0"/>
              </a:spcAft>
              <a:buClr>
                <a:srgbClr val="FFFFFF"/>
              </a:buClr>
              <a:buSzPts val="1400"/>
              <a:buFont typeface="Arial"/>
              <a:buNone/>
            </a:pPr>
            <a:r>
              <a:rPr b="0" i="1" lang="en-US" sz="1400" u="none" cap="none" strike="noStrike">
                <a:solidFill>
                  <a:srgbClr val="FFFFFF"/>
                </a:solidFill>
                <a:latin typeface="Arial"/>
                <a:ea typeface="Arial"/>
                <a:cs typeface="Arial"/>
                <a:sym typeface="Arial"/>
              </a:rPr>
              <a:t>76 different acetabular components</a:t>
            </a:r>
            <a:endParaRPr/>
          </a:p>
          <a:p>
            <a:pPr indent="-171450" lvl="1" marL="742950" marR="0" rtl="0" algn="just">
              <a:lnSpc>
                <a:spcPct val="100000"/>
              </a:lnSpc>
              <a:spcBef>
                <a:spcPts val="0"/>
              </a:spcBef>
              <a:spcAft>
                <a:spcPts val="0"/>
              </a:spcAft>
              <a:buClr>
                <a:srgbClr val="FFFF00"/>
              </a:buClr>
              <a:buSzPts val="1800"/>
              <a:buFont typeface="Arial"/>
              <a:buNone/>
            </a:pPr>
            <a:r>
              <a:t/>
            </a:r>
            <a:endParaRPr b="0" i="0" sz="1800" u="none" cap="none" strike="noStrike">
              <a:solidFill>
                <a:srgbClr val="FFFFFF"/>
              </a:solidFill>
              <a:latin typeface="Arial"/>
              <a:ea typeface="Arial"/>
              <a:cs typeface="Arial"/>
              <a:sym typeface="Arial"/>
            </a:endParaRPr>
          </a:p>
          <a:p>
            <a:pPr indent="-285750" lvl="1" marL="742950" marR="0" rtl="0" algn="just">
              <a:lnSpc>
                <a:spcPct val="100000"/>
              </a:lnSpc>
              <a:spcBef>
                <a:spcPts val="0"/>
              </a:spcBef>
              <a:spcAft>
                <a:spcPts val="0"/>
              </a:spcAft>
              <a:buClr>
                <a:srgbClr val="FFFFFF"/>
              </a:buClr>
              <a:buSzPts val="1800"/>
              <a:buFont typeface="Arial"/>
              <a:buChar char="•"/>
            </a:pPr>
            <a:r>
              <a:rPr b="0" i="0" lang="en-US" sz="1800" u="none" cap="none" strike="noStrike">
                <a:solidFill>
                  <a:srgbClr val="FFFFFF"/>
                </a:solidFill>
                <a:latin typeface="Arial"/>
                <a:ea typeface="Arial"/>
                <a:cs typeface="Arial"/>
                <a:sym typeface="Arial"/>
              </a:rPr>
              <a:t>Engh et al. (1993):</a:t>
            </a:r>
            <a:endParaRPr/>
          </a:p>
          <a:p>
            <a:pPr indent="0" lvl="2" marL="914400" marR="0" rtl="0" algn="just">
              <a:lnSpc>
                <a:spcPct val="100000"/>
              </a:lnSpc>
              <a:spcBef>
                <a:spcPts val="0"/>
              </a:spcBef>
              <a:spcAft>
                <a:spcPts val="0"/>
              </a:spcAft>
              <a:buClr>
                <a:srgbClr val="FFFFFF"/>
              </a:buClr>
              <a:buSzPts val="1400"/>
              <a:buFont typeface="Arial"/>
              <a:buNone/>
            </a:pPr>
            <a:r>
              <a:rPr b="0" i="1" lang="en-US" sz="1400" u="none" cap="none" strike="noStrike">
                <a:solidFill>
                  <a:srgbClr val="FFFFFF"/>
                </a:solidFill>
                <a:latin typeface="Arial"/>
                <a:ea typeface="Arial"/>
                <a:cs typeface="Arial"/>
                <a:sym typeface="Arial"/>
              </a:rPr>
              <a:t>Porous Coated Acetabular Implant: </a:t>
            </a:r>
            <a:r>
              <a:rPr b="1" i="1" lang="en-US" sz="1400" u="none" cap="none" strike="noStrike">
                <a:solidFill>
                  <a:srgbClr val="FFFFFF"/>
                </a:solidFill>
                <a:latin typeface="Arial"/>
                <a:ea typeface="Arial"/>
                <a:cs typeface="Arial"/>
                <a:sym typeface="Arial"/>
              </a:rPr>
              <a:t>33% (3-84)</a:t>
            </a:r>
            <a:endParaRPr/>
          </a:p>
          <a:p>
            <a:pPr indent="0" lvl="2" marL="914400" marR="0" rtl="0" algn="just">
              <a:lnSpc>
                <a:spcPct val="100000"/>
              </a:lnSpc>
              <a:spcBef>
                <a:spcPts val="0"/>
              </a:spcBef>
              <a:spcAft>
                <a:spcPts val="0"/>
              </a:spcAft>
              <a:buClr>
                <a:srgbClr val="FFFFFF"/>
              </a:buClr>
              <a:buSzPts val="1400"/>
              <a:buFont typeface="Arial"/>
              <a:buNone/>
            </a:pPr>
            <a:r>
              <a:rPr b="0" i="1" lang="en-US" sz="1400" u="none" cap="none" strike="noStrike">
                <a:solidFill>
                  <a:srgbClr val="FFFFFF"/>
                </a:solidFill>
                <a:latin typeface="Arial"/>
                <a:ea typeface="Arial"/>
                <a:cs typeface="Arial"/>
                <a:sym typeface="Arial"/>
              </a:rPr>
              <a:t>9 different acetabular components</a:t>
            </a:r>
            <a:endParaRPr/>
          </a:p>
          <a:p>
            <a:pPr indent="0" lvl="0" marL="0" marR="0" rtl="0" algn="l">
              <a:lnSpc>
                <a:spcPct val="100000"/>
              </a:lnSpc>
              <a:spcBef>
                <a:spcPts val="0"/>
              </a:spcBef>
              <a:spcAft>
                <a:spcPts val="0"/>
              </a:spcAft>
              <a:buNone/>
            </a:pPr>
            <a:r>
              <a:t/>
            </a:r>
            <a:endParaRPr b="0" i="1" sz="1400" u="none" cap="none" strike="noStrike">
              <a:solidFill>
                <a:srgbClr val="FFFFFF"/>
              </a:solidFill>
              <a:latin typeface="Arial"/>
              <a:ea typeface="Arial"/>
              <a:cs typeface="Arial"/>
              <a:sym typeface="Arial"/>
            </a:endParaRPr>
          </a:p>
        </p:txBody>
      </p:sp>
      <p:sp>
        <p:nvSpPr>
          <p:cNvPr id="1319" name="Google Shape;1319;p80"/>
          <p:cNvSpPr txBox="1"/>
          <p:nvPr/>
        </p:nvSpPr>
        <p:spPr>
          <a:xfrm>
            <a:off x="431800" y="6254750"/>
            <a:ext cx="7272337" cy="52228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1400"/>
              <a:buFont typeface="Bookman Old Style"/>
              <a:buNone/>
            </a:pPr>
            <a:r>
              <a:rPr b="0" i="1" lang="en-US" sz="1400" u="none">
                <a:solidFill>
                  <a:srgbClr val="FFFF00"/>
                </a:solidFill>
                <a:latin typeface="Bookman Old Style"/>
                <a:ea typeface="Bookman Old Style"/>
                <a:cs typeface="Bookman Old Style"/>
                <a:sym typeface="Bookman Old Style"/>
              </a:rPr>
              <a:t>Hanzlik &amp; Day (2013), J Arthrop, 28: 922-927</a:t>
            </a:r>
            <a:endParaRPr/>
          </a:p>
          <a:p>
            <a:pPr indent="0" lvl="0" marL="0" marR="0" rtl="0" algn="ctr">
              <a:lnSpc>
                <a:spcPct val="100000"/>
              </a:lnSpc>
              <a:spcBef>
                <a:spcPts val="0"/>
              </a:spcBef>
              <a:spcAft>
                <a:spcPts val="0"/>
              </a:spcAft>
              <a:buClr>
                <a:srgbClr val="FFFF00"/>
              </a:buClr>
              <a:buSzPts val="1400"/>
              <a:buFont typeface="Bookman Old Style"/>
              <a:buNone/>
            </a:pPr>
            <a:r>
              <a:rPr b="0" i="1" lang="en-US" sz="1400" u="none">
                <a:solidFill>
                  <a:srgbClr val="FFFF00"/>
                </a:solidFill>
                <a:latin typeface="Bookman Old Style"/>
                <a:ea typeface="Bookman Old Style"/>
                <a:cs typeface="Bookman Old Style"/>
                <a:sym typeface="Bookman Old Style"/>
              </a:rPr>
              <a:t>Engh et al. (1993), JBJS (Am), 75: 814-824</a:t>
            </a:r>
            <a:endParaRPr/>
          </a:p>
        </p:txBody>
      </p:sp>
      <p:pic>
        <p:nvPicPr>
          <p:cNvPr id="1320" name="Google Shape;1320;p80"/>
          <p:cNvPicPr preferRelativeResize="0"/>
          <p:nvPr/>
        </p:nvPicPr>
        <p:blipFill rotWithShape="1">
          <a:blip r:embed="rId5">
            <a:alphaModFix/>
          </a:blip>
          <a:srcRect b="24012" l="25851" r="18157" t="36459"/>
          <a:stretch/>
        </p:blipFill>
        <p:spPr>
          <a:xfrm>
            <a:off x="6665912" y="3608387"/>
            <a:ext cx="2009775" cy="22907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31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31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3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4" name="Shape 1324"/>
        <p:cNvGrpSpPr/>
        <p:nvPr/>
      </p:nvGrpSpPr>
      <p:grpSpPr>
        <a:xfrm>
          <a:off x="0" y="0"/>
          <a:ext cx="0" cy="0"/>
          <a:chOff x="0" y="0"/>
          <a:chExt cx="0" cy="0"/>
        </a:xfrm>
      </p:grpSpPr>
      <p:sp>
        <p:nvSpPr>
          <p:cNvPr id="1325" name="Google Shape;1325;p81"/>
          <p:cNvSpPr txBox="1"/>
          <p:nvPr/>
        </p:nvSpPr>
        <p:spPr>
          <a:xfrm>
            <a:off x="468312" y="5710237"/>
            <a:ext cx="8207375" cy="70643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2000"/>
              <a:buFont typeface="Arial"/>
              <a:buNone/>
            </a:pPr>
            <a:r>
              <a:rPr b="1" i="0" lang="en-US" sz="2000" u="none">
                <a:solidFill>
                  <a:srgbClr val="FFFF00"/>
                </a:solidFill>
                <a:latin typeface="Arial"/>
                <a:ea typeface="Arial"/>
                <a:cs typeface="Arial"/>
                <a:sym typeface="Arial"/>
              </a:rPr>
              <a:t>Tissue Differentiation around the Acetabular Prosthesis after Attainment of Equilibrium</a:t>
            </a:r>
            <a:endParaRPr/>
          </a:p>
        </p:txBody>
      </p:sp>
      <p:pic>
        <p:nvPicPr>
          <p:cNvPr id="1326" name="Google Shape;1326;p81"/>
          <p:cNvPicPr preferRelativeResize="0"/>
          <p:nvPr/>
        </p:nvPicPr>
        <p:blipFill rotWithShape="1">
          <a:blip r:embed="rId3">
            <a:alphaModFix/>
          </a:blip>
          <a:srcRect b="0" l="0" r="0" t="0"/>
          <a:stretch/>
        </p:blipFill>
        <p:spPr>
          <a:xfrm>
            <a:off x="1412875" y="1144587"/>
            <a:ext cx="6291262" cy="4876800"/>
          </a:xfrm>
          <a:prstGeom prst="rect">
            <a:avLst/>
          </a:prstGeom>
          <a:noFill/>
          <a:ln>
            <a:noFill/>
          </a:ln>
        </p:spPr>
      </p:pic>
      <p:cxnSp>
        <p:nvCxnSpPr>
          <p:cNvPr id="1327" name="Google Shape;1327;p81"/>
          <p:cNvCxnSpPr/>
          <p:nvPr/>
        </p:nvCxnSpPr>
        <p:spPr>
          <a:xfrm rot="10800000">
            <a:off x="1555750" y="2755900"/>
            <a:ext cx="0" cy="1852612"/>
          </a:xfrm>
          <a:prstGeom prst="straightConnector1">
            <a:avLst/>
          </a:prstGeom>
          <a:noFill/>
          <a:ln cap="flat" cmpd="sng" w="28575">
            <a:solidFill>
              <a:schemeClr val="accent1"/>
            </a:solidFill>
            <a:prstDash val="solid"/>
            <a:miter lim="800000"/>
            <a:headEnd len="med" w="med" type="none"/>
            <a:tailEnd len="lg" w="lg" type="triangle"/>
          </a:ln>
        </p:spPr>
      </p:cxnSp>
      <p:sp>
        <p:nvSpPr>
          <p:cNvPr id="1328" name="Google Shape;1328;p81"/>
          <p:cNvSpPr txBox="1"/>
          <p:nvPr/>
        </p:nvSpPr>
        <p:spPr>
          <a:xfrm rot="-5400000">
            <a:off x="-99304" y="3416658"/>
            <a:ext cx="2808312" cy="4308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600"/>
              <a:buFont typeface="Arial"/>
              <a:buNone/>
            </a:pPr>
            <a:r>
              <a:rPr b="1" i="0" lang="en-US" sz="1600" u="none" cap="none" strike="noStrike">
                <a:solidFill>
                  <a:srgbClr val="FFFF00"/>
                </a:solidFill>
                <a:latin typeface="Arial"/>
                <a:ea typeface="Arial"/>
                <a:cs typeface="Arial"/>
                <a:sym typeface="Arial"/>
              </a:rPr>
              <a:t>Percentage Bone Ingrowth</a:t>
            </a:r>
            <a:endParaRPr/>
          </a:p>
        </p:txBody>
      </p:sp>
      <p:sp>
        <p:nvSpPr>
          <p:cNvPr id="1329" name="Google Shape;1329;p81"/>
          <p:cNvSpPr txBox="1"/>
          <p:nvPr/>
        </p:nvSpPr>
        <p:spPr>
          <a:xfrm>
            <a:off x="107950" y="6345237"/>
            <a:ext cx="576262"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a:solidFill>
                  <a:srgbClr val="000000"/>
                </a:solidFill>
                <a:latin typeface="Arial"/>
                <a:ea typeface="Arial"/>
                <a:cs typeface="Arial"/>
                <a:sym typeface="Arial"/>
              </a:rPr>
              <a:t>‹#›</a:t>
            </a:fld>
            <a:endParaRPr/>
          </a:p>
        </p:txBody>
      </p:sp>
      <p:sp>
        <p:nvSpPr>
          <p:cNvPr id="1330" name="Google Shape;1330;p81"/>
          <p:cNvSpPr txBox="1"/>
          <p:nvPr/>
        </p:nvSpPr>
        <p:spPr>
          <a:xfrm>
            <a:off x="107950" y="188912"/>
            <a:ext cx="8821737" cy="1016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66"/>
              </a:buClr>
              <a:buSzPts val="2400"/>
              <a:buFont typeface="Arial"/>
              <a:buNone/>
            </a:pPr>
            <a:r>
              <a:rPr b="1" i="0" lang="en-US" sz="2400" u="none">
                <a:solidFill>
                  <a:srgbClr val="FFCC66"/>
                </a:solidFill>
                <a:latin typeface="Arial"/>
                <a:ea typeface="Arial"/>
                <a:cs typeface="Arial"/>
                <a:sym typeface="Arial"/>
              </a:rPr>
              <a:t>Tissue Differentiation Predictions </a:t>
            </a:r>
            <a:endParaRPr/>
          </a:p>
          <a:p>
            <a:pPr indent="0" lvl="0" marL="0" marR="0" rtl="0" algn="ctr">
              <a:lnSpc>
                <a:spcPct val="100000"/>
              </a:lnSpc>
              <a:spcBef>
                <a:spcPts val="0"/>
              </a:spcBef>
              <a:spcAft>
                <a:spcPts val="0"/>
              </a:spcAft>
              <a:buClr>
                <a:srgbClr val="FFFF00"/>
              </a:buClr>
              <a:buSzPts val="1200"/>
              <a:buFont typeface="Arial"/>
              <a:buNone/>
            </a:pPr>
            <a:r>
              <a:t/>
            </a:r>
            <a:endParaRPr b="1" i="0" sz="12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2400"/>
              <a:buFont typeface="Arial"/>
              <a:buNone/>
            </a:pPr>
            <a:r>
              <a:rPr b="1" i="0" lang="en-US" sz="2400" u="none">
                <a:solidFill>
                  <a:srgbClr val="FFFFFF"/>
                </a:solidFill>
                <a:latin typeface="Arial"/>
                <a:ea typeface="Arial"/>
                <a:cs typeface="Arial"/>
                <a:sym typeface="Arial"/>
              </a:rPr>
              <a:t>Phenomenological</a:t>
            </a:r>
            <a:r>
              <a:rPr b="1" i="0" lang="en-US" sz="2400" u="none">
                <a:solidFill>
                  <a:srgbClr val="FFCC66"/>
                </a:solidFill>
                <a:latin typeface="Arial"/>
                <a:ea typeface="Arial"/>
                <a:cs typeface="Arial"/>
                <a:sym typeface="Arial"/>
              </a:rPr>
              <a:t> </a:t>
            </a:r>
            <a:r>
              <a:rPr b="1" i="0" lang="en-US" sz="2400" u="none">
                <a:solidFill>
                  <a:srgbClr val="FFFF00"/>
                </a:solidFill>
                <a:latin typeface="Arial"/>
                <a:ea typeface="Arial"/>
                <a:cs typeface="Arial"/>
                <a:sym typeface="Arial"/>
              </a:rPr>
              <a:t>vs</a:t>
            </a:r>
            <a:r>
              <a:rPr b="1" i="0" lang="en-US" sz="2400" u="none">
                <a:solidFill>
                  <a:srgbClr val="FFCC66"/>
                </a:solidFill>
                <a:latin typeface="Arial"/>
                <a:ea typeface="Arial"/>
                <a:cs typeface="Arial"/>
                <a:sym typeface="Arial"/>
              </a:rPr>
              <a:t> </a:t>
            </a:r>
            <a:r>
              <a:rPr b="1" i="0" lang="en-US" sz="2400" u="none">
                <a:solidFill>
                  <a:srgbClr val="FFC000"/>
                </a:solidFill>
                <a:latin typeface="Arial"/>
                <a:ea typeface="Arial"/>
                <a:cs typeface="Arial"/>
                <a:sym typeface="Arial"/>
              </a:rPr>
              <a:t>Cell-phenotype</a:t>
            </a:r>
            <a:endParaRPr/>
          </a:p>
        </p:txBody>
      </p:sp>
      <p:sp>
        <p:nvSpPr>
          <p:cNvPr id="1331" name="Google Shape;1331;p81"/>
          <p:cNvSpPr txBox="1"/>
          <p:nvPr/>
        </p:nvSpPr>
        <p:spPr>
          <a:xfrm>
            <a:off x="0" y="80962"/>
            <a:ext cx="1908175" cy="461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92D050"/>
              </a:buClr>
              <a:buSzPts val="2400"/>
              <a:buFont typeface="Arial"/>
              <a:buNone/>
            </a:pPr>
            <a:r>
              <a:rPr b="1" i="1" lang="en-US" sz="2400" u="none">
                <a:solidFill>
                  <a:srgbClr val="92D050"/>
                </a:solidFill>
                <a:latin typeface="Arial"/>
                <a:ea typeface="Arial"/>
                <a:cs typeface="Arial"/>
                <a:sym typeface="Arial"/>
              </a:rPr>
              <a:t>Results</a:t>
            </a:r>
            <a:endParaRPr/>
          </a:p>
        </p:txBody>
      </p:sp>
      <p:pic>
        <p:nvPicPr>
          <p:cNvPr id="1332" name="Google Shape;1332;p81"/>
          <p:cNvPicPr preferRelativeResize="0"/>
          <p:nvPr/>
        </p:nvPicPr>
        <p:blipFill rotWithShape="1">
          <a:blip r:embed="rId4">
            <a:alphaModFix/>
          </a:blip>
          <a:srcRect b="0" l="0" r="0" t="0"/>
          <a:stretch/>
        </p:blipFill>
        <p:spPr>
          <a:xfrm>
            <a:off x="6570662" y="1347787"/>
            <a:ext cx="2322512" cy="22256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6" name="Shape 1336"/>
        <p:cNvGrpSpPr/>
        <p:nvPr/>
      </p:nvGrpSpPr>
      <p:grpSpPr>
        <a:xfrm>
          <a:off x="0" y="0"/>
          <a:ext cx="0" cy="0"/>
          <a:chOff x="0" y="0"/>
          <a:chExt cx="0" cy="0"/>
        </a:xfrm>
      </p:grpSpPr>
      <p:sp>
        <p:nvSpPr>
          <p:cNvPr id="1337" name="Google Shape;1337;p82"/>
          <p:cNvSpPr txBox="1"/>
          <p:nvPr/>
        </p:nvSpPr>
        <p:spPr>
          <a:xfrm>
            <a:off x="107950" y="6345237"/>
            <a:ext cx="576262"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a:solidFill>
                  <a:srgbClr val="000000"/>
                </a:solidFill>
                <a:latin typeface="Arial"/>
                <a:ea typeface="Arial"/>
                <a:cs typeface="Arial"/>
                <a:sym typeface="Arial"/>
              </a:rPr>
              <a:t>‹#›</a:t>
            </a:fld>
            <a:endParaRPr/>
          </a:p>
        </p:txBody>
      </p:sp>
      <p:cxnSp>
        <p:nvCxnSpPr>
          <p:cNvPr id="1338" name="Google Shape;1338;p82"/>
          <p:cNvCxnSpPr/>
          <p:nvPr/>
        </p:nvCxnSpPr>
        <p:spPr>
          <a:xfrm rot="10800000">
            <a:off x="611187" y="2624137"/>
            <a:ext cx="0" cy="1852612"/>
          </a:xfrm>
          <a:prstGeom prst="straightConnector1">
            <a:avLst/>
          </a:prstGeom>
          <a:noFill/>
          <a:ln cap="flat" cmpd="sng" w="28575">
            <a:solidFill>
              <a:schemeClr val="accent1"/>
            </a:solidFill>
            <a:prstDash val="solid"/>
            <a:miter lim="800000"/>
            <a:headEnd len="med" w="med" type="none"/>
            <a:tailEnd len="lg" w="lg" type="triangle"/>
          </a:ln>
        </p:spPr>
      </p:cxnSp>
      <p:sp>
        <p:nvSpPr>
          <p:cNvPr id="1339" name="Google Shape;1339;p82"/>
          <p:cNvSpPr txBox="1"/>
          <p:nvPr/>
        </p:nvSpPr>
        <p:spPr>
          <a:xfrm rot="-5400000">
            <a:off x="-1045205" y="3285565"/>
            <a:ext cx="2808312" cy="4308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600"/>
              <a:buFont typeface="Arial"/>
              <a:buNone/>
            </a:pPr>
            <a:r>
              <a:rPr b="1" i="0" lang="en-US" sz="1600" u="none" cap="none" strike="noStrike">
                <a:solidFill>
                  <a:srgbClr val="FFFF00"/>
                </a:solidFill>
                <a:latin typeface="Arial"/>
                <a:ea typeface="Arial"/>
                <a:cs typeface="Arial"/>
                <a:sym typeface="Arial"/>
              </a:rPr>
              <a:t>Percentage Bone Ingrowth</a:t>
            </a:r>
            <a:endParaRPr/>
          </a:p>
        </p:txBody>
      </p:sp>
      <p:cxnSp>
        <p:nvCxnSpPr>
          <p:cNvPr id="1340" name="Google Shape;1340;p82"/>
          <p:cNvCxnSpPr/>
          <p:nvPr/>
        </p:nvCxnSpPr>
        <p:spPr>
          <a:xfrm>
            <a:off x="3090862" y="6275387"/>
            <a:ext cx="2447925" cy="0"/>
          </a:xfrm>
          <a:prstGeom prst="straightConnector1">
            <a:avLst/>
          </a:prstGeom>
          <a:noFill/>
          <a:ln cap="flat" cmpd="sng" w="28575">
            <a:solidFill>
              <a:schemeClr val="accent1"/>
            </a:solidFill>
            <a:prstDash val="solid"/>
            <a:miter lim="800000"/>
            <a:headEnd len="med" w="med" type="none"/>
            <a:tailEnd len="lg" w="lg" type="triangle"/>
          </a:ln>
        </p:spPr>
      </p:cxnSp>
      <p:sp>
        <p:nvSpPr>
          <p:cNvPr id="1341" name="Google Shape;1341;p82"/>
          <p:cNvSpPr txBox="1"/>
          <p:nvPr/>
        </p:nvSpPr>
        <p:spPr>
          <a:xfrm>
            <a:off x="2916237" y="6308725"/>
            <a:ext cx="2741612" cy="3397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1600"/>
              <a:buFont typeface="Arial"/>
              <a:buNone/>
            </a:pPr>
            <a:r>
              <a:rPr b="1" i="0" lang="en-US" sz="1600" u="none">
                <a:solidFill>
                  <a:srgbClr val="FFFF00"/>
                </a:solidFill>
                <a:latin typeface="Arial"/>
                <a:ea typeface="Arial"/>
                <a:cs typeface="Arial"/>
                <a:sym typeface="Arial"/>
              </a:rPr>
              <a:t>Iterations (Days)</a:t>
            </a:r>
            <a:endParaRPr/>
          </a:p>
        </p:txBody>
      </p:sp>
      <p:pic>
        <p:nvPicPr>
          <p:cNvPr id="1342" name="Google Shape;1342;p82"/>
          <p:cNvPicPr preferRelativeResize="0"/>
          <p:nvPr/>
        </p:nvPicPr>
        <p:blipFill rotWithShape="1">
          <a:blip r:embed="rId3">
            <a:alphaModFix/>
          </a:blip>
          <a:srcRect b="0" l="0" r="0" t="0"/>
          <a:stretch/>
        </p:blipFill>
        <p:spPr>
          <a:xfrm>
            <a:off x="539750" y="1304925"/>
            <a:ext cx="8497887" cy="4968875"/>
          </a:xfrm>
          <a:prstGeom prst="rect">
            <a:avLst/>
          </a:prstGeom>
          <a:noFill/>
          <a:ln>
            <a:noFill/>
          </a:ln>
        </p:spPr>
      </p:pic>
      <p:cxnSp>
        <p:nvCxnSpPr>
          <p:cNvPr id="1343" name="Google Shape;1343;p82"/>
          <p:cNvCxnSpPr/>
          <p:nvPr/>
        </p:nvCxnSpPr>
        <p:spPr>
          <a:xfrm>
            <a:off x="2160587" y="4211637"/>
            <a:ext cx="755650" cy="0"/>
          </a:xfrm>
          <a:prstGeom prst="straightConnector1">
            <a:avLst/>
          </a:prstGeom>
          <a:noFill/>
          <a:ln cap="flat" cmpd="sng" w="44450">
            <a:solidFill>
              <a:srgbClr val="FFFF00"/>
            </a:solidFill>
            <a:prstDash val="solid"/>
            <a:miter lim="800000"/>
            <a:headEnd len="med" w="med" type="triangle"/>
            <a:tailEnd len="med" w="med" type="triangle"/>
          </a:ln>
        </p:spPr>
      </p:cxnSp>
      <p:sp>
        <p:nvSpPr>
          <p:cNvPr id="1344" name="Google Shape;1344;p82"/>
          <p:cNvSpPr txBox="1"/>
          <p:nvPr/>
        </p:nvSpPr>
        <p:spPr>
          <a:xfrm>
            <a:off x="3203575" y="4068762"/>
            <a:ext cx="3024187" cy="36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800"/>
              <a:buFont typeface="Arial"/>
              <a:buNone/>
            </a:pPr>
            <a:r>
              <a:rPr b="0" i="0" lang="en-US" sz="1800" u="none">
                <a:solidFill>
                  <a:srgbClr val="FFFF00"/>
                </a:solidFill>
                <a:latin typeface="Arial"/>
                <a:ea typeface="Arial"/>
                <a:cs typeface="Arial"/>
                <a:sym typeface="Arial"/>
              </a:rPr>
              <a:t>Lateral Shift</a:t>
            </a:r>
            <a:endParaRPr/>
          </a:p>
        </p:txBody>
      </p:sp>
      <p:sp>
        <p:nvSpPr>
          <p:cNvPr id="1345" name="Google Shape;1345;p82"/>
          <p:cNvSpPr txBox="1"/>
          <p:nvPr/>
        </p:nvSpPr>
        <p:spPr>
          <a:xfrm>
            <a:off x="107950" y="188912"/>
            <a:ext cx="8821737" cy="1016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66"/>
              </a:buClr>
              <a:buSzPts val="2400"/>
              <a:buFont typeface="Arial"/>
              <a:buNone/>
            </a:pPr>
            <a:r>
              <a:rPr b="1" i="0" lang="en-US" sz="2400" u="none">
                <a:solidFill>
                  <a:srgbClr val="FFCC66"/>
                </a:solidFill>
                <a:latin typeface="Arial"/>
                <a:ea typeface="Arial"/>
                <a:cs typeface="Arial"/>
                <a:sym typeface="Arial"/>
              </a:rPr>
              <a:t>Tissue Differentiation Predictions </a:t>
            </a:r>
            <a:endParaRPr/>
          </a:p>
          <a:p>
            <a:pPr indent="0" lvl="0" marL="0" marR="0" rtl="0" algn="ctr">
              <a:lnSpc>
                <a:spcPct val="100000"/>
              </a:lnSpc>
              <a:spcBef>
                <a:spcPts val="0"/>
              </a:spcBef>
              <a:spcAft>
                <a:spcPts val="0"/>
              </a:spcAft>
              <a:buClr>
                <a:srgbClr val="FFFF00"/>
              </a:buClr>
              <a:buSzPts val="1200"/>
              <a:buFont typeface="Arial"/>
              <a:buNone/>
            </a:pPr>
            <a:r>
              <a:t/>
            </a:r>
            <a:endParaRPr b="1" i="0" sz="12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2400"/>
              <a:buFont typeface="Arial"/>
              <a:buNone/>
            </a:pPr>
            <a:r>
              <a:rPr b="1" i="0" lang="en-US" sz="2400" u="none">
                <a:solidFill>
                  <a:srgbClr val="FFFFFF"/>
                </a:solidFill>
                <a:latin typeface="Arial"/>
                <a:ea typeface="Arial"/>
                <a:cs typeface="Arial"/>
                <a:sym typeface="Arial"/>
              </a:rPr>
              <a:t>Phenomenological</a:t>
            </a:r>
            <a:r>
              <a:rPr b="1" i="0" lang="en-US" sz="2400" u="none">
                <a:solidFill>
                  <a:srgbClr val="FFCC66"/>
                </a:solidFill>
                <a:latin typeface="Arial"/>
                <a:ea typeface="Arial"/>
                <a:cs typeface="Arial"/>
                <a:sym typeface="Arial"/>
              </a:rPr>
              <a:t> </a:t>
            </a:r>
            <a:r>
              <a:rPr b="1" i="0" lang="en-US" sz="2400" u="none">
                <a:solidFill>
                  <a:srgbClr val="FFFF00"/>
                </a:solidFill>
                <a:latin typeface="Arial"/>
                <a:ea typeface="Arial"/>
                <a:cs typeface="Arial"/>
                <a:sym typeface="Arial"/>
              </a:rPr>
              <a:t>vs</a:t>
            </a:r>
            <a:r>
              <a:rPr b="1" i="0" lang="en-US" sz="2400" u="none">
                <a:solidFill>
                  <a:srgbClr val="FFCC66"/>
                </a:solidFill>
                <a:latin typeface="Arial"/>
                <a:ea typeface="Arial"/>
                <a:cs typeface="Arial"/>
                <a:sym typeface="Arial"/>
              </a:rPr>
              <a:t> </a:t>
            </a:r>
            <a:r>
              <a:rPr b="1" i="0" lang="en-US" sz="2400" u="none">
                <a:solidFill>
                  <a:srgbClr val="FFC000"/>
                </a:solidFill>
                <a:latin typeface="Arial"/>
                <a:ea typeface="Arial"/>
                <a:cs typeface="Arial"/>
                <a:sym typeface="Arial"/>
              </a:rPr>
              <a:t>Cell-phenotype</a:t>
            </a:r>
            <a:endParaRPr/>
          </a:p>
        </p:txBody>
      </p:sp>
      <p:sp>
        <p:nvSpPr>
          <p:cNvPr id="1346" name="Google Shape;1346;p82"/>
          <p:cNvSpPr txBox="1"/>
          <p:nvPr/>
        </p:nvSpPr>
        <p:spPr>
          <a:xfrm>
            <a:off x="0" y="80962"/>
            <a:ext cx="1908175" cy="461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92D050"/>
              </a:buClr>
              <a:buSzPts val="2400"/>
              <a:buFont typeface="Arial"/>
              <a:buNone/>
            </a:pPr>
            <a:r>
              <a:rPr b="1" i="1" lang="en-US" sz="2400" u="none">
                <a:solidFill>
                  <a:srgbClr val="92D050"/>
                </a:solidFill>
                <a:latin typeface="Arial"/>
                <a:ea typeface="Arial"/>
                <a:cs typeface="Arial"/>
                <a:sym typeface="Arial"/>
              </a:rPr>
              <a:t>Results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0" name="Shape 1350"/>
        <p:cNvGrpSpPr/>
        <p:nvPr/>
      </p:nvGrpSpPr>
      <p:grpSpPr>
        <a:xfrm>
          <a:off x="0" y="0"/>
          <a:ext cx="0" cy="0"/>
          <a:chOff x="0" y="0"/>
          <a:chExt cx="0" cy="0"/>
        </a:xfrm>
      </p:grpSpPr>
      <p:sp>
        <p:nvSpPr>
          <p:cNvPr id="1351" name="Google Shape;1351;p83"/>
          <p:cNvSpPr txBox="1"/>
          <p:nvPr/>
        </p:nvSpPr>
        <p:spPr>
          <a:xfrm>
            <a:off x="107950" y="6345237"/>
            <a:ext cx="576262"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a:solidFill>
                  <a:srgbClr val="000000"/>
                </a:solidFill>
                <a:latin typeface="Arial"/>
                <a:ea typeface="Arial"/>
                <a:cs typeface="Arial"/>
                <a:sym typeface="Arial"/>
              </a:rPr>
              <a:t>‹#›</a:t>
            </a:fld>
            <a:endParaRPr/>
          </a:p>
        </p:txBody>
      </p:sp>
      <p:sp>
        <p:nvSpPr>
          <p:cNvPr id="1352" name="Google Shape;1352;p83"/>
          <p:cNvSpPr txBox="1"/>
          <p:nvPr/>
        </p:nvSpPr>
        <p:spPr>
          <a:xfrm>
            <a:off x="1511300" y="604837"/>
            <a:ext cx="6096000" cy="4619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66"/>
              </a:buClr>
              <a:buSzPts val="2400"/>
              <a:buFont typeface="Arial"/>
              <a:buNone/>
            </a:pPr>
            <a:r>
              <a:rPr b="1" i="0" lang="en-US" sz="2400" u="none">
                <a:solidFill>
                  <a:srgbClr val="FFCC66"/>
                </a:solidFill>
                <a:latin typeface="Arial"/>
                <a:ea typeface="Arial"/>
                <a:cs typeface="Arial"/>
                <a:sym typeface="Arial"/>
              </a:rPr>
              <a:t>Major Findings</a:t>
            </a:r>
            <a:endParaRPr/>
          </a:p>
        </p:txBody>
      </p:sp>
      <p:sp>
        <p:nvSpPr>
          <p:cNvPr id="1353" name="Google Shape;1353;p83"/>
          <p:cNvSpPr txBox="1"/>
          <p:nvPr/>
        </p:nvSpPr>
        <p:spPr>
          <a:xfrm>
            <a:off x="71437" y="1600200"/>
            <a:ext cx="9001125" cy="2954337"/>
          </a:xfrm>
          <a:prstGeom prst="rect">
            <a:avLst/>
          </a:prstGeom>
          <a:noFill/>
          <a:ln>
            <a:noFill/>
          </a:ln>
        </p:spPr>
        <p:txBody>
          <a:bodyPr anchorCtr="0" anchor="t" bIns="45700" lIns="91425" spcFirstLastPara="1" rIns="91425" wrap="square" tIns="45700">
            <a:noAutofit/>
          </a:bodyPr>
          <a:lstStyle/>
          <a:p>
            <a:pPr indent="-285750" lvl="0" marL="285750" marR="0" rtl="0" algn="just">
              <a:lnSpc>
                <a:spcPct val="100000"/>
              </a:lnSpc>
              <a:spcBef>
                <a:spcPts val="0"/>
              </a:spcBef>
              <a:spcAft>
                <a:spcPts val="0"/>
              </a:spcAft>
              <a:buClr>
                <a:srgbClr val="FFCCCC"/>
              </a:buClr>
              <a:buSzPts val="1800"/>
              <a:buFont typeface="Arial"/>
              <a:buChar char="•"/>
            </a:pPr>
            <a:r>
              <a:rPr b="1" i="1" lang="en-US" sz="1800" u="none">
                <a:solidFill>
                  <a:srgbClr val="FFCCCC"/>
                </a:solidFill>
                <a:latin typeface="Arial"/>
                <a:ea typeface="Arial"/>
                <a:cs typeface="Arial"/>
                <a:sym typeface="Arial"/>
              </a:rPr>
              <a:t>The overall tissue differentiation predictions of phenomenological and cell-phenotype specific algorithms were found to be similar. </a:t>
            </a:r>
            <a:endParaRPr/>
          </a:p>
          <a:p>
            <a:pPr indent="-285750" lvl="0" marL="285750" marR="0" rtl="0" algn="just">
              <a:lnSpc>
                <a:spcPct val="100000"/>
              </a:lnSpc>
              <a:spcBef>
                <a:spcPts val="3600"/>
              </a:spcBef>
              <a:spcAft>
                <a:spcPts val="0"/>
              </a:spcAft>
              <a:buClr>
                <a:srgbClr val="FFFFFF"/>
              </a:buClr>
              <a:buSzPts val="1800"/>
              <a:buFont typeface="Arial"/>
              <a:buChar char="•"/>
            </a:pPr>
            <a:r>
              <a:rPr b="1" i="1" lang="en-US" sz="1800" u="none">
                <a:solidFill>
                  <a:srgbClr val="FFFFFF"/>
                </a:solidFill>
                <a:latin typeface="Arial"/>
                <a:ea typeface="Arial"/>
                <a:cs typeface="Arial"/>
                <a:sym typeface="Arial"/>
              </a:rPr>
              <a:t>Cell phenotype specific algorithms are of prime importance where the cellular interaction with implant surface is required to be studied. </a:t>
            </a:r>
            <a:endParaRPr/>
          </a:p>
          <a:p>
            <a:pPr indent="-285750" lvl="0" marL="285750" marR="0" rtl="0" algn="just">
              <a:lnSpc>
                <a:spcPct val="100000"/>
              </a:lnSpc>
              <a:spcBef>
                <a:spcPts val="3600"/>
              </a:spcBef>
              <a:spcAft>
                <a:spcPts val="0"/>
              </a:spcAft>
              <a:buClr>
                <a:srgbClr val="FFFF00"/>
              </a:buClr>
              <a:buSzPts val="1800"/>
              <a:buFont typeface="Arial"/>
              <a:buChar char="•"/>
            </a:pPr>
            <a:r>
              <a:rPr b="1" i="1" lang="en-US" sz="1800" u="none">
                <a:solidFill>
                  <a:srgbClr val="FFFF00"/>
                </a:solidFill>
                <a:latin typeface="Arial"/>
                <a:ea typeface="Arial"/>
                <a:cs typeface="Arial"/>
                <a:sym typeface="Arial"/>
              </a:rPr>
              <a:t>The phenomenological algorithm, being computationally less expensive, is a suitable alternative to the cell-phenotype specific algorithm in order to gain an insight over the peri-prosthetic tissue differentiation process.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7" name="Shape 1357"/>
        <p:cNvGrpSpPr/>
        <p:nvPr/>
      </p:nvGrpSpPr>
      <p:grpSpPr>
        <a:xfrm>
          <a:off x="0" y="0"/>
          <a:ext cx="0" cy="0"/>
          <a:chOff x="0" y="0"/>
          <a:chExt cx="0" cy="0"/>
        </a:xfrm>
      </p:grpSpPr>
      <p:sp>
        <p:nvSpPr>
          <p:cNvPr id="1358" name="Google Shape;1358;p84"/>
          <p:cNvSpPr txBox="1"/>
          <p:nvPr/>
        </p:nvSpPr>
        <p:spPr>
          <a:xfrm>
            <a:off x="107950" y="6345237"/>
            <a:ext cx="576262"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sp>
        <p:nvSpPr>
          <p:cNvPr id="1359" name="Google Shape;1359;p84"/>
          <p:cNvSpPr txBox="1"/>
          <p:nvPr>
            <p:ph type="title"/>
          </p:nvPr>
        </p:nvSpPr>
        <p:spPr>
          <a:xfrm>
            <a:off x="431800" y="1304925"/>
            <a:ext cx="8229600" cy="611187"/>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CC66"/>
              </a:buClr>
              <a:buSzPts val="2400"/>
              <a:buFont typeface="Arial"/>
              <a:buNone/>
            </a:pPr>
            <a:r>
              <a:rPr b="1" i="0" lang="en-US" sz="2400" u="none">
                <a:solidFill>
                  <a:srgbClr val="FFCC66"/>
                </a:solidFill>
                <a:latin typeface="Arial"/>
                <a:ea typeface="Arial"/>
                <a:cs typeface="Arial"/>
                <a:sym typeface="Arial"/>
              </a:rPr>
              <a:t>Acknowledgements</a:t>
            </a:r>
            <a:r>
              <a:rPr b="0" i="0" lang="en-US" sz="2400" u="none">
                <a:solidFill>
                  <a:srgbClr val="FFCC66"/>
                </a:solidFill>
                <a:latin typeface="Arial"/>
                <a:ea typeface="Arial"/>
                <a:cs typeface="Arial"/>
                <a:sym typeface="Arial"/>
              </a:rPr>
              <a:t> </a:t>
            </a:r>
            <a:endParaRPr/>
          </a:p>
        </p:txBody>
      </p:sp>
      <p:sp>
        <p:nvSpPr>
          <p:cNvPr id="1360" name="Google Shape;1360;p84"/>
          <p:cNvSpPr txBox="1"/>
          <p:nvPr/>
        </p:nvSpPr>
        <p:spPr>
          <a:xfrm>
            <a:off x="1042987" y="1808162"/>
            <a:ext cx="7488237" cy="2225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2000"/>
              <a:buFont typeface="Arial"/>
              <a:buNone/>
            </a:pPr>
            <a:r>
              <a:t/>
            </a:r>
            <a:endParaRPr b="0" i="0" sz="2000" u="none">
              <a:solidFill>
                <a:srgbClr val="FFFF00"/>
              </a:solidFill>
              <a:latin typeface="Arial"/>
              <a:ea typeface="Arial"/>
              <a:cs typeface="Arial"/>
              <a:sym typeface="Arial"/>
            </a:endParaRPr>
          </a:p>
          <a:p>
            <a:pPr indent="-127000" lvl="2" marL="914400" marR="0" rtl="0" algn="l">
              <a:lnSpc>
                <a:spcPct val="100000"/>
              </a:lnSpc>
              <a:spcBef>
                <a:spcPts val="1000"/>
              </a:spcBef>
              <a:spcAft>
                <a:spcPts val="0"/>
              </a:spcAft>
              <a:buClr>
                <a:srgbClr val="00FFFF"/>
              </a:buClr>
              <a:buSzPts val="2000"/>
              <a:buFont typeface="Arial"/>
              <a:buChar char="•"/>
            </a:pPr>
            <a:r>
              <a:rPr b="0" i="0" lang="en-US" sz="2000" u="none" cap="none" strike="noStrike">
                <a:solidFill>
                  <a:srgbClr val="FFFF00"/>
                </a:solidFill>
                <a:latin typeface="Arial"/>
                <a:ea typeface="Arial"/>
                <a:cs typeface="Arial"/>
                <a:sym typeface="Arial"/>
              </a:rPr>
              <a:t>    </a:t>
            </a:r>
            <a:r>
              <a:rPr b="0" i="0" lang="en-US" sz="2000" u="none" cap="none" strike="noStrike">
                <a:solidFill>
                  <a:schemeClr val="lt1"/>
                </a:solidFill>
                <a:latin typeface="Arial"/>
                <a:ea typeface="Arial"/>
                <a:cs typeface="Arial"/>
                <a:sym typeface="Arial"/>
              </a:rPr>
              <a:t>Indian Institute of Technology Kharagpur</a:t>
            </a:r>
            <a:endParaRPr/>
          </a:p>
          <a:p>
            <a:pPr indent="-127000" lvl="2" marL="914400" marR="0" rtl="0" algn="l">
              <a:lnSpc>
                <a:spcPct val="100000"/>
              </a:lnSpc>
              <a:spcBef>
                <a:spcPts val="1000"/>
              </a:spcBef>
              <a:spcAft>
                <a:spcPts val="0"/>
              </a:spcAft>
              <a:buClr>
                <a:srgbClr val="00FFFF"/>
              </a:buClr>
              <a:buSzPts val="2000"/>
              <a:buFont typeface="Arial"/>
              <a:buChar char="•"/>
            </a:pPr>
            <a:r>
              <a:rPr b="0" i="0" lang="en-US" sz="2000" u="none" cap="none" strike="noStrike">
                <a:solidFill>
                  <a:schemeClr val="lt1"/>
                </a:solidFill>
                <a:latin typeface="Arial"/>
                <a:ea typeface="Arial"/>
                <a:cs typeface="Arial"/>
                <a:sym typeface="Arial"/>
              </a:rPr>
              <a:t>    Department of Biotechnology, New Delhi</a:t>
            </a:r>
            <a:endParaRPr/>
          </a:p>
          <a:p>
            <a:pPr indent="-127000" lvl="2" marL="914400" marR="0" rtl="0" algn="l">
              <a:lnSpc>
                <a:spcPct val="100000"/>
              </a:lnSpc>
              <a:spcBef>
                <a:spcPts val="1000"/>
              </a:spcBef>
              <a:spcAft>
                <a:spcPts val="0"/>
              </a:spcAft>
              <a:buClr>
                <a:srgbClr val="00FFFF"/>
              </a:buClr>
              <a:buSzPts val="2000"/>
              <a:buFont typeface="Arial"/>
              <a:buChar char="•"/>
            </a:pPr>
            <a:r>
              <a:rPr b="0" i="0" lang="en-US" sz="2000" u="none" cap="none" strike="noStrike">
                <a:solidFill>
                  <a:schemeClr val="lt1"/>
                </a:solidFill>
                <a:latin typeface="Arial"/>
                <a:ea typeface="Arial"/>
                <a:cs typeface="Arial"/>
                <a:sym typeface="Arial"/>
              </a:rPr>
              <a:t>    University of Southampton, U.K.</a:t>
            </a:r>
            <a:endParaRPr/>
          </a:p>
          <a:p>
            <a:pPr indent="-127000" lvl="2" marL="914400" marR="0" rtl="0" algn="l">
              <a:lnSpc>
                <a:spcPct val="100000"/>
              </a:lnSpc>
              <a:spcBef>
                <a:spcPts val="1000"/>
              </a:spcBef>
              <a:spcAft>
                <a:spcPts val="0"/>
              </a:spcAft>
              <a:buClr>
                <a:srgbClr val="00FFFF"/>
              </a:buClr>
              <a:buSzPts val="2000"/>
              <a:buFont typeface="Arial"/>
              <a:buChar char="•"/>
            </a:pPr>
            <a:r>
              <a:rPr b="0" i="0" lang="en-US" sz="2000" u="none" cap="none" strike="noStrike">
                <a:solidFill>
                  <a:schemeClr val="lt1"/>
                </a:solidFill>
                <a:latin typeface="Arial"/>
                <a:ea typeface="Arial"/>
                <a:cs typeface="Arial"/>
                <a:sym typeface="Arial"/>
              </a:rPr>
              <a:t>    UKIERI, British Council</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4" name="Shape 1364"/>
        <p:cNvGrpSpPr/>
        <p:nvPr/>
      </p:nvGrpSpPr>
      <p:grpSpPr>
        <a:xfrm>
          <a:off x="0" y="0"/>
          <a:ext cx="0" cy="0"/>
          <a:chOff x="0" y="0"/>
          <a:chExt cx="0" cy="0"/>
        </a:xfrm>
      </p:grpSpPr>
      <p:sp>
        <p:nvSpPr>
          <p:cNvPr id="1365" name="Google Shape;1365;p85"/>
          <p:cNvSpPr txBox="1"/>
          <p:nvPr/>
        </p:nvSpPr>
        <p:spPr>
          <a:xfrm>
            <a:off x="107950" y="6345237"/>
            <a:ext cx="576262"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pic>
        <p:nvPicPr>
          <p:cNvPr descr="http://www.shunya.net/Pictures/NorthIndia/Kharagpur/IIT54.jpg" id="1366" name="Google Shape;1366;p85"/>
          <p:cNvPicPr preferRelativeResize="0"/>
          <p:nvPr/>
        </p:nvPicPr>
        <p:blipFill rotWithShape="1">
          <a:blip r:embed="rId3">
            <a:alphaModFix/>
          </a:blip>
          <a:srcRect b="7958" l="0" r="0" t="0"/>
          <a:stretch/>
        </p:blipFill>
        <p:spPr>
          <a:xfrm>
            <a:off x="1797050" y="1017587"/>
            <a:ext cx="5734050" cy="3506787"/>
          </a:xfrm>
          <a:prstGeom prst="rect">
            <a:avLst/>
          </a:prstGeom>
          <a:noFill/>
          <a:ln>
            <a:noFill/>
          </a:ln>
        </p:spPr>
      </p:pic>
      <p:sp>
        <p:nvSpPr>
          <p:cNvPr id="1367" name="Google Shape;1367;p85"/>
          <p:cNvSpPr txBox="1"/>
          <p:nvPr/>
        </p:nvSpPr>
        <p:spPr>
          <a:xfrm>
            <a:off x="1103312" y="4973637"/>
            <a:ext cx="7175500" cy="584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99FF66"/>
              </a:buClr>
              <a:buSzPts val="3200"/>
              <a:buFont typeface="Garamond"/>
              <a:buNone/>
            </a:pPr>
            <a:r>
              <a:rPr b="1" i="0" lang="en-US" sz="3200" u="none">
                <a:solidFill>
                  <a:srgbClr val="99FF66"/>
                </a:solidFill>
                <a:latin typeface="Garamond"/>
                <a:ea typeface="Garamond"/>
                <a:cs typeface="Garamond"/>
                <a:sym typeface="Garamond"/>
              </a:rPr>
              <a:t>Thank you for listening</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1" name="Shape 1371"/>
        <p:cNvGrpSpPr/>
        <p:nvPr/>
      </p:nvGrpSpPr>
      <p:grpSpPr>
        <a:xfrm>
          <a:off x="0" y="0"/>
          <a:ext cx="0" cy="0"/>
          <a:chOff x="0" y="0"/>
          <a:chExt cx="0" cy="0"/>
        </a:xfrm>
      </p:grpSpPr>
      <p:sp>
        <p:nvSpPr>
          <p:cNvPr id="1372" name="Google Shape;1372;p86"/>
          <p:cNvSpPr txBox="1"/>
          <p:nvPr/>
        </p:nvSpPr>
        <p:spPr>
          <a:xfrm>
            <a:off x="457200" y="6245225"/>
            <a:ext cx="21336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sp>
        <p:nvSpPr>
          <p:cNvPr id="1373" name="Google Shape;1373;p86"/>
          <p:cNvSpPr txBox="1"/>
          <p:nvPr/>
        </p:nvSpPr>
        <p:spPr>
          <a:xfrm>
            <a:off x="204787" y="5692775"/>
            <a:ext cx="4152900" cy="736600"/>
          </a:xfrm>
          <a:prstGeom prst="rect">
            <a:avLst/>
          </a:prstGeom>
          <a:solidFill>
            <a:srgbClr val="FFFFF7"/>
          </a:solidFill>
          <a:ln cap="flat" cmpd="sng" w="9525">
            <a:solidFill>
              <a:srgbClr val="F9F9F9"/>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1800"/>
              <a:buFont typeface="Arial Narrow"/>
              <a:buNone/>
            </a:pPr>
            <a:r>
              <a:rPr b="1" i="1" lang="en-US" sz="1800" u="none">
                <a:solidFill>
                  <a:srgbClr val="FF0000"/>
                </a:solidFill>
                <a:latin typeface="Arial Narrow"/>
                <a:ea typeface="Arial Narrow"/>
                <a:cs typeface="Arial Narrow"/>
                <a:sym typeface="Arial Narrow"/>
              </a:rPr>
              <a:t>1950’s: Establishing the IIT Education System </a:t>
            </a:r>
            <a:endParaRPr/>
          </a:p>
          <a:p>
            <a:pPr indent="0" lvl="0" marL="0" marR="0" rtl="0" algn="ctr">
              <a:lnSpc>
                <a:spcPct val="100000"/>
              </a:lnSpc>
              <a:spcBef>
                <a:spcPts val="0"/>
              </a:spcBef>
              <a:spcAft>
                <a:spcPts val="0"/>
              </a:spcAft>
              <a:buClr>
                <a:srgbClr val="FF0000"/>
              </a:buClr>
              <a:buSzPts val="1800"/>
              <a:buFont typeface="Arial Narrow"/>
              <a:buNone/>
            </a:pPr>
            <a:r>
              <a:rPr b="1" i="1" lang="en-US" sz="1800" u="none">
                <a:solidFill>
                  <a:srgbClr val="FF0000"/>
                </a:solidFill>
                <a:latin typeface="Arial Narrow"/>
                <a:ea typeface="Arial Narrow"/>
                <a:cs typeface="Arial Narrow"/>
                <a:sym typeface="Arial Narrow"/>
              </a:rPr>
              <a:t>with 224 students and 42 teachers</a:t>
            </a:r>
            <a:endParaRPr/>
          </a:p>
        </p:txBody>
      </p:sp>
      <p:sp>
        <p:nvSpPr>
          <p:cNvPr id="1374" name="Google Shape;1374;p86"/>
          <p:cNvSpPr txBox="1"/>
          <p:nvPr/>
        </p:nvSpPr>
        <p:spPr>
          <a:xfrm>
            <a:off x="571500" y="4975225"/>
            <a:ext cx="4143375" cy="739775"/>
          </a:xfrm>
          <a:prstGeom prst="rect">
            <a:avLst/>
          </a:prstGeom>
          <a:solidFill>
            <a:srgbClr val="FFFFF7"/>
          </a:solidFill>
          <a:ln cap="flat" cmpd="sng" w="9525">
            <a:solidFill>
              <a:srgbClr val="F9F9F9"/>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1800"/>
              <a:buFont typeface="Arial Narrow"/>
              <a:buNone/>
            </a:pPr>
            <a:r>
              <a:rPr b="1" i="1" lang="en-US" sz="1800" u="none">
                <a:solidFill>
                  <a:srgbClr val="FF0000"/>
                </a:solidFill>
                <a:latin typeface="Arial Narrow"/>
                <a:ea typeface="Arial Narrow"/>
                <a:cs typeface="Arial Narrow"/>
                <a:sym typeface="Arial Narrow"/>
              </a:rPr>
              <a:t>1960’s: Growth in Engineering, </a:t>
            </a:r>
            <a:endParaRPr/>
          </a:p>
          <a:p>
            <a:pPr indent="0" lvl="0" marL="0" marR="0" rtl="0" algn="ctr">
              <a:lnSpc>
                <a:spcPct val="100000"/>
              </a:lnSpc>
              <a:spcBef>
                <a:spcPts val="0"/>
              </a:spcBef>
              <a:spcAft>
                <a:spcPts val="0"/>
              </a:spcAft>
              <a:buClr>
                <a:srgbClr val="FF0000"/>
              </a:buClr>
              <a:buSzPts val="1800"/>
              <a:buFont typeface="Arial Narrow"/>
              <a:buNone/>
            </a:pPr>
            <a:r>
              <a:rPr b="1" i="1" lang="en-US" sz="1800" u="none">
                <a:solidFill>
                  <a:srgbClr val="FF0000"/>
                </a:solidFill>
                <a:latin typeface="Arial Narrow"/>
                <a:ea typeface="Arial Narrow"/>
                <a:cs typeface="Arial Narrow"/>
                <a:sym typeface="Arial Narrow"/>
              </a:rPr>
              <a:t>Science, HSS, Vibrancy in Academic Research</a:t>
            </a:r>
            <a:endParaRPr/>
          </a:p>
        </p:txBody>
      </p:sp>
      <p:sp>
        <p:nvSpPr>
          <p:cNvPr id="1375" name="Google Shape;1375;p86"/>
          <p:cNvSpPr txBox="1"/>
          <p:nvPr/>
        </p:nvSpPr>
        <p:spPr>
          <a:xfrm>
            <a:off x="1370012" y="4357687"/>
            <a:ext cx="3702050" cy="571500"/>
          </a:xfrm>
          <a:prstGeom prst="rect">
            <a:avLst/>
          </a:prstGeom>
          <a:solidFill>
            <a:srgbClr val="FFFFF7"/>
          </a:solidFill>
          <a:ln cap="flat" cmpd="sng" w="9525">
            <a:solidFill>
              <a:srgbClr val="F9F9F9"/>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1800"/>
              <a:buFont typeface="Arial Narrow"/>
              <a:buNone/>
            </a:pPr>
            <a:r>
              <a:rPr b="1" i="1" lang="en-US" sz="1800" u="none">
                <a:solidFill>
                  <a:srgbClr val="FF0000"/>
                </a:solidFill>
                <a:latin typeface="Arial Narrow"/>
                <a:ea typeface="Arial Narrow"/>
                <a:cs typeface="Arial Narrow"/>
                <a:sym typeface="Arial Narrow"/>
              </a:rPr>
              <a:t>1970’s: Capacity Growth, Sponsored </a:t>
            </a:r>
            <a:endParaRPr/>
          </a:p>
          <a:p>
            <a:pPr indent="0" lvl="0" marL="0" marR="0" rtl="0" algn="ctr">
              <a:lnSpc>
                <a:spcPct val="100000"/>
              </a:lnSpc>
              <a:spcBef>
                <a:spcPts val="0"/>
              </a:spcBef>
              <a:spcAft>
                <a:spcPts val="0"/>
              </a:spcAft>
              <a:buClr>
                <a:srgbClr val="FF0000"/>
              </a:buClr>
              <a:buSzPts val="1800"/>
              <a:buFont typeface="Arial Narrow"/>
              <a:buNone/>
            </a:pPr>
            <a:r>
              <a:rPr b="1" i="1" lang="en-US" sz="1800" u="none">
                <a:solidFill>
                  <a:srgbClr val="FF0000"/>
                </a:solidFill>
                <a:latin typeface="Arial Narrow"/>
                <a:ea typeface="Arial Narrow"/>
                <a:cs typeface="Arial Narrow"/>
                <a:sym typeface="Arial Narrow"/>
              </a:rPr>
              <a:t>Research &amp; Consultancy   </a:t>
            </a:r>
            <a:endParaRPr/>
          </a:p>
        </p:txBody>
      </p:sp>
      <p:sp>
        <p:nvSpPr>
          <p:cNvPr id="1376" name="Google Shape;1376;p86"/>
          <p:cNvSpPr txBox="1"/>
          <p:nvPr/>
        </p:nvSpPr>
        <p:spPr>
          <a:xfrm>
            <a:off x="2187575" y="3741737"/>
            <a:ext cx="3670300" cy="544512"/>
          </a:xfrm>
          <a:prstGeom prst="rect">
            <a:avLst/>
          </a:prstGeom>
          <a:solidFill>
            <a:srgbClr val="FFFFF7"/>
          </a:solidFill>
          <a:ln cap="flat" cmpd="sng" w="9525">
            <a:solidFill>
              <a:srgbClr val="F9F9F9"/>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1800"/>
              <a:buFont typeface="Arial Narrow"/>
              <a:buNone/>
            </a:pPr>
            <a:r>
              <a:rPr b="1" i="1" lang="en-US" sz="1800" u="none">
                <a:solidFill>
                  <a:srgbClr val="FF0000"/>
                </a:solidFill>
                <a:latin typeface="Arial Narrow"/>
                <a:ea typeface="Arial Narrow"/>
                <a:cs typeface="Arial Narrow"/>
                <a:sym typeface="Arial Narrow"/>
              </a:rPr>
              <a:t>1980’s: CSE, Biotechnology,</a:t>
            </a:r>
            <a:endParaRPr/>
          </a:p>
          <a:p>
            <a:pPr indent="0" lvl="0" marL="0" marR="0" rtl="0" algn="ctr">
              <a:lnSpc>
                <a:spcPct val="100000"/>
              </a:lnSpc>
              <a:spcBef>
                <a:spcPts val="0"/>
              </a:spcBef>
              <a:spcAft>
                <a:spcPts val="0"/>
              </a:spcAft>
              <a:buClr>
                <a:srgbClr val="FF0000"/>
              </a:buClr>
              <a:buSzPts val="1800"/>
              <a:buFont typeface="Arial Narrow"/>
              <a:buNone/>
            </a:pPr>
            <a:r>
              <a:rPr b="1" i="1" lang="en-US" sz="1800" u="none">
                <a:solidFill>
                  <a:srgbClr val="FF0000"/>
                </a:solidFill>
                <a:latin typeface="Arial Narrow"/>
                <a:ea typeface="Arial Narrow"/>
                <a:cs typeface="Arial Narrow"/>
                <a:sym typeface="Arial Narrow"/>
              </a:rPr>
              <a:t>Industrial Engineering, SRIC</a:t>
            </a:r>
            <a:endParaRPr/>
          </a:p>
        </p:txBody>
      </p:sp>
      <p:sp>
        <p:nvSpPr>
          <p:cNvPr id="1377" name="Google Shape;1377;p86"/>
          <p:cNvSpPr txBox="1"/>
          <p:nvPr/>
        </p:nvSpPr>
        <p:spPr>
          <a:xfrm>
            <a:off x="2960687" y="3033712"/>
            <a:ext cx="4611687" cy="681037"/>
          </a:xfrm>
          <a:prstGeom prst="rect">
            <a:avLst/>
          </a:prstGeom>
          <a:solidFill>
            <a:srgbClr val="FFFFF7"/>
          </a:solidFill>
          <a:ln cap="flat" cmpd="sng" w="9525">
            <a:solidFill>
              <a:srgbClr val="F9F9F9"/>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1800"/>
              <a:buFont typeface="Arial Narrow"/>
              <a:buNone/>
            </a:pPr>
            <a:r>
              <a:rPr b="1" i="1" lang="en-US" sz="1800" u="none">
                <a:solidFill>
                  <a:srgbClr val="FF0000"/>
                </a:solidFill>
                <a:latin typeface="Arial Narrow"/>
                <a:ea typeface="Arial Narrow"/>
                <a:cs typeface="Arial Narrow"/>
                <a:sym typeface="Arial Narrow"/>
              </a:rPr>
              <a:t>1990’s: Multi-disciplinary Centres, ATDC, Missions, </a:t>
            </a:r>
            <a:endParaRPr/>
          </a:p>
          <a:p>
            <a:pPr indent="0" lvl="0" marL="0" marR="0" rtl="0" algn="ctr">
              <a:lnSpc>
                <a:spcPct val="100000"/>
              </a:lnSpc>
              <a:spcBef>
                <a:spcPts val="0"/>
              </a:spcBef>
              <a:spcAft>
                <a:spcPts val="0"/>
              </a:spcAft>
              <a:buClr>
                <a:srgbClr val="FF0000"/>
              </a:buClr>
              <a:buSzPts val="1800"/>
              <a:buFont typeface="Arial Narrow"/>
              <a:buNone/>
            </a:pPr>
            <a:r>
              <a:rPr b="1" i="1" lang="en-US" sz="1800" u="none">
                <a:solidFill>
                  <a:srgbClr val="FF0000"/>
                </a:solidFill>
                <a:latin typeface="Arial Narrow"/>
                <a:ea typeface="Arial Narrow"/>
                <a:cs typeface="Arial Narrow"/>
                <a:sym typeface="Arial Narrow"/>
              </a:rPr>
              <a:t>Entrepreneurship Park, Business Management</a:t>
            </a:r>
            <a:endParaRPr/>
          </a:p>
        </p:txBody>
      </p:sp>
      <p:sp>
        <p:nvSpPr>
          <p:cNvPr id="1378" name="Google Shape;1378;p86"/>
          <p:cNvSpPr txBox="1"/>
          <p:nvPr/>
        </p:nvSpPr>
        <p:spPr>
          <a:xfrm>
            <a:off x="3500437" y="2428875"/>
            <a:ext cx="4564062" cy="642937"/>
          </a:xfrm>
          <a:prstGeom prst="rect">
            <a:avLst/>
          </a:prstGeom>
          <a:solidFill>
            <a:srgbClr val="FFFFF7"/>
          </a:solidFill>
          <a:ln cap="flat" cmpd="sng" w="9525">
            <a:solidFill>
              <a:srgbClr val="F9F9F9"/>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1800"/>
              <a:buFont typeface="Arial Narrow"/>
              <a:buNone/>
            </a:pPr>
            <a:r>
              <a:rPr b="1" i="1" lang="en-US" sz="1800" u="none">
                <a:solidFill>
                  <a:srgbClr val="FF0000"/>
                </a:solidFill>
                <a:latin typeface="Arial Narrow"/>
                <a:ea typeface="Arial Narrow"/>
                <a:cs typeface="Arial Narrow"/>
                <a:sym typeface="Arial Narrow"/>
              </a:rPr>
              <a:t>2000’s: Intern’l R&amp;D Centres, Energy, NanoTech, </a:t>
            </a:r>
            <a:endParaRPr/>
          </a:p>
          <a:p>
            <a:pPr indent="0" lvl="0" marL="0" marR="0" rtl="0" algn="ctr">
              <a:lnSpc>
                <a:spcPct val="100000"/>
              </a:lnSpc>
              <a:spcBef>
                <a:spcPts val="0"/>
              </a:spcBef>
              <a:spcAft>
                <a:spcPts val="0"/>
              </a:spcAft>
              <a:buClr>
                <a:srgbClr val="FF0000"/>
              </a:buClr>
              <a:buSzPts val="1800"/>
              <a:buFont typeface="Arial Narrow"/>
              <a:buNone/>
            </a:pPr>
            <a:r>
              <a:rPr b="1" i="1" lang="en-US" sz="1800" u="none">
                <a:solidFill>
                  <a:srgbClr val="FF0000"/>
                </a:solidFill>
                <a:latin typeface="Arial Narrow"/>
                <a:ea typeface="Arial Narrow"/>
                <a:cs typeface="Arial Narrow"/>
                <a:sym typeface="Arial Narrow"/>
              </a:rPr>
              <a:t>Water, Infra, Incubation, IPR Law</a:t>
            </a:r>
            <a:endParaRPr/>
          </a:p>
        </p:txBody>
      </p:sp>
      <p:sp>
        <p:nvSpPr>
          <p:cNvPr id="1379" name="Google Shape;1379;p86"/>
          <p:cNvSpPr txBox="1"/>
          <p:nvPr/>
        </p:nvSpPr>
        <p:spPr>
          <a:xfrm>
            <a:off x="3786187" y="1590675"/>
            <a:ext cx="4786312" cy="838200"/>
          </a:xfrm>
          <a:prstGeom prst="rect">
            <a:avLst/>
          </a:prstGeom>
          <a:solidFill>
            <a:srgbClr val="FFFFF7"/>
          </a:solidFill>
          <a:ln cap="flat" cmpd="sng" w="9525">
            <a:solidFill>
              <a:srgbClr val="F9F9F9"/>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Narrow"/>
              <a:buNone/>
            </a:pPr>
            <a:r>
              <a:rPr b="1" i="1" lang="en-US" sz="1800" u="none">
                <a:solidFill>
                  <a:schemeClr val="dk1"/>
                </a:solidFill>
                <a:latin typeface="Arial Narrow"/>
                <a:ea typeface="Arial Narrow"/>
                <a:cs typeface="Arial Narrow"/>
                <a:sym typeface="Arial Narrow"/>
              </a:rPr>
              <a:t> </a:t>
            </a:r>
            <a:r>
              <a:rPr b="1" i="1" lang="en-US" sz="1800" u="none">
                <a:solidFill>
                  <a:srgbClr val="FF0000"/>
                </a:solidFill>
                <a:latin typeface="Arial Narrow"/>
                <a:ea typeface="Arial Narrow"/>
                <a:cs typeface="Arial Narrow"/>
                <a:sym typeface="Arial Narrow"/>
              </a:rPr>
              <a:t>2010: Medical Education , Engineering Design and  </a:t>
            </a:r>
            <a:endParaRPr/>
          </a:p>
          <a:p>
            <a:pPr indent="0" lvl="0" marL="0" marR="0" rtl="0" algn="ctr">
              <a:lnSpc>
                <a:spcPct val="100000"/>
              </a:lnSpc>
              <a:spcBef>
                <a:spcPts val="0"/>
              </a:spcBef>
              <a:spcAft>
                <a:spcPts val="0"/>
              </a:spcAft>
              <a:buClr>
                <a:srgbClr val="FF0000"/>
              </a:buClr>
              <a:buSzPts val="1800"/>
              <a:buFont typeface="Arial Narrow"/>
              <a:buNone/>
            </a:pPr>
            <a:r>
              <a:rPr b="1" i="1" lang="en-US" sz="1800" u="none">
                <a:solidFill>
                  <a:srgbClr val="FF0000"/>
                </a:solidFill>
                <a:latin typeface="Arial Narrow"/>
                <a:ea typeface="Arial Narrow"/>
                <a:cs typeface="Arial Narrow"/>
                <a:sym typeface="Arial Narrow"/>
              </a:rPr>
              <a:t>Manufacturing,  Entrepreneurship, Science Park,  </a:t>
            </a:r>
            <a:endParaRPr/>
          </a:p>
          <a:p>
            <a:pPr indent="0" lvl="0" marL="0" marR="0" rtl="0" algn="ctr">
              <a:lnSpc>
                <a:spcPct val="100000"/>
              </a:lnSpc>
              <a:spcBef>
                <a:spcPts val="0"/>
              </a:spcBef>
              <a:spcAft>
                <a:spcPts val="0"/>
              </a:spcAft>
              <a:buClr>
                <a:srgbClr val="FF0000"/>
              </a:buClr>
              <a:buSzPts val="1800"/>
              <a:buFont typeface="Arial Narrow"/>
              <a:buNone/>
            </a:pPr>
            <a:r>
              <a:rPr b="1" i="1" lang="en-US" sz="1800" u="none">
                <a:solidFill>
                  <a:srgbClr val="FF0000"/>
                </a:solidFill>
                <a:latin typeface="Arial Narrow"/>
                <a:ea typeface="Arial Narrow"/>
                <a:cs typeface="Arial Narrow"/>
                <a:sym typeface="Arial Narrow"/>
              </a:rPr>
              <a:t>Fund Raising for the Institute</a:t>
            </a:r>
            <a:endParaRPr/>
          </a:p>
        </p:txBody>
      </p:sp>
      <p:pic>
        <p:nvPicPr>
          <p:cNvPr id="1380" name="Google Shape;1380;p86"/>
          <p:cNvPicPr preferRelativeResize="0"/>
          <p:nvPr/>
        </p:nvPicPr>
        <p:blipFill rotWithShape="1">
          <a:blip r:embed="rId3">
            <a:alphaModFix/>
          </a:blip>
          <a:srcRect b="0" l="0" r="0" t="0"/>
          <a:stretch/>
        </p:blipFill>
        <p:spPr>
          <a:xfrm>
            <a:off x="263525" y="977901"/>
            <a:ext cx="2922588" cy="1882775"/>
          </a:xfrm>
          <a:prstGeom prst="rect">
            <a:avLst/>
          </a:prstGeom>
          <a:noFill/>
          <a:ln cap="sq" cmpd="thickThin" w="88900">
            <a:solidFill>
              <a:srgbClr val="3386D8"/>
            </a:solidFill>
            <a:prstDash val="solid"/>
            <a:miter lim="800000"/>
            <a:headEnd len="sm" w="sm" type="none"/>
            <a:tailEnd len="sm" w="sm" type="none"/>
          </a:ln>
        </p:spPr>
      </p:pic>
      <p:sp>
        <p:nvSpPr>
          <p:cNvPr id="1381" name="Google Shape;1381;p86"/>
          <p:cNvSpPr txBox="1"/>
          <p:nvPr/>
        </p:nvSpPr>
        <p:spPr>
          <a:xfrm>
            <a:off x="4114800" y="714375"/>
            <a:ext cx="5029200" cy="857250"/>
          </a:xfrm>
          <a:prstGeom prst="rect">
            <a:avLst/>
          </a:prstGeom>
          <a:solidFill>
            <a:srgbClr val="FFFFF7"/>
          </a:solidFill>
          <a:ln cap="flat" cmpd="sng" w="9525">
            <a:solidFill>
              <a:srgbClr val="F9F9F9"/>
            </a:solidFill>
            <a:prstDash val="solid"/>
            <a:miter lim="800000"/>
            <a:headEnd len="sm" w="sm" type="none"/>
            <a:tailEnd len="sm" w="sm" type="none"/>
          </a:ln>
          <a:effectLst>
            <a:outerShdw blurRad="6350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1800"/>
              <a:buFont typeface="Arial Narrow"/>
              <a:buNone/>
            </a:pPr>
            <a:r>
              <a:rPr b="1" i="1" lang="en-US" sz="1800" u="none">
                <a:solidFill>
                  <a:srgbClr val="FF0000"/>
                </a:solidFill>
                <a:latin typeface="Arial Narrow"/>
                <a:ea typeface="Arial Narrow"/>
                <a:cs typeface="Arial Narrow"/>
                <a:sym typeface="Arial Narrow"/>
              </a:rPr>
              <a:t> </a:t>
            </a:r>
            <a:endParaRPr/>
          </a:p>
          <a:p>
            <a:pPr indent="0" lvl="0" marL="0" marR="0" rtl="0" algn="ctr">
              <a:lnSpc>
                <a:spcPct val="100000"/>
              </a:lnSpc>
              <a:spcBef>
                <a:spcPts val="0"/>
              </a:spcBef>
              <a:spcAft>
                <a:spcPts val="0"/>
              </a:spcAft>
              <a:buClr>
                <a:srgbClr val="FF0000"/>
              </a:buClr>
              <a:buSzPts val="1800"/>
              <a:buFont typeface="Arial Narrow"/>
              <a:buNone/>
            </a:pPr>
            <a:r>
              <a:rPr b="1" i="1" lang="en-US" sz="1800" u="none">
                <a:solidFill>
                  <a:srgbClr val="FF0000"/>
                </a:solidFill>
                <a:latin typeface="Arial Narrow"/>
                <a:ea typeface="Arial Narrow"/>
                <a:cs typeface="Arial Narrow"/>
                <a:sym typeface="Arial Narrow"/>
              </a:rPr>
              <a:t>Vision 2020: World Class Technology based University</a:t>
            </a:r>
            <a:endParaRPr/>
          </a:p>
          <a:p>
            <a:pPr indent="0" lvl="0" marL="0" marR="0" rtl="0" algn="ctr">
              <a:lnSpc>
                <a:spcPct val="100000"/>
              </a:lnSpc>
              <a:spcBef>
                <a:spcPts val="0"/>
              </a:spcBef>
              <a:spcAft>
                <a:spcPts val="0"/>
              </a:spcAft>
              <a:buClr>
                <a:srgbClr val="FF0000"/>
              </a:buClr>
              <a:buSzPts val="1800"/>
              <a:buFont typeface="Arial Narrow"/>
              <a:buNone/>
            </a:pPr>
            <a:r>
              <a:rPr b="1" i="1" lang="en-US" sz="1800" u="none">
                <a:solidFill>
                  <a:srgbClr val="FF0000"/>
                </a:solidFill>
                <a:latin typeface="Arial Narrow"/>
                <a:ea typeface="Arial Narrow"/>
                <a:cs typeface="Arial Narrow"/>
                <a:sym typeface="Arial Narrow"/>
              </a:rPr>
              <a:t>Global Partnership with Peer Institutions. </a:t>
            </a:r>
            <a:endParaRPr/>
          </a:p>
          <a:p>
            <a:pPr indent="0" lvl="0" marL="0" marR="0" rtl="0" algn="ctr">
              <a:lnSpc>
                <a:spcPct val="100000"/>
              </a:lnSpc>
              <a:spcBef>
                <a:spcPts val="0"/>
              </a:spcBef>
              <a:spcAft>
                <a:spcPts val="0"/>
              </a:spcAft>
              <a:buClr>
                <a:srgbClr val="FF0000"/>
              </a:buClr>
              <a:buSzPts val="1800"/>
              <a:buFont typeface="Arial Narrow"/>
              <a:buNone/>
            </a:pPr>
            <a:r>
              <a:rPr b="1" i="1" lang="en-US" sz="1800" u="none">
                <a:solidFill>
                  <a:srgbClr val="FF0000"/>
                </a:solidFill>
                <a:latin typeface="Arial Narrow"/>
                <a:ea typeface="Arial Narrow"/>
                <a:cs typeface="Arial Narrow"/>
                <a:sym typeface="Arial Narrow"/>
              </a:rPr>
              <a:t>Be among top 20 tech Institutions in 20 years</a:t>
            </a:r>
            <a:endParaRPr/>
          </a:p>
          <a:p>
            <a:pPr indent="0" lvl="0" marL="0" marR="0" rtl="0" algn="l">
              <a:lnSpc>
                <a:spcPct val="100000"/>
              </a:lnSpc>
              <a:spcBef>
                <a:spcPts val="0"/>
              </a:spcBef>
              <a:spcAft>
                <a:spcPts val="0"/>
              </a:spcAft>
              <a:buNone/>
            </a:pPr>
            <a:r>
              <a:t/>
            </a:r>
            <a:endParaRPr b="1" i="1" sz="1800" u="none">
              <a:solidFill>
                <a:srgbClr val="FF0000"/>
              </a:solidFill>
              <a:latin typeface="Arial Narrow"/>
              <a:ea typeface="Arial Narrow"/>
              <a:cs typeface="Arial Narrow"/>
              <a:sym typeface="Arial Narrow"/>
            </a:endParaRPr>
          </a:p>
        </p:txBody>
      </p:sp>
      <p:sp>
        <p:nvSpPr>
          <p:cNvPr id="1382" name="Google Shape;1382;p86"/>
          <p:cNvSpPr/>
          <p:nvPr/>
        </p:nvSpPr>
        <p:spPr>
          <a:xfrm>
            <a:off x="190441" y="0"/>
            <a:ext cx="6791418" cy="690525"/>
          </a:xfrm>
          <a:prstGeom prst="homePlate">
            <a:avLst>
              <a:gd fmla="val 50000" name="adj"/>
            </a:avLst>
          </a:prstGeom>
          <a:solidFill>
            <a:srgbClr val="1C5996"/>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4000"/>
              <a:buFont typeface="Arial"/>
              <a:buNone/>
            </a:pPr>
            <a:r>
              <a:t/>
            </a:r>
            <a:endParaRPr b="1" i="0" sz="4000" u="none" cap="none" strike="noStrike">
              <a:solidFill>
                <a:schemeClr val="lt1"/>
              </a:solidFill>
              <a:latin typeface="Arial Narrow"/>
              <a:ea typeface="Arial Narrow"/>
              <a:cs typeface="Arial Narrow"/>
              <a:sym typeface="Arial Narrow"/>
            </a:endParaRPr>
          </a:p>
          <a:p>
            <a:pPr indent="0" lvl="0" marL="0" marR="0" rtl="0" algn="l">
              <a:lnSpc>
                <a:spcPct val="100000"/>
              </a:lnSpc>
              <a:spcBef>
                <a:spcPts val="0"/>
              </a:spcBef>
              <a:spcAft>
                <a:spcPts val="0"/>
              </a:spcAft>
              <a:buClr>
                <a:schemeClr val="lt1"/>
              </a:buClr>
              <a:buSzPts val="4000"/>
              <a:buFont typeface="Arial"/>
              <a:buNone/>
            </a:pPr>
            <a:r>
              <a:t/>
            </a:r>
            <a:endParaRPr b="1" i="0" sz="4000" u="none" cap="none" strike="noStrike">
              <a:solidFill>
                <a:schemeClr val="lt1"/>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FFFF00"/>
              </a:buClr>
              <a:buSzPts val="3200"/>
              <a:buFont typeface="Arial Narrow"/>
              <a:buNone/>
            </a:pPr>
            <a:r>
              <a:rPr b="1" i="0" lang="en-US" sz="3200" u="none" cap="none" strike="noStrike">
                <a:solidFill>
                  <a:srgbClr val="FFFF00"/>
                </a:solidFill>
                <a:latin typeface="Arial Narrow"/>
                <a:ea typeface="Arial Narrow"/>
                <a:cs typeface="Arial Narrow"/>
                <a:sym typeface="Arial Narrow"/>
              </a:rPr>
              <a:t>IIT Kharagpur over the Decades</a:t>
            </a:r>
            <a:endParaRPr/>
          </a:p>
          <a:p>
            <a:pPr indent="0" lvl="0" marL="0" marR="0" rtl="0" algn="l">
              <a:lnSpc>
                <a:spcPct val="100000"/>
              </a:lnSpc>
              <a:spcBef>
                <a:spcPts val="0"/>
              </a:spcBef>
              <a:spcAft>
                <a:spcPts val="0"/>
              </a:spcAft>
              <a:buClr>
                <a:schemeClr val="lt1"/>
              </a:buClr>
              <a:buSzPts val="4000"/>
              <a:buFont typeface="Arial"/>
              <a:buNone/>
            </a:pPr>
            <a:r>
              <a:t/>
            </a:r>
            <a:endParaRPr b="1" i="0" sz="4000" u="none" cap="none" strike="noStrike">
              <a:solidFill>
                <a:schemeClr val="lt1"/>
              </a:solidFill>
              <a:latin typeface="Arial Narrow"/>
              <a:ea typeface="Arial Narrow"/>
              <a:cs typeface="Arial Narrow"/>
              <a:sym typeface="Arial Narrow"/>
            </a:endParaRPr>
          </a:p>
          <a:p>
            <a:pPr indent="0" lvl="0" marL="0" marR="0" rtl="0" algn="ctr">
              <a:lnSpc>
                <a:spcPct val="100000"/>
              </a:lnSpc>
              <a:spcBef>
                <a:spcPts val="0"/>
              </a:spcBef>
              <a:spcAft>
                <a:spcPts val="0"/>
              </a:spcAft>
              <a:buClr>
                <a:schemeClr val="lt1"/>
              </a:buClr>
              <a:buSzPts val="4000"/>
              <a:buFont typeface="Arial"/>
              <a:buNone/>
            </a:pPr>
            <a:r>
              <a:t/>
            </a:r>
            <a:endParaRPr b="0" i="0" sz="4000" u="none" cap="none" strike="noStrike">
              <a:solidFill>
                <a:schemeClr val="lt1"/>
              </a:solidFill>
              <a:latin typeface="Arial"/>
              <a:ea typeface="Arial"/>
              <a:cs typeface="Arial"/>
              <a:sym typeface="Arial"/>
            </a:endParaRPr>
          </a:p>
        </p:txBody>
      </p:sp>
      <p:pic>
        <p:nvPicPr>
          <p:cNvPr id="1383" name="Google Shape;1383;p86"/>
          <p:cNvPicPr preferRelativeResize="0"/>
          <p:nvPr/>
        </p:nvPicPr>
        <p:blipFill rotWithShape="1">
          <a:blip r:embed="rId4">
            <a:alphaModFix/>
          </a:blip>
          <a:srcRect b="0" l="0" r="0" t="0"/>
          <a:stretch/>
        </p:blipFill>
        <p:spPr>
          <a:xfrm>
            <a:off x="5749955" y="4437112"/>
            <a:ext cx="3179763" cy="2179638"/>
          </a:xfrm>
          <a:prstGeom prst="rect">
            <a:avLst/>
          </a:prstGeom>
          <a:noFill/>
          <a:ln cap="sq" cmpd="thickThin" w="88900">
            <a:solidFill>
              <a:srgbClr val="3386D8"/>
            </a:solidFill>
            <a:prstDash val="solid"/>
            <a:miter lim="800000"/>
            <a:headEnd len="sm" w="sm" type="none"/>
            <a:tailEnd len="sm" w="sm" type="none"/>
          </a:ln>
        </p:spPr>
      </p:pic>
    </p:spTree>
  </p:cSld>
  <p:clrMapOvr>
    <a:masterClrMapping/>
  </p:clrMapOvr>
  <p:transition spd="slow">
    <p:fade/>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7" name="Shape 1387"/>
        <p:cNvGrpSpPr/>
        <p:nvPr/>
      </p:nvGrpSpPr>
      <p:grpSpPr>
        <a:xfrm>
          <a:off x="0" y="0"/>
          <a:ext cx="0" cy="0"/>
          <a:chOff x="0" y="0"/>
          <a:chExt cx="0" cy="0"/>
        </a:xfrm>
      </p:grpSpPr>
      <p:sp>
        <p:nvSpPr>
          <p:cNvPr id="1388" name="Google Shape;1388;p87"/>
          <p:cNvSpPr txBox="1"/>
          <p:nvPr/>
        </p:nvSpPr>
        <p:spPr>
          <a:xfrm>
            <a:off x="142875" y="6381750"/>
            <a:ext cx="433387"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sp>
        <p:nvSpPr>
          <p:cNvPr id="1389" name="Google Shape;1389;p87"/>
          <p:cNvSpPr/>
          <p:nvPr/>
        </p:nvSpPr>
        <p:spPr>
          <a:xfrm>
            <a:off x="226952" y="0"/>
            <a:ext cx="5403925" cy="764704"/>
          </a:xfrm>
          <a:prstGeom prst="homePlate">
            <a:avLst>
              <a:gd fmla="val 50000" name="adj"/>
            </a:avLst>
          </a:prstGeom>
          <a:solidFill>
            <a:srgbClr val="1C5996"/>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3200"/>
              <a:buFont typeface="Arial Narrow"/>
              <a:buNone/>
            </a:pPr>
            <a:r>
              <a:rPr b="1" i="0" lang="en-US" sz="3200" u="none" cap="none" strike="noStrike">
                <a:solidFill>
                  <a:schemeClr val="lt1"/>
                </a:solidFill>
                <a:latin typeface="Arial Narrow"/>
                <a:ea typeface="Arial Narrow"/>
                <a:cs typeface="Arial Narrow"/>
                <a:sym typeface="Arial Narrow"/>
              </a:rPr>
              <a:t>IIT Kharagpur – at a glance</a:t>
            </a:r>
            <a:endParaRPr/>
          </a:p>
        </p:txBody>
      </p:sp>
      <p:sp>
        <p:nvSpPr>
          <p:cNvPr id="1390" name="Google Shape;1390;p87"/>
          <p:cNvSpPr txBox="1"/>
          <p:nvPr/>
        </p:nvSpPr>
        <p:spPr>
          <a:xfrm>
            <a:off x="-11112" y="1414462"/>
            <a:ext cx="1689100" cy="693737"/>
          </a:xfrm>
          <a:prstGeom prst="rect">
            <a:avLst/>
          </a:prstGeom>
          <a:noFill/>
          <a:ln>
            <a:noFill/>
          </a:ln>
        </p:spPr>
        <p:txBody>
          <a:bodyPr anchorCtr="0" anchor="ctr" bIns="81275" lIns="227575" spcFirstLastPara="1" rIns="227575" wrap="square" tIns="81275">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sp>
        <p:nvSpPr>
          <p:cNvPr id="1391" name="Google Shape;1391;p87"/>
          <p:cNvSpPr/>
          <p:nvPr/>
        </p:nvSpPr>
        <p:spPr>
          <a:xfrm>
            <a:off x="1309687" y="928687"/>
            <a:ext cx="333375" cy="912812"/>
          </a:xfrm>
          <a:prstGeom prst="leftBrace">
            <a:avLst>
              <a:gd fmla="val 2761" name="adj1"/>
              <a:gd fmla="val 50000" name="adj2"/>
            </a:avLst>
          </a:prstGeom>
          <a:gradFill>
            <a:gsLst>
              <a:gs pos="0">
                <a:srgbClr val="FFFFFF"/>
              </a:gs>
              <a:gs pos="50000">
                <a:srgbClr val="FFFFFF"/>
              </a:gs>
              <a:gs pos="100000">
                <a:srgbClr val="FFFFFF"/>
              </a:gs>
            </a:gsLst>
            <a:lin ang="5400000" scaled="0"/>
          </a:gradFill>
          <a:ln cap="flat" cmpd="sng" w="25400">
            <a:solidFill>
              <a:srgbClr val="CBCBCB"/>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sp>
        <p:nvSpPr>
          <p:cNvPr id="1392" name="Google Shape;1392;p87"/>
          <p:cNvSpPr txBox="1"/>
          <p:nvPr/>
        </p:nvSpPr>
        <p:spPr>
          <a:xfrm>
            <a:off x="1631950" y="928687"/>
            <a:ext cx="2838450" cy="871537"/>
          </a:xfrm>
          <a:prstGeom prst="rect">
            <a:avLst/>
          </a:prstGeom>
          <a:noFill/>
          <a:ln cap="flat" cmpd="sng" w="9525">
            <a:solidFill>
              <a:srgbClr val="F9F9F9"/>
            </a:solidFill>
            <a:prstDash val="solid"/>
            <a:miter lim="800000"/>
            <a:headEnd len="sm" w="sm" type="none"/>
            <a:tailEnd len="sm" w="sm" type="none"/>
          </a:ln>
          <a:effectLst>
            <a:outerShdw blurRad="63500" dir="5400000" dist="20000">
              <a:srgbClr val="000000">
                <a:alpha val="37647"/>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1"/>
              </a:buClr>
              <a:buSzPts val="1800"/>
              <a:buFont typeface="Arial Narrow"/>
              <a:buNone/>
            </a:pPr>
            <a:r>
              <a:rPr b="1" i="0" lang="en-US" sz="1800" u="none">
                <a:solidFill>
                  <a:schemeClr val="accent1"/>
                </a:solidFill>
                <a:latin typeface="Arial Narrow"/>
                <a:ea typeface="Arial Narrow"/>
                <a:cs typeface="Arial Narrow"/>
                <a:sym typeface="Arial Narrow"/>
              </a:rPr>
              <a:t>19 Depts, 9 Centres,               8 Schools, 25 + Special R&amp;D Units</a:t>
            </a:r>
            <a:endParaRPr b="1" i="0" sz="1800" u="none">
              <a:solidFill>
                <a:schemeClr val="accent1"/>
              </a:solidFill>
              <a:latin typeface="Arial Narrow"/>
              <a:ea typeface="Arial Narrow"/>
              <a:cs typeface="Arial Narrow"/>
              <a:sym typeface="Arial Narrow"/>
            </a:endParaRPr>
          </a:p>
          <a:p>
            <a:pPr indent="0" lvl="0" marL="0" marR="0" rtl="0" algn="l">
              <a:lnSpc>
                <a:spcPct val="100000"/>
              </a:lnSpc>
              <a:spcBef>
                <a:spcPts val="0"/>
              </a:spcBef>
              <a:spcAft>
                <a:spcPts val="0"/>
              </a:spcAft>
              <a:buClr>
                <a:srgbClr val="FFFF00"/>
              </a:buClr>
              <a:buSzPts val="1800"/>
              <a:buFont typeface="Arial"/>
              <a:buNone/>
            </a:pPr>
            <a:r>
              <a:t/>
            </a:r>
            <a:endParaRPr b="1" i="0" sz="1800" u="none">
              <a:solidFill>
                <a:srgbClr val="FF0000"/>
              </a:solidFill>
              <a:latin typeface="Arial Narrow"/>
              <a:ea typeface="Arial Narrow"/>
              <a:cs typeface="Arial Narrow"/>
              <a:sym typeface="Arial Narrow"/>
            </a:endParaRPr>
          </a:p>
          <a:p>
            <a:pPr indent="0" lvl="0" marL="0" marR="0" rtl="0" algn="l">
              <a:lnSpc>
                <a:spcPct val="100000"/>
              </a:lnSpc>
              <a:spcBef>
                <a:spcPts val="0"/>
              </a:spcBef>
              <a:spcAft>
                <a:spcPts val="0"/>
              </a:spcAft>
              <a:buNone/>
            </a:pPr>
            <a:r>
              <a:t/>
            </a:r>
            <a:endParaRPr b="1" i="0" sz="1800" u="none">
              <a:solidFill>
                <a:srgbClr val="FF0000"/>
              </a:solidFill>
              <a:latin typeface="Arial Narrow"/>
              <a:ea typeface="Arial Narrow"/>
              <a:cs typeface="Arial Narrow"/>
              <a:sym typeface="Arial Narrow"/>
            </a:endParaRPr>
          </a:p>
        </p:txBody>
      </p:sp>
      <p:sp>
        <p:nvSpPr>
          <p:cNvPr id="1393" name="Google Shape;1393;p87"/>
          <p:cNvSpPr txBox="1"/>
          <p:nvPr/>
        </p:nvSpPr>
        <p:spPr>
          <a:xfrm>
            <a:off x="1647825" y="1836737"/>
            <a:ext cx="2822575" cy="1138237"/>
          </a:xfrm>
          <a:prstGeom prst="rect">
            <a:avLst/>
          </a:prstGeom>
          <a:noFill/>
          <a:ln cap="flat" cmpd="sng" w="9525">
            <a:solidFill>
              <a:srgbClr val="F9F9F9"/>
            </a:solidFill>
            <a:prstDash val="solid"/>
            <a:miter lim="800000"/>
            <a:headEnd len="sm" w="sm" type="none"/>
            <a:tailEnd len="sm" w="sm" type="none"/>
          </a:ln>
          <a:effectLst>
            <a:outerShdw blurRad="63500" dir="5400000" dist="20000">
              <a:srgbClr val="000000">
                <a:alpha val="37647"/>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1"/>
              </a:buClr>
              <a:buSzPts val="1800"/>
              <a:buFont typeface="Arial Narrow"/>
              <a:buNone/>
            </a:pPr>
            <a:r>
              <a:rPr b="1" i="0" lang="en-US" sz="1800" u="none">
                <a:solidFill>
                  <a:schemeClr val="accent1"/>
                </a:solidFill>
                <a:latin typeface="Arial Narrow"/>
                <a:ea typeface="Arial Narrow"/>
                <a:cs typeface="Arial Narrow"/>
                <a:sym typeface="Arial Narrow"/>
              </a:rPr>
              <a:t>Engineering, Basic Science, Bioscience, Social Science, Humanities, Mgmt, </a:t>
            </a:r>
            <a:endParaRPr/>
          </a:p>
          <a:p>
            <a:pPr indent="0" lvl="0" marL="0" marR="0" rtl="0" algn="l">
              <a:lnSpc>
                <a:spcPct val="100000"/>
              </a:lnSpc>
              <a:spcBef>
                <a:spcPts val="0"/>
              </a:spcBef>
              <a:spcAft>
                <a:spcPts val="0"/>
              </a:spcAft>
              <a:buClr>
                <a:schemeClr val="accent1"/>
              </a:buClr>
              <a:buSzPts val="1800"/>
              <a:buFont typeface="Arial Narrow"/>
              <a:buNone/>
            </a:pPr>
            <a:r>
              <a:rPr b="1" i="0" lang="en-US" sz="1800" u="none">
                <a:solidFill>
                  <a:schemeClr val="accent1"/>
                </a:solidFill>
                <a:latin typeface="Arial Narrow"/>
                <a:ea typeface="Arial Narrow"/>
                <a:cs typeface="Arial Narrow"/>
                <a:sym typeface="Arial Narrow"/>
              </a:rPr>
              <a:t>Law,  Entrepreneurship</a:t>
            </a:r>
            <a:endParaRPr/>
          </a:p>
        </p:txBody>
      </p:sp>
      <p:sp>
        <p:nvSpPr>
          <p:cNvPr id="1394" name="Google Shape;1394;p87"/>
          <p:cNvSpPr txBox="1"/>
          <p:nvPr/>
        </p:nvSpPr>
        <p:spPr>
          <a:xfrm>
            <a:off x="1644650" y="2998787"/>
            <a:ext cx="2825750" cy="1152525"/>
          </a:xfrm>
          <a:prstGeom prst="rect">
            <a:avLst/>
          </a:prstGeom>
          <a:noFill/>
          <a:ln cap="flat" cmpd="sng" w="9525">
            <a:solidFill>
              <a:srgbClr val="F9F9F9"/>
            </a:solidFill>
            <a:prstDash val="solid"/>
            <a:miter lim="800000"/>
            <a:headEnd len="sm" w="sm" type="none"/>
            <a:tailEnd len="sm" w="sm" type="none"/>
          </a:ln>
          <a:effectLst>
            <a:outerShdw blurRad="63500" dir="5400000" dist="20000">
              <a:srgbClr val="000000">
                <a:alpha val="37647"/>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1"/>
              </a:buClr>
              <a:buSzPts val="1800"/>
              <a:buFont typeface="Arial Narrow"/>
              <a:buNone/>
            </a:pPr>
            <a:r>
              <a:rPr b="1" i="0" lang="en-US" sz="1800" u="none">
                <a:solidFill>
                  <a:schemeClr val="accent1"/>
                </a:solidFill>
                <a:latin typeface="Arial Narrow"/>
                <a:ea typeface="Arial Narrow"/>
                <a:cs typeface="Arial Narrow"/>
                <a:sym typeface="Arial Narrow"/>
              </a:rPr>
              <a:t>B.Tech.(15), B.Arch, Dual Degree(35), MBA, MHRM, LLB, MMST, M.Sc/ M.Tech/ MCP/ MS(68), PhD </a:t>
            </a:r>
            <a:endParaRPr/>
          </a:p>
        </p:txBody>
      </p:sp>
      <p:sp>
        <p:nvSpPr>
          <p:cNvPr id="1395" name="Google Shape;1395;p87"/>
          <p:cNvSpPr txBox="1"/>
          <p:nvPr/>
        </p:nvSpPr>
        <p:spPr>
          <a:xfrm>
            <a:off x="1587" y="2163762"/>
            <a:ext cx="1185862" cy="6461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1800"/>
              <a:buFont typeface="Arial Narrow"/>
              <a:buNone/>
            </a:pPr>
            <a:r>
              <a:rPr b="1" i="0" lang="en-US" sz="1800" u="none">
                <a:solidFill>
                  <a:srgbClr val="FFFF00"/>
                </a:solidFill>
                <a:latin typeface="Arial Narrow"/>
                <a:ea typeface="Arial Narrow"/>
                <a:cs typeface="Arial Narrow"/>
                <a:sym typeface="Arial Narrow"/>
              </a:rPr>
              <a:t>Broad </a:t>
            </a:r>
            <a:endParaRPr/>
          </a:p>
          <a:p>
            <a:pPr indent="0" lvl="0" marL="0" marR="0" rtl="0" algn="ctr">
              <a:lnSpc>
                <a:spcPct val="100000"/>
              </a:lnSpc>
              <a:spcBef>
                <a:spcPts val="0"/>
              </a:spcBef>
              <a:spcAft>
                <a:spcPts val="0"/>
              </a:spcAft>
              <a:buClr>
                <a:srgbClr val="FFFF00"/>
              </a:buClr>
              <a:buSzPts val="1800"/>
              <a:buFont typeface="Arial Narrow"/>
              <a:buNone/>
            </a:pPr>
            <a:r>
              <a:rPr b="1" i="0" lang="en-US" sz="1800" u="none">
                <a:solidFill>
                  <a:srgbClr val="FFFF00"/>
                </a:solidFill>
                <a:latin typeface="Arial Narrow"/>
                <a:ea typeface="Arial Narrow"/>
                <a:cs typeface="Arial Narrow"/>
                <a:sym typeface="Arial Narrow"/>
              </a:rPr>
              <a:t>Disciplines</a:t>
            </a:r>
            <a:endParaRPr/>
          </a:p>
        </p:txBody>
      </p:sp>
      <p:sp>
        <p:nvSpPr>
          <p:cNvPr id="1396" name="Google Shape;1396;p87"/>
          <p:cNvSpPr/>
          <p:nvPr/>
        </p:nvSpPr>
        <p:spPr>
          <a:xfrm>
            <a:off x="1343025" y="1866900"/>
            <a:ext cx="304800" cy="1096962"/>
          </a:xfrm>
          <a:prstGeom prst="leftBrace">
            <a:avLst>
              <a:gd fmla="val 2101" name="adj1"/>
              <a:gd fmla="val 50000" name="adj2"/>
            </a:avLst>
          </a:prstGeom>
          <a:gradFill>
            <a:gsLst>
              <a:gs pos="0">
                <a:srgbClr val="FFFFFF"/>
              </a:gs>
              <a:gs pos="50000">
                <a:srgbClr val="FFFFFF"/>
              </a:gs>
              <a:gs pos="100000">
                <a:srgbClr val="FFFFFF"/>
              </a:gs>
            </a:gsLst>
            <a:lin ang="5400000" scaled="0"/>
          </a:gradFill>
          <a:ln cap="flat" cmpd="sng" w="25400">
            <a:solidFill>
              <a:srgbClr val="CBCBCB"/>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sp>
        <p:nvSpPr>
          <p:cNvPr id="1397" name="Google Shape;1397;p87"/>
          <p:cNvSpPr/>
          <p:nvPr/>
        </p:nvSpPr>
        <p:spPr>
          <a:xfrm>
            <a:off x="1338262" y="2998787"/>
            <a:ext cx="304800" cy="1152525"/>
          </a:xfrm>
          <a:prstGeom prst="leftBrace">
            <a:avLst>
              <a:gd fmla="val 1999" name="adj1"/>
              <a:gd fmla="val 50000" name="adj2"/>
            </a:avLst>
          </a:prstGeom>
          <a:gradFill>
            <a:gsLst>
              <a:gs pos="0">
                <a:srgbClr val="FFFFFF"/>
              </a:gs>
              <a:gs pos="50000">
                <a:srgbClr val="FFFFFF"/>
              </a:gs>
              <a:gs pos="100000">
                <a:srgbClr val="FFFFFF"/>
              </a:gs>
            </a:gsLst>
            <a:lin ang="5400000" scaled="0"/>
          </a:gradFill>
          <a:ln cap="flat" cmpd="sng" w="25400">
            <a:solidFill>
              <a:srgbClr val="CBCBCB"/>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sp>
        <p:nvSpPr>
          <p:cNvPr id="1398" name="Google Shape;1398;p87"/>
          <p:cNvSpPr txBox="1"/>
          <p:nvPr/>
        </p:nvSpPr>
        <p:spPr>
          <a:xfrm>
            <a:off x="-23812" y="3216275"/>
            <a:ext cx="1397000" cy="6461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1800"/>
              <a:buFont typeface="Arial Narrow"/>
              <a:buNone/>
            </a:pPr>
            <a:r>
              <a:rPr b="1" i="0" lang="en-US" sz="1800" u="none">
                <a:solidFill>
                  <a:srgbClr val="FFFF00"/>
                </a:solidFill>
                <a:latin typeface="Arial Narrow"/>
                <a:ea typeface="Arial Narrow"/>
                <a:cs typeface="Arial Narrow"/>
                <a:sym typeface="Arial Narrow"/>
              </a:rPr>
              <a:t>Academic</a:t>
            </a:r>
            <a:endParaRPr/>
          </a:p>
          <a:p>
            <a:pPr indent="0" lvl="0" marL="0" marR="0" rtl="0" algn="ctr">
              <a:lnSpc>
                <a:spcPct val="100000"/>
              </a:lnSpc>
              <a:spcBef>
                <a:spcPts val="0"/>
              </a:spcBef>
              <a:spcAft>
                <a:spcPts val="0"/>
              </a:spcAft>
              <a:buClr>
                <a:srgbClr val="FFFF00"/>
              </a:buClr>
              <a:buSzPts val="1800"/>
              <a:buFont typeface="Arial Narrow"/>
              <a:buNone/>
            </a:pPr>
            <a:r>
              <a:rPr b="1" i="0" lang="en-US" sz="1800" u="none">
                <a:solidFill>
                  <a:srgbClr val="FFFF00"/>
                </a:solidFill>
                <a:latin typeface="Arial Narrow"/>
                <a:ea typeface="Arial Narrow"/>
                <a:cs typeface="Arial Narrow"/>
                <a:sym typeface="Arial Narrow"/>
              </a:rPr>
              <a:t>Programmes </a:t>
            </a:r>
            <a:endParaRPr/>
          </a:p>
        </p:txBody>
      </p:sp>
      <p:sp>
        <p:nvSpPr>
          <p:cNvPr id="1399" name="Google Shape;1399;p87"/>
          <p:cNvSpPr txBox="1"/>
          <p:nvPr/>
        </p:nvSpPr>
        <p:spPr>
          <a:xfrm>
            <a:off x="0" y="4038600"/>
            <a:ext cx="1374775" cy="6461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1800"/>
              <a:buFont typeface="Arial Narrow"/>
              <a:buNone/>
            </a:pPr>
            <a:r>
              <a:rPr b="1" i="0" lang="en-US" sz="1800" u="none">
                <a:solidFill>
                  <a:srgbClr val="FFFF00"/>
                </a:solidFill>
                <a:latin typeface="Arial Narrow"/>
                <a:ea typeface="Arial Narrow"/>
                <a:cs typeface="Arial Narrow"/>
                <a:sym typeface="Arial Narrow"/>
              </a:rPr>
              <a:t>Total Student Strength </a:t>
            </a:r>
            <a:endParaRPr/>
          </a:p>
        </p:txBody>
      </p:sp>
      <p:sp>
        <p:nvSpPr>
          <p:cNvPr id="1400" name="Google Shape;1400;p87"/>
          <p:cNvSpPr txBox="1"/>
          <p:nvPr/>
        </p:nvSpPr>
        <p:spPr>
          <a:xfrm>
            <a:off x="1628775" y="4151312"/>
            <a:ext cx="2841625" cy="685800"/>
          </a:xfrm>
          <a:prstGeom prst="rect">
            <a:avLst/>
          </a:prstGeom>
          <a:noFill/>
          <a:ln cap="flat" cmpd="sng" w="9525">
            <a:solidFill>
              <a:srgbClr val="F9F9F9"/>
            </a:solidFill>
            <a:prstDash val="solid"/>
            <a:miter lim="800000"/>
            <a:headEnd len="sm" w="sm" type="none"/>
            <a:tailEnd len="sm" w="sm" type="none"/>
          </a:ln>
          <a:effectLst>
            <a:outerShdw blurRad="63500" dir="5400000" dist="20000">
              <a:srgbClr val="000000">
                <a:alpha val="37647"/>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1"/>
              </a:buClr>
              <a:buSzPts val="1800"/>
              <a:buFont typeface="Arial Narrow"/>
              <a:buNone/>
            </a:pPr>
            <a:r>
              <a:rPr b="1" i="0" lang="en-US" sz="1800" u="none">
                <a:solidFill>
                  <a:schemeClr val="accent1"/>
                </a:solidFill>
                <a:latin typeface="Arial Narrow"/>
                <a:ea typeface="Arial Narrow"/>
                <a:cs typeface="Arial Narrow"/>
                <a:sym typeface="Arial Narrow"/>
              </a:rPr>
              <a:t>11,244 students (55% UG, 25% PG, 20% PhD)</a:t>
            </a:r>
            <a:endParaRPr b="1" i="0" sz="1800" u="none">
              <a:solidFill>
                <a:schemeClr val="accent1"/>
              </a:solidFill>
              <a:latin typeface="Arial Narrow"/>
              <a:ea typeface="Arial Narrow"/>
              <a:cs typeface="Arial Narrow"/>
              <a:sym typeface="Arial Narrow"/>
            </a:endParaRPr>
          </a:p>
          <a:p>
            <a:pPr indent="0" lvl="0" marL="0" marR="0" rtl="0" algn="l">
              <a:lnSpc>
                <a:spcPct val="100000"/>
              </a:lnSpc>
              <a:spcBef>
                <a:spcPts val="0"/>
              </a:spcBef>
              <a:spcAft>
                <a:spcPts val="0"/>
              </a:spcAft>
              <a:buNone/>
            </a:pPr>
            <a:r>
              <a:t/>
            </a:r>
            <a:endParaRPr b="1" i="0" sz="1800" u="none">
              <a:solidFill>
                <a:schemeClr val="accent1"/>
              </a:solidFill>
              <a:latin typeface="Arial Narrow"/>
              <a:ea typeface="Arial Narrow"/>
              <a:cs typeface="Arial Narrow"/>
              <a:sym typeface="Arial Narrow"/>
            </a:endParaRPr>
          </a:p>
        </p:txBody>
      </p:sp>
      <p:sp>
        <p:nvSpPr>
          <p:cNvPr id="1401" name="Google Shape;1401;p87"/>
          <p:cNvSpPr txBox="1"/>
          <p:nvPr/>
        </p:nvSpPr>
        <p:spPr>
          <a:xfrm>
            <a:off x="0" y="1281112"/>
            <a:ext cx="1081087" cy="368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1800"/>
              <a:buFont typeface="Arial Narrow"/>
              <a:buNone/>
            </a:pPr>
            <a:r>
              <a:rPr b="1" i="0" lang="en-US" sz="1800" u="none">
                <a:solidFill>
                  <a:srgbClr val="FFFF00"/>
                </a:solidFill>
                <a:latin typeface="Arial Narrow"/>
                <a:ea typeface="Arial Narrow"/>
                <a:cs typeface="Arial Narrow"/>
                <a:sym typeface="Arial Narrow"/>
              </a:rPr>
              <a:t>Academic</a:t>
            </a:r>
            <a:endParaRPr/>
          </a:p>
        </p:txBody>
      </p:sp>
      <p:sp>
        <p:nvSpPr>
          <p:cNvPr id="1402" name="Google Shape;1402;p87"/>
          <p:cNvSpPr/>
          <p:nvPr/>
        </p:nvSpPr>
        <p:spPr>
          <a:xfrm>
            <a:off x="1398587" y="4151312"/>
            <a:ext cx="244475" cy="663575"/>
          </a:xfrm>
          <a:prstGeom prst="leftBrace">
            <a:avLst>
              <a:gd fmla="val 2785" name="adj1"/>
              <a:gd fmla="val 50000" name="adj2"/>
            </a:avLst>
          </a:prstGeom>
          <a:gradFill>
            <a:gsLst>
              <a:gs pos="0">
                <a:srgbClr val="FFFFFF"/>
              </a:gs>
              <a:gs pos="50000">
                <a:srgbClr val="FFFFFF"/>
              </a:gs>
              <a:gs pos="100000">
                <a:srgbClr val="FFFFFF"/>
              </a:gs>
            </a:gsLst>
            <a:lin ang="5400000" scaled="0"/>
          </a:gradFill>
          <a:ln cap="flat" cmpd="sng" w="25400">
            <a:solidFill>
              <a:srgbClr val="CBCBCB"/>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sp>
        <p:nvSpPr>
          <p:cNvPr id="1403" name="Google Shape;1403;p87"/>
          <p:cNvSpPr txBox="1"/>
          <p:nvPr/>
        </p:nvSpPr>
        <p:spPr>
          <a:xfrm>
            <a:off x="1619250" y="4852987"/>
            <a:ext cx="2851150" cy="504825"/>
          </a:xfrm>
          <a:prstGeom prst="rect">
            <a:avLst/>
          </a:prstGeom>
          <a:noFill/>
          <a:ln cap="flat" cmpd="sng" w="9525">
            <a:solidFill>
              <a:srgbClr val="F9F9F9"/>
            </a:solidFill>
            <a:prstDash val="solid"/>
            <a:miter lim="800000"/>
            <a:headEnd len="sm" w="sm" type="none"/>
            <a:tailEnd len="sm" w="sm" type="none"/>
          </a:ln>
          <a:effectLst>
            <a:outerShdw blurRad="63500" dir="5400000" dist="20000">
              <a:srgbClr val="000000">
                <a:alpha val="37647"/>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1"/>
              </a:buClr>
              <a:buSzPts val="1800"/>
              <a:buFont typeface="Arial Narrow"/>
              <a:buNone/>
            </a:pPr>
            <a:r>
              <a:rPr b="1" i="0" lang="en-US" sz="1800" u="none">
                <a:solidFill>
                  <a:schemeClr val="accent1"/>
                </a:solidFill>
                <a:latin typeface="Arial Narrow"/>
                <a:ea typeface="Arial Narrow"/>
                <a:cs typeface="Arial Narrow"/>
                <a:sym typeface="Arial Narrow"/>
              </a:rPr>
              <a:t>615 faculty, 1002 staff</a:t>
            </a:r>
            <a:endParaRPr/>
          </a:p>
        </p:txBody>
      </p:sp>
      <p:sp>
        <p:nvSpPr>
          <p:cNvPr id="1404" name="Google Shape;1404;p87"/>
          <p:cNvSpPr/>
          <p:nvPr/>
        </p:nvSpPr>
        <p:spPr>
          <a:xfrm>
            <a:off x="1357312" y="4870450"/>
            <a:ext cx="261937" cy="487362"/>
          </a:xfrm>
          <a:prstGeom prst="leftBrace">
            <a:avLst>
              <a:gd fmla="val 4063" name="adj1"/>
              <a:gd fmla="val 50000" name="adj2"/>
            </a:avLst>
          </a:prstGeom>
          <a:gradFill>
            <a:gsLst>
              <a:gs pos="0">
                <a:srgbClr val="FFFFFF"/>
              </a:gs>
              <a:gs pos="50000">
                <a:srgbClr val="FFFFFF"/>
              </a:gs>
              <a:gs pos="100000">
                <a:srgbClr val="FFFFFF"/>
              </a:gs>
            </a:gsLst>
            <a:lin ang="5400000" scaled="0"/>
          </a:gradFill>
          <a:ln cap="flat" cmpd="sng" w="25400">
            <a:solidFill>
              <a:srgbClr val="CBCBCB"/>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sp>
        <p:nvSpPr>
          <p:cNvPr id="1405" name="Google Shape;1405;p87"/>
          <p:cNvSpPr txBox="1"/>
          <p:nvPr/>
        </p:nvSpPr>
        <p:spPr>
          <a:xfrm>
            <a:off x="74612" y="4724400"/>
            <a:ext cx="1211262" cy="6461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1800"/>
              <a:buFont typeface="Arial Narrow"/>
              <a:buNone/>
            </a:pPr>
            <a:r>
              <a:rPr b="1" i="0" lang="en-US" sz="1800" u="none">
                <a:solidFill>
                  <a:srgbClr val="FFFF00"/>
                </a:solidFill>
                <a:latin typeface="Arial Narrow"/>
                <a:ea typeface="Arial Narrow"/>
                <a:cs typeface="Arial Narrow"/>
                <a:sym typeface="Arial Narrow"/>
              </a:rPr>
              <a:t>Faculty &amp;</a:t>
            </a:r>
            <a:endParaRPr/>
          </a:p>
          <a:p>
            <a:pPr indent="0" lvl="0" marL="0" marR="0" rtl="0" algn="ctr">
              <a:lnSpc>
                <a:spcPct val="100000"/>
              </a:lnSpc>
              <a:spcBef>
                <a:spcPts val="0"/>
              </a:spcBef>
              <a:spcAft>
                <a:spcPts val="0"/>
              </a:spcAft>
              <a:buClr>
                <a:srgbClr val="FFFF00"/>
              </a:buClr>
              <a:buSzPts val="1800"/>
              <a:buFont typeface="Arial Narrow"/>
              <a:buNone/>
            </a:pPr>
            <a:r>
              <a:rPr b="1" i="0" lang="en-US" sz="1800" u="none">
                <a:solidFill>
                  <a:srgbClr val="FFFF00"/>
                </a:solidFill>
                <a:latin typeface="Arial Narrow"/>
                <a:ea typeface="Arial Narrow"/>
                <a:cs typeface="Arial Narrow"/>
                <a:sym typeface="Arial Narrow"/>
              </a:rPr>
              <a:t> Staff</a:t>
            </a:r>
            <a:endParaRPr/>
          </a:p>
        </p:txBody>
      </p:sp>
      <p:grpSp>
        <p:nvGrpSpPr>
          <p:cNvPr id="1406" name="Google Shape;1406;p87"/>
          <p:cNvGrpSpPr/>
          <p:nvPr/>
        </p:nvGrpSpPr>
        <p:grpSpPr>
          <a:xfrm>
            <a:off x="6164262" y="993775"/>
            <a:ext cx="2979737" cy="873125"/>
            <a:chOff x="1950719" y="1275999"/>
            <a:chExt cx="4145280" cy="693000"/>
          </a:xfrm>
        </p:grpSpPr>
        <p:sp>
          <p:nvSpPr>
            <p:cNvPr id="1407" name="Google Shape;1407;p87"/>
            <p:cNvSpPr txBox="1"/>
            <p:nvPr/>
          </p:nvSpPr>
          <p:spPr>
            <a:xfrm>
              <a:off x="1950719" y="1275999"/>
              <a:ext cx="4145280" cy="635040"/>
            </a:xfrm>
            <a:prstGeom prst="rect">
              <a:avLst/>
            </a:prstGeom>
            <a:noFill/>
            <a:ln cap="flat" cmpd="sng" w="9525">
              <a:solidFill>
                <a:srgbClr val="F9F9F9"/>
              </a:solidFill>
              <a:prstDash val="solid"/>
              <a:miter lim="800000"/>
              <a:headEnd len="sm" w="sm" type="none"/>
              <a:tailEnd len="sm" w="sm" type="none"/>
            </a:ln>
            <a:effectLst>
              <a:outerShdw blurRad="63500" dir="5400000" dist="20000">
                <a:srgbClr val="000000">
                  <a:alpha val="37647"/>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1800"/>
                <a:buFont typeface="Arial"/>
                <a:buNone/>
              </a:pPr>
              <a:r>
                <a:t/>
              </a:r>
              <a:endParaRPr b="1" i="0" sz="1800" u="none">
                <a:solidFill>
                  <a:srgbClr val="FF0000"/>
                </a:solidFill>
                <a:latin typeface="Arial Narrow"/>
                <a:ea typeface="Arial Narrow"/>
                <a:cs typeface="Arial Narrow"/>
                <a:sym typeface="Arial Narrow"/>
              </a:endParaRPr>
            </a:p>
            <a:p>
              <a:pPr indent="0" lvl="0" marL="0" marR="0" rtl="0" algn="ctr">
                <a:lnSpc>
                  <a:spcPct val="100000"/>
                </a:lnSpc>
                <a:spcBef>
                  <a:spcPts val="0"/>
                </a:spcBef>
                <a:spcAft>
                  <a:spcPts val="0"/>
                </a:spcAft>
                <a:buClr>
                  <a:schemeClr val="accent1"/>
                </a:buClr>
                <a:buSzPts val="1800"/>
                <a:buFont typeface="Arial Narrow"/>
                <a:buNone/>
              </a:pPr>
              <a:r>
                <a:rPr b="1" i="0" lang="en-US" sz="1800" u="none">
                  <a:solidFill>
                    <a:schemeClr val="accent1"/>
                  </a:solidFill>
                  <a:latin typeface="Arial Narrow"/>
                  <a:ea typeface="Arial Narrow"/>
                  <a:cs typeface="Arial Narrow"/>
                  <a:sym typeface="Arial Narrow"/>
                </a:rPr>
                <a:t>Total: 2365, PhD(247)</a:t>
              </a:r>
              <a:endParaRPr/>
            </a:p>
          </p:txBody>
        </p:sp>
        <p:sp>
          <p:nvSpPr>
            <p:cNvPr id="1408" name="Google Shape;1408;p87"/>
            <p:cNvSpPr txBox="1"/>
            <p:nvPr/>
          </p:nvSpPr>
          <p:spPr>
            <a:xfrm>
              <a:off x="1950719" y="1275999"/>
              <a:ext cx="4145280" cy="6930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grpSp>
      <p:sp>
        <p:nvSpPr>
          <p:cNvPr id="1409" name="Google Shape;1409;p87"/>
          <p:cNvSpPr/>
          <p:nvPr/>
        </p:nvSpPr>
        <p:spPr>
          <a:xfrm>
            <a:off x="5856287" y="993775"/>
            <a:ext cx="304800" cy="792162"/>
          </a:xfrm>
          <a:prstGeom prst="leftBrace">
            <a:avLst>
              <a:gd fmla="val 2909" name="adj1"/>
              <a:gd fmla="val 50000" name="adj2"/>
            </a:avLst>
          </a:prstGeom>
          <a:gradFill>
            <a:gsLst>
              <a:gs pos="0">
                <a:srgbClr val="FFFFFF"/>
              </a:gs>
              <a:gs pos="50000">
                <a:srgbClr val="FFFFFF"/>
              </a:gs>
              <a:gs pos="100000">
                <a:srgbClr val="FFFFFF"/>
              </a:gs>
            </a:gsLst>
            <a:lin ang="5400000" scaled="0"/>
          </a:gradFill>
          <a:ln cap="flat" cmpd="sng" w="25400">
            <a:solidFill>
              <a:srgbClr val="CBCBCB"/>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sp>
        <p:nvSpPr>
          <p:cNvPr id="1410" name="Google Shape;1410;p87"/>
          <p:cNvSpPr txBox="1"/>
          <p:nvPr/>
        </p:nvSpPr>
        <p:spPr>
          <a:xfrm>
            <a:off x="4503737" y="1106487"/>
            <a:ext cx="1193800" cy="6461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1800"/>
              <a:buFont typeface="Arial Narrow"/>
              <a:buNone/>
            </a:pPr>
            <a:r>
              <a:rPr b="1" i="0" lang="en-US" sz="1800" u="none">
                <a:solidFill>
                  <a:srgbClr val="FFFF00"/>
                </a:solidFill>
                <a:latin typeface="Arial Narrow"/>
                <a:ea typeface="Arial Narrow"/>
                <a:cs typeface="Arial Narrow"/>
                <a:sym typeface="Arial Narrow"/>
              </a:rPr>
              <a:t>Graduating</a:t>
            </a:r>
            <a:endParaRPr/>
          </a:p>
          <a:p>
            <a:pPr indent="0" lvl="0" marL="0" marR="0" rtl="0" algn="ctr">
              <a:lnSpc>
                <a:spcPct val="100000"/>
              </a:lnSpc>
              <a:spcBef>
                <a:spcPts val="0"/>
              </a:spcBef>
              <a:spcAft>
                <a:spcPts val="0"/>
              </a:spcAft>
              <a:buClr>
                <a:srgbClr val="FFFF00"/>
              </a:buClr>
              <a:buSzPts val="1800"/>
              <a:buFont typeface="Arial Narrow"/>
              <a:buNone/>
            </a:pPr>
            <a:r>
              <a:rPr b="1" i="0" lang="en-US" sz="1800" u="none">
                <a:solidFill>
                  <a:srgbClr val="FFFF00"/>
                </a:solidFill>
                <a:latin typeface="Arial Narrow"/>
                <a:ea typeface="Arial Narrow"/>
                <a:cs typeface="Arial Narrow"/>
                <a:sym typeface="Arial Narrow"/>
              </a:rPr>
              <a:t>Batch</a:t>
            </a:r>
            <a:endParaRPr/>
          </a:p>
        </p:txBody>
      </p:sp>
      <p:sp>
        <p:nvSpPr>
          <p:cNvPr id="1411" name="Google Shape;1411;p87"/>
          <p:cNvSpPr txBox="1"/>
          <p:nvPr/>
        </p:nvSpPr>
        <p:spPr>
          <a:xfrm>
            <a:off x="4495800" y="1752600"/>
            <a:ext cx="1365250" cy="9239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1800"/>
              <a:buFont typeface="Arial Narrow"/>
              <a:buNone/>
            </a:pPr>
            <a:r>
              <a:rPr b="1" i="0" lang="en-US" sz="1800" u="none">
                <a:solidFill>
                  <a:srgbClr val="FFFF00"/>
                </a:solidFill>
                <a:latin typeface="Arial Narrow"/>
                <a:ea typeface="Arial Narrow"/>
                <a:cs typeface="Arial Narrow"/>
                <a:sym typeface="Arial Narrow"/>
              </a:rPr>
              <a:t>Research </a:t>
            </a:r>
            <a:endParaRPr/>
          </a:p>
          <a:p>
            <a:pPr indent="0" lvl="0" marL="0" marR="0" rtl="0" algn="ctr">
              <a:lnSpc>
                <a:spcPct val="100000"/>
              </a:lnSpc>
              <a:spcBef>
                <a:spcPts val="0"/>
              </a:spcBef>
              <a:spcAft>
                <a:spcPts val="0"/>
              </a:spcAft>
              <a:buClr>
                <a:srgbClr val="FFFF00"/>
              </a:buClr>
              <a:buSzPts val="1800"/>
              <a:buFont typeface="Arial Narrow"/>
              <a:buNone/>
            </a:pPr>
            <a:r>
              <a:rPr b="1" i="0" lang="en-US" sz="1800" u="none">
                <a:solidFill>
                  <a:srgbClr val="FFFF00"/>
                </a:solidFill>
                <a:latin typeface="Arial Narrow"/>
                <a:ea typeface="Arial Narrow"/>
                <a:cs typeface="Arial Narrow"/>
                <a:sym typeface="Arial Narrow"/>
              </a:rPr>
              <a:t>Publications </a:t>
            </a:r>
            <a:endParaRPr/>
          </a:p>
          <a:p>
            <a:pPr indent="0" lvl="0" marL="0" marR="0" rtl="0" algn="l">
              <a:lnSpc>
                <a:spcPct val="100000"/>
              </a:lnSpc>
              <a:spcBef>
                <a:spcPts val="0"/>
              </a:spcBef>
              <a:spcAft>
                <a:spcPts val="0"/>
              </a:spcAft>
              <a:buNone/>
            </a:pPr>
            <a:r>
              <a:t/>
            </a:r>
            <a:endParaRPr b="1" i="0" sz="1800" u="none">
              <a:solidFill>
                <a:srgbClr val="FFFF00"/>
              </a:solidFill>
              <a:latin typeface="Arial Narrow"/>
              <a:ea typeface="Arial Narrow"/>
              <a:cs typeface="Arial Narrow"/>
              <a:sym typeface="Arial Narrow"/>
            </a:endParaRPr>
          </a:p>
        </p:txBody>
      </p:sp>
      <p:sp>
        <p:nvSpPr>
          <p:cNvPr id="1412" name="Google Shape;1412;p87"/>
          <p:cNvSpPr txBox="1"/>
          <p:nvPr/>
        </p:nvSpPr>
        <p:spPr>
          <a:xfrm>
            <a:off x="6161087" y="1774825"/>
            <a:ext cx="2976562" cy="800100"/>
          </a:xfrm>
          <a:prstGeom prst="rect">
            <a:avLst/>
          </a:prstGeom>
          <a:noFill/>
          <a:ln cap="flat" cmpd="sng" w="9525">
            <a:solidFill>
              <a:srgbClr val="F9F9F9"/>
            </a:solidFill>
            <a:prstDash val="solid"/>
            <a:miter lim="800000"/>
            <a:headEnd len="sm" w="sm" type="none"/>
            <a:tailEnd len="sm" w="sm" type="none"/>
          </a:ln>
          <a:effectLst>
            <a:outerShdw blurRad="63500" dir="5400000" dist="20000">
              <a:srgbClr val="000000">
                <a:alpha val="37647"/>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1800"/>
              <a:buFont typeface="Arial"/>
              <a:buNone/>
            </a:pPr>
            <a:r>
              <a:t/>
            </a:r>
            <a:endParaRPr b="1" i="0" sz="1800" u="none">
              <a:solidFill>
                <a:srgbClr val="FF0000"/>
              </a:solidFill>
              <a:latin typeface="Arial Narrow"/>
              <a:ea typeface="Arial Narrow"/>
              <a:cs typeface="Arial Narrow"/>
              <a:sym typeface="Arial Narrow"/>
            </a:endParaRPr>
          </a:p>
          <a:p>
            <a:pPr indent="0" lvl="0" marL="0" marR="0" rtl="0" algn="ctr">
              <a:lnSpc>
                <a:spcPct val="100000"/>
              </a:lnSpc>
              <a:spcBef>
                <a:spcPts val="0"/>
              </a:spcBef>
              <a:spcAft>
                <a:spcPts val="0"/>
              </a:spcAft>
              <a:buClr>
                <a:schemeClr val="accent1"/>
              </a:buClr>
              <a:buSzPts val="1800"/>
              <a:buFont typeface="Arial Narrow"/>
              <a:buNone/>
            </a:pPr>
            <a:r>
              <a:rPr b="1" i="0" lang="en-US" sz="1800" u="none">
                <a:solidFill>
                  <a:schemeClr val="accent1"/>
                </a:solidFill>
                <a:latin typeface="Arial Narrow"/>
                <a:ea typeface="Arial Narrow"/>
                <a:cs typeface="Arial Narrow"/>
                <a:sym typeface="Arial Narrow"/>
              </a:rPr>
              <a:t>2500+ (1500+ J, 1000+ C)</a:t>
            </a:r>
            <a:endParaRPr/>
          </a:p>
        </p:txBody>
      </p:sp>
      <p:sp>
        <p:nvSpPr>
          <p:cNvPr id="1413" name="Google Shape;1413;p87"/>
          <p:cNvSpPr/>
          <p:nvPr/>
        </p:nvSpPr>
        <p:spPr>
          <a:xfrm>
            <a:off x="5856287" y="1836737"/>
            <a:ext cx="304800" cy="792162"/>
          </a:xfrm>
          <a:prstGeom prst="leftBrace">
            <a:avLst>
              <a:gd fmla="val 2909" name="adj1"/>
              <a:gd fmla="val 50000" name="adj2"/>
            </a:avLst>
          </a:prstGeom>
          <a:gradFill>
            <a:gsLst>
              <a:gs pos="0">
                <a:srgbClr val="FFFFFF"/>
              </a:gs>
              <a:gs pos="50000">
                <a:srgbClr val="FFFFFF"/>
              </a:gs>
              <a:gs pos="100000">
                <a:srgbClr val="FFFFFF"/>
              </a:gs>
            </a:gsLst>
            <a:lin ang="5400000" scaled="0"/>
          </a:gradFill>
          <a:ln cap="flat" cmpd="sng" w="25400">
            <a:solidFill>
              <a:srgbClr val="CBCBCB"/>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sp>
        <p:nvSpPr>
          <p:cNvPr id="1414" name="Google Shape;1414;p87"/>
          <p:cNvSpPr txBox="1"/>
          <p:nvPr/>
        </p:nvSpPr>
        <p:spPr>
          <a:xfrm>
            <a:off x="6161087" y="2574925"/>
            <a:ext cx="2982912" cy="800100"/>
          </a:xfrm>
          <a:prstGeom prst="rect">
            <a:avLst/>
          </a:prstGeom>
          <a:noFill/>
          <a:ln cap="flat" cmpd="sng" w="9525">
            <a:solidFill>
              <a:srgbClr val="F9F9F9"/>
            </a:solidFill>
            <a:prstDash val="solid"/>
            <a:miter lim="800000"/>
            <a:headEnd len="sm" w="sm" type="none"/>
            <a:tailEnd len="sm" w="sm" type="none"/>
          </a:ln>
          <a:effectLst>
            <a:outerShdw blurRad="63500" dir="5400000" dist="20000">
              <a:srgbClr val="000000">
                <a:alpha val="37647"/>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1800"/>
              <a:buFont typeface="Arial"/>
              <a:buNone/>
            </a:pPr>
            <a:r>
              <a:t/>
            </a:r>
            <a:endParaRPr b="1" i="0" sz="1800" u="none">
              <a:solidFill>
                <a:srgbClr val="FF0000"/>
              </a:solidFill>
              <a:latin typeface="Arial Narrow"/>
              <a:ea typeface="Arial Narrow"/>
              <a:cs typeface="Arial Narrow"/>
              <a:sym typeface="Arial Narrow"/>
            </a:endParaRPr>
          </a:p>
          <a:p>
            <a:pPr indent="0" lvl="0" marL="0" marR="0" rtl="0" algn="ctr">
              <a:lnSpc>
                <a:spcPct val="100000"/>
              </a:lnSpc>
              <a:spcBef>
                <a:spcPts val="0"/>
              </a:spcBef>
              <a:spcAft>
                <a:spcPts val="0"/>
              </a:spcAft>
              <a:buClr>
                <a:schemeClr val="accent1"/>
              </a:buClr>
              <a:buSzPts val="1800"/>
              <a:buFont typeface="Arial Narrow"/>
              <a:buNone/>
            </a:pPr>
            <a:r>
              <a:rPr b="1" i="0" lang="en-US" sz="1800" u="none">
                <a:solidFill>
                  <a:schemeClr val="accent1"/>
                </a:solidFill>
                <a:latin typeface="Arial Narrow"/>
                <a:ea typeface="Arial Narrow"/>
                <a:cs typeface="Arial Narrow"/>
                <a:sym typeface="Arial Narrow"/>
              </a:rPr>
              <a:t>INR 175 Crore / year</a:t>
            </a:r>
            <a:endParaRPr b="1" i="0" sz="1800" u="none">
              <a:solidFill>
                <a:schemeClr val="accent1"/>
              </a:solidFill>
              <a:latin typeface="Arial Narrow"/>
              <a:ea typeface="Arial Narrow"/>
              <a:cs typeface="Arial Narrow"/>
              <a:sym typeface="Arial Narrow"/>
            </a:endParaRPr>
          </a:p>
          <a:p>
            <a:pPr indent="0" lvl="0" marL="0" marR="0" rtl="0" algn="l">
              <a:lnSpc>
                <a:spcPct val="100000"/>
              </a:lnSpc>
              <a:spcBef>
                <a:spcPts val="0"/>
              </a:spcBef>
              <a:spcAft>
                <a:spcPts val="0"/>
              </a:spcAft>
              <a:buNone/>
            </a:pPr>
            <a:r>
              <a:t/>
            </a:r>
            <a:endParaRPr b="1" i="0" sz="1800" u="none">
              <a:solidFill>
                <a:schemeClr val="accent1"/>
              </a:solidFill>
              <a:latin typeface="Arial Narrow"/>
              <a:ea typeface="Arial Narrow"/>
              <a:cs typeface="Arial Narrow"/>
              <a:sym typeface="Arial Narrow"/>
            </a:endParaRPr>
          </a:p>
        </p:txBody>
      </p:sp>
      <p:sp>
        <p:nvSpPr>
          <p:cNvPr id="1415" name="Google Shape;1415;p87"/>
          <p:cNvSpPr txBox="1"/>
          <p:nvPr/>
        </p:nvSpPr>
        <p:spPr>
          <a:xfrm>
            <a:off x="6208712" y="3375025"/>
            <a:ext cx="2935287" cy="800100"/>
          </a:xfrm>
          <a:prstGeom prst="rect">
            <a:avLst/>
          </a:prstGeom>
          <a:noFill/>
          <a:ln cap="flat" cmpd="sng" w="9525">
            <a:solidFill>
              <a:srgbClr val="F9F9F9"/>
            </a:solidFill>
            <a:prstDash val="solid"/>
            <a:miter lim="800000"/>
            <a:headEnd len="sm" w="sm" type="none"/>
            <a:tailEnd len="sm" w="sm" type="none"/>
          </a:ln>
          <a:effectLst>
            <a:outerShdw blurRad="63500" dir="5400000" dist="20000">
              <a:srgbClr val="000000">
                <a:alpha val="37647"/>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1800"/>
              <a:buFont typeface="Arial"/>
              <a:buNone/>
            </a:pPr>
            <a:r>
              <a:t/>
            </a:r>
            <a:endParaRPr b="1" i="0" sz="1800" u="none">
              <a:solidFill>
                <a:srgbClr val="FF0000"/>
              </a:solidFill>
              <a:latin typeface="Arial Narrow"/>
              <a:ea typeface="Arial Narrow"/>
              <a:cs typeface="Arial Narrow"/>
              <a:sym typeface="Arial Narrow"/>
            </a:endParaRPr>
          </a:p>
          <a:p>
            <a:pPr indent="0" lvl="0" marL="0" marR="0" rtl="0" algn="ctr">
              <a:lnSpc>
                <a:spcPct val="100000"/>
              </a:lnSpc>
              <a:spcBef>
                <a:spcPts val="0"/>
              </a:spcBef>
              <a:spcAft>
                <a:spcPts val="0"/>
              </a:spcAft>
              <a:buClr>
                <a:schemeClr val="accent1"/>
              </a:buClr>
              <a:buSzPts val="1800"/>
              <a:buFont typeface="Arial Narrow"/>
              <a:buNone/>
            </a:pPr>
            <a:r>
              <a:rPr b="1" i="0" lang="en-US" sz="1800" u="none">
                <a:solidFill>
                  <a:schemeClr val="accent1"/>
                </a:solidFill>
                <a:latin typeface="Arial Narrow"/>
                <a:ea typeface="Arial Narrow"/>
                <a:cs typeface="Arial Narrow"/>
                <a:sym typeface="Arial Narrow"/>
              </a:rPr>
              <a:t>70 to 100 / year  </a:t>
            </a:r>
            <a:endParaRPr/>
          </a:p>
        </p:txBody>
      </p:sp>
      <p:sp>
        <p:nvSpPr>
          <p:cNvPr id="1416" name="Google Shape;1416;p87"/>
          <p:cNvSpPr txBox="1"/>
          <p:nvPr/>
        </p:nvSpPr>
        <p:spPr>
          <a:xfrm>
            <a:off x="4556125" y="2782887"/>
            <a:ext cx="1239837" cy="6461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1800"/>
              <a:buFont typeface="Arial Narrow"/>
              <a:buNone/>
            </a:pPr>
            <a:r>
              <a:rPr b="1" i="0" lang="en-US" sz="1800" u="none">
                <a:solidFill>
                  <a:srgbClr val="FFFF00"/>
                </a:solidFill>
                <a:latin typeface="Arial Narrow"/>
                <a:ea typeface="Arial Narrow"/>
                <a:cs typeface="Arial Narrow"/>
                <a:sym typeface="Arial Narrow"/>
              </a:rPr>
              <a:t>Funded </a:t>
            </a:r>
            <a:endParaRPr/>
          </a:p>
          <a:p>
            <a:pPr indent="0" lvl="0" marL="0" marR="0" rtl="0" algn="ctr">
              <a:lnSpc>
                <a:spcPct val="100000"/>
              </a:lnSpc>
              <a:spcBef>
                <a:spcPts val="0"/>
              </a:spcBef>
              <a:spcAft>
                <a:spcPts val="0"/>
              </a:spcAft>
              <a:buClr>
                <a:srgbClr val="FFFF00"/>
              </a:buClr>
              <a:buSzPts val="1800"/>
              <a:buFont typeface="Arial Narrow"/>
              <a:buNone/>
            </a:pPr>
            <a:r>
              <a:rPr b="1" i="0" lang="en-US" sz="1800" u="none">
                <a:solidFill>
                  <a:srgbClr val="FFFF00"/>
                </a:solidFill>
                <a:latin typeface="Arial Narrow"/>
                <a:ea typeface="Arial Narrow"/>
                <a:cs typeface="Arial Narrow"/>
                <a:sym typeface="Arial Narrow"/>
              </a:rPr>
              <a:t>Projects  </a:t>
            </a:r>
            <a:endParaRPr/>
          </a:p>
        </p:txBody>
      </p:sp>
      <p:sp>
        <p:nvSpPr>
          <p:cNvPr id="1417" name="Google Shape;1417;p87"/>
          <p:cNvSpPr/>
          <p:nvPr/>
        </p:nvSpPr>
        <p:spPr>
          <a:xfrm>
            <a:off x="5875337" y="2566987"/>
            <a:ext cx="304800" cy="792162"/>
          </a:xfrm>
          <a:prstGeom prst="leftBrace">
            <a:avLst>
              <a:gd fmla="val 2909" name="adj1"/>
              <a:gd fmla="val 50000" name="adj2"/>
            </a:avLst>
          </a:prstGeom>
          <a:gradFill>
            <a:gsLst>
              <a:gs pos="0">
                <a:srgbClr val="FFFFFF"/>
              </a:gs>
              <a:gs pos="50000">
                <a:srgbClr val="FFFFFF"/>
              </a:gs>
              <a:gs pos="100000">
                <a:srgbClr val="FFFFFF"/>
              </a:gs>
            </a:gsLst>
            <a:lin ang="5400000" scaled="0"/>
          </a:gradFill>
          <a:ln cap="flat" cmpd="sng" w="25400">
            <a:solidFill>
              <a:srgbClr val="CBCBCB"/>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sp>
        <p:nvSpPr>
          <p:cNvPr id="1418" name="Google Shape;1418;p87"/>
          <p:cNvSpPr/>
          <p:nvPr/>
        </p:nvSpPr>
        <p:spPr>
          <a:xfrm>
            <a:off x="5903912" y="3375025"/>
            <a:ext cx="304800" cy="800100"/>
          </a:xfrm>
          <a:prstGeom prst="leftBrace">
            <a:avLst>
              <a:gd fmla="val 2880" name="adj1"/>
              <a:gd fmla="val 50000" name="adj2"/>
            </a:avLst>
          </a:prstGeom>
          <a:gradFill>
            <a:gsLst>
              <a:gs pos="0">
                <a:srgbClr val="FFFFFF"/>
              </a:gs>
              <a:gs pos="50000">
                <a:srgbClr val="FFFFFF"/>
              </a:gs>
              <a:gs pos="100000">
                <a:srgbClr val="FFFFFF"/>
              </a:gs>
            </a:gsLst>
            <a:lin ang="5400000" scaled="0"/>
          </a:gradFill>
          <a:ln cap="flat" cmpd="sng" w="25400">
            <a:solidFill>
              <a:srgbClr val="CBCBCB"/>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sp>
        <p:nvSpPr>
          <p:cNvPr id="1419" name="Google Shape;1419;p87"/>
          <p:cNvSpPr txBox="1"/>
          <p:nvPr/>
        </p:nvSpPr>
        <p:spPr>
          <a:xfrm>
            <a:off x="4730750" y="3502025"/>
            <a:ext cx="920750" cy="647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1800"/>
              <a:buFont typeface="Arial Narrow"/>
              <a:buNone/>
            </a:pPr>
            <a:r>
              <a:rPr b="1" i="0" lang="en-US" sz="1800" u="none">
                <a:solidFill>
                  <a:srgbClr val="FFFF00"/>
                </a:solidFill>
                <a:latin typeface="Arial Narrow"/>
                <a:ea typeface="Arial Narrow"/>
                <a:cs typeface="Arial Narrow"/>
                <a:sym typeface="Arial Narrow"/>
              </a:rPr>
              <a:t>Patents </a:t>
            </a:r>
            <a:endParaRPr/>
          </a:p>
          <a:p>
            <a:pPr indent="0" lvl="0" marL="0" marR="0" rtl="0" algn="ctr">
              <a:lnSpc>
                <a:spcPct val="100000"/>
              </a:lnSpc>
              <a:spcBef>
                <a:spcPts val="0"/>
              </a:spcBef>
              <a:spcAft>
                <a:spcPts val="0"/>
              </a:spcAft>
              <a:buClr>
                <a:srgbClr val="FFFF00"/>
              </a:buClr>
              <a:buSzPts val="1800"/>
              <a:buFont typeface="Arial Narrow"/>
              <a:buNone/>
            </a:pPr>
            <a:r>
              <a:rPr b="1" i="0" lang="en-US" sz="1800" u="none">
                <a:solidFill>
                  <a:srgbClr val="FFFF00"/>
                </a:solidFill>
                <a:latin typeface="Arial Narrow"/>
                <a:ea typeface="Arial Narrow"/>
                <a:cs typeface="Arial Narrow"/>
                <a:sym typeface="Arial Narrow"/>
              </a:rPr>
              <a:t>Filed</a:t>
            </a:r>
            <a:endParaRPr/>
          </a:p>
        </p:txBody>
      </p:sp>
      <p:sp>
        <p:nvSpPr>
          <p:cNvPr id="1420" name="Google Shape;1420;p87"/>
          <p:cNvSpPr txBox="1"/>
          <p:nvPr/>
        </p:nvSpPr>
        <p:spPr>
          <a:xfrm>
            <a:off x="6227762" y="4151312"/>
            <a:ext cx="2916237" cy="800100"/>
          </a:xfrm>
          <a:prstGeom prst="rect">
            <a:avLst/>
          </a:prstGeom>
          <a:noFill/>
          <a:ln cap="flat" cmpd="sng" w="9525">
            <a:solidFill>
              <a:srgbClr val="F9F9F9"/>
            </a:solidFill>
            <a:prstDash val="solid"/>
            <a:miter lim="800000"/>
            <a:headEnd len="sm" w="sm" type="none"/>
            <a:tailEnd len="sm" w="sm" type="none"/>
          </a:ln>
          <a:effectLst>
            <a:outerShdw blurRad="63500" dir="5400000" dist="20000">
              <a:srgbClr val="000000">
                <a:alpha val="37647"/>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1800"/>
              <a:buFont typeface="Arial"/>
              <a:buNone/>
            </a:pPr>
            <a:r>
              <a:t/>
            </a:r>
            <a:endParaRPr b="1" i="0" sz="1800" u="none">
              <a:solidFill>
                <a:srgbClr val="FF0000"/>
              </a:solidFill>
              <a:latin typeface="Arial Narrow"/>
              <a:ea typeface="Arial Narrow"/>
              <a:cs typeface="Arial Narrow"/>
              <a:sym typeface="Arial Narrow"/>
            </a:endParaRPr>
          </a:p>
          <a:p>
            <a:pPr indent="0" lvl="0" marL="0" marR="0" rtl="0" algn="ctr">
              <a:lnSpc>
                <a:spcPct val="100000"/>
              </a:lnSpc>
              <a:spcBef>
                <a:spcPts val="0"/>
              </a:spcBef>
              <a:spcAft>
                <a:spcPts val="0"/>
              </a:spcAft>
              <a:buClr>
                <a:schemeClr val="accent1"/>
              </a:buClr>
              <a:buSzPts val="1800"/>
              <a:buFont typeface="Arial Narrow"/>
              <a:buNone/>
            </a:pPr>
            <a:r>
              <a:rPr b="1" i="0" lang="en-US" sz="1800" u="none">
                <a:solidFill>
                  <a:schemeClr val="accent1"/>
                </a:solidFill>
                <a:latin typeface="Arial Narrow"/>
                <a:ea typeface="Arial Narrow"/>
                <a:cs typeface="Arial Narrow"/>
                <a:sym typeface="Arial Narrow"/>
              </a:rPr>
              <a:t>INR 1 Crore / year  </a:t>
            </a:r>
            <a:endParaRPr/>
          </a:p>
        </p:txBody>
      </p:sp>
      <p:sp>
        <p:nvSpPr>
          <p:cNvPr id="1421" name="Google Shape;1421;p87"/>
          <p:cNvSpPr txBox="1"/>
          <p:nvPr/>
        </p:nvSpPr>
        <p:spPr>
          <a:xfrm>
            <a:off x="6232525" y="4951412"/>
            <a:ext cx="2911475" cy="800100"/>
          </a:xfrm>
          <a:prstGeom prst="rect">
            <a:avLst/>
          </a:prstGeom>
          <a:noFill/>
          <a:ln cap="flat" cmpd="sng" w="9525">
            <a:solidFill>
              <a:srgbClr val="F9F9F9"/>
            </a:solidFill>
            <a:prstDash val="solid"/>
            <a:miter lim="800000"/>
            <a:headEnd len="sm" w="sm" type="none"/>
            <a:tailEnd len="sm" w="sm" type="none"/>
          </a:ln>
          <a:effectLst>
            <a:outerShdw blurRad="63500" dir="5400000" dist="20000">
              <a:srgbClr val="000000">
                <a:alpha val="37647"/>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1800"/>
              <a:buFont typeface="Arial"/>
              <a:buNone/>
            </a:pPr>
            <a:r>
              <a:t/>
            </a:r>
            <a:endParaRPr b="1" i="0" sz="1800" u="none">
              <a:solidFill>
                <a:srgbClr val="FF0000"/>
              </a:solidFill>
              <a:latin typeface="Arial Narrow"/>
              <a:ea typeface="Arial Narrow"/>
              <a:cs typeface="Arial Narrow"/>
              <a:sym typeface="Arial Narrow"/>
            </a:endParaRPr>
          </a:p>
          <a:p>
            <a:pPr indent="0" lvl="0" marL="0" marR="0" rtl="0" algn="ctr">
              <a:lnSpc>
                <a:spcPct val="100000"/>
              </a:lnSpc>
              <a:spcBef>
                <a:spcPts val="0"/>
              </a:spcBef>
              <a:spcAft>
                <a:spcPts val="0"/>
              </a:spcAft>
              <a:buClr>
                <a:schemeClr val="accent1"/>
              </a:buClr>
              <a:buSzPts val="1800"/>
              <a:buFont typeface="Arial Narrow"/>
              <a:buNone/>
            </a:pPr>
            <a:r>
              <a:rPr b="1" i="0" lang="en-US" sz="1800" u="none">
                <a:solidFill>
                  <a:schemeClr val="accent1"/>
                </a:solidFill>
                <a:latin typeface="Arial Narrow"/>
                <a:ea typeface="Arial Narrow"/>
                <a:cs typeface="Arial Narrow"/>
                <a:sym typeface="Arial Narrow"/>
              </a:rPr>
              <a:t>187 (Total)</a:t>
            </a:r>
            <a:endParaRPr/>
          </a:p>
        </p:txBody>
      </p:sp>
      <p:sp>
        <p:nvSpPr>
          <p:cNvPr id="1422" name="Google Shape;1422;p87"/>
          <p:cNvSpPr/>
          <p:nvPr/>
        </p:nvSpPr>
        <p:spPr>
          <a:xfrm>
            <a:off x="5922962" y="4219575"/>
            <a:ext cx="304800" cy="800100"/>
          </a:xfrm>
          <a:prstGeom prst="leftBrace">
            <a:avLst>
              <a:gd fmla="val 2880" name="adj1"/>
              <a:gd fmla="val 50000" name="adj2"/>
            </a:avLst>
          </a:prstGeom>
          <a:gradFill>
            <a:gsLst>
              <a:gs pos="0">
                <a:srgbClr val="FFFFFF"/>
              </a:gs>
              <a:gs pos="50000">
                <a:srgbClr val="FFFFFF"/>
              </a:gs>
              <a:gs pos="100000">
                <a:srgbClr val="FFFFFF"/>
              </a:gs>
            </a:gsLst>
            <a:lin ang="5400000" scaled="0"/>
          </a:gradFill>
          <a:ln cap="flat" cmpd="sng" w="25400">
            <a:solidFill>
              <a:srgbClr val="CBCBCB"/>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sp>
        <p:nvSpPr>
          <p:cNvPr id="1423" name="Google Shape;1423;p87"/>
          <p:cNvSpPr/>
          <p:nvPr/>
        </p:nvSpPr>
        <p:spPr>
          <a:xfrm>
            <a:off x="5927725" y="4991100"/>
            <a:ext cx="304800" cy="800100"/>
          </a:xfrm>
          <a:prstGeom prst="leftBrace">
            <a:avLst>
              <a:gd fmla="val 2880" name="adj1"/>
              <a:gd fmla="val 50000" name="adj2"/>
            </a:avLst>
          </a:prstGeom>
          <a:gradFill>
            <a:gsLst>
              <a:gs pos="0">
                <a:srgbClr val="FFFFFF"/>
              </a:gs>
              <a:gs pos="50000">
                <a:srgbClr val="FFFFFF"/>
              </a:gs>
              <a:gs pos="100000">
                <a:srgbClr val="FFFFFF"/>
              </a:gs>
            </a:gsLst>
            <a:lin ang="5400000" scaled="0"/>
          </a:gradFill>
          <a:ln cap="flat" cmpd="sng" w="25400">
            <a:solidFill>
              <a:srgbClr val="CBCBCB"/>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sp>
        <p:nvSpPr>
          <p:cNvPr id="1424" name="Google Shape;1424;p87"/>
          <p:cNvSpPr txBox="1"/>
          <p:nvPr/>
        </p:nvSpPr>
        <p:spPr>
          <a:xfrm>
            <a:off x="4564062" y="4294187"/>
            <a:ext cx="1339850" cy="647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1800"/>
              <a:buFont typeface="Arial Narrow"/>
              <a:buNone/>
            </a:pPr>
            <a:r>
              <a:rPr b="1" i="0" lang="en-US" sz="1800" u="none">
                <a:solidFill>
                  <a:srgbClr val="FFFF00"/>
                </a:solidFill>
                <a:latin typeface="Arial Narrow"/>
                <a:ea typeface="Arial Narrow"/>
                <a:cs typeface="Arial Narrow"/>
                <a:sym typeface="Arial Narrow"/>
              </a:rPr>
              <a:t>Technology </a:t>
            </a:r>
            <a:endParaRPr/>
          </a:p>
          <a:p>
            <a:pPr indent="0" lvl="0" marL="0" marR="0" rtl="0" algn="ctr">
              <a:lnSpc>
                <a:spcPct val="100000"/>
              </a:lnSpc>
              <a:spcBef>
                <a:spcPts val="0"/>
              </a:spcBef>
              <a:spcAft>
                <a:spcPts val="0"/>
              </a:spcAft>
              <a:buClr>
                <a:srgbClr val="FFFF00"/>
              </a:buClr>
              <a:buSzPts val="1800"/>
              <a:buFont typeface="Arial Narrow"/>
              <a:buNone/>
            </a:pPr>
            <a:r>
              <a:rPr b="1" i="0" lang="en-US" sz="1800" u="none">
                <a:solidFill>
                  <a:srgbClr val="FFFF00"/>
                </a:solidFill>
                <a:latin typeface="Arial Narrow"/>
                <a:ea typeface="Arial Narrow"/>
                <a:cs typeface="Arial Narrow"/>
                <a:sym typeface="Arial Narrow"/>
              </a:rPr>
              <a:t>Licensing  </a:t>
            </a:r>
            <a:endParaRPr/>
          </a:p>
        </p:txBody>
      </p:sp>
      <p:sp>
        <p:nvSpPr>
          <p:cNvPr id="1425" name="Google Shape;1425;p87"/>
          <p:cNvSpPr txBox="1"/>
          <p:nvPr/>
        </p:nvSpPr>
        <p:spPr>
          <a:xfrm>
            <a:off x="4581525" y="5087937"/>
            <a:ext cx="1285875" cy="647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1800"/>
              <a:buFont typeface="Arial Narrow"/>
              <a:buNone/>
            </a:pPr>
            <a:r>
              <a:rPr b="1" i="0" lang="en-US" sz="1800" u="none">
                <a:solidFill>
                  <a:srgbClr val="FFFF00"/>
                </a:solidFill>
                <a:latin typeface="Arial Narrow"/>
                <a:ea typeface="Arial Narrow"/>
                <a:cs typeface="Arial Narrow"/>
                <a:sym typeface="Arial Narrow"/>
              </a:rPr>
              <a:t>Technology </a:t>
            </a:r>
            <a:endParaRPr/>
          </a:p>
          <a:p>
            <a:pPr indent="0" lvl="0" marL="0" marR="0" rtl="0" algn="ctr">
              <a:lnSpc>
                <a:spcPct val="100000"/>
              </a:lnSpc>
              <a:spcBef>
                <a:spcPts val="0"/>
              </a:spcBef>
              <a:spcAft>
                <a:spcPts val="0"/>
              </a:spcAft>
              <a:buClr>
                <a:srgbClr val="FFFF00"/>
              </a:buClr>
              <a:buSzPts val="1800"/>
              <a:buFont typeface="Arial Narrow"/>
              <a:buNone/>
            </a:pPr>
            <a:r>
              <a:rPr b="1" i="0" lang="en-US" sz="1800" u="none">
                <a:solidFill>
                  <a:srgbClr val="FFFF00"/>
                </a:solidFill>
                <a:latin typeface="Arial Narrow"/>
                <a:ea typeface="Arial Narrow"/>
                <a:cs typeface="Arial Narrow"/>
                <a:sym typeface="Arial Narrow"/>
              </a:rPr>
              <a:t>Developed </a:t>
            </a:r>
            <a:endParaRPr/>
          </a:p>
        </p:txBody>
      </p:sp>
      <p:sp>
        <p:nvSpPr>
          <p:cNvPr id="1426" name="Google Shape;1426;p87"/>
          <p:cNvSpPr txBox="1"/>
          <p:nvPr/>
        </p:nvSpPr>
        <p:spPr>
          <a:xfrm>
            <a:off x="53975" y="5357812"/>
            <a:ext cx="1374775" cy="6461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1800"/>
              <a:buFont typeface="Arial Narrow"/>
              <a:buNone/>
            </a:pPr>
            <a:r>
              <a:rPr b="1" i="0" lang="en-US" sz="1800" u="none">
                <a:solidFill>
                  <a:srgbClr val="FFFF00"/>
                </a:solidFill>
                <a:latin typeface="Arial Narrow"/>
                <a:ea typeface="Arial Narrow"/>
                <a:cs typeface="Arial Narrow"/>
                <a:sym typeface="Arial Narrow"/>
              </a:rPr>
              <a:t>Residence Quarters </a:t>
            </a:r>
            <a:endParaRPr/>
          </a:p>
        </p:txBody>
      </p:sp>
      <p:sp>
        <p:nvSpPr>
          <p:cNvPr id="1427" name="Google Shape;1427;p87"/>
          <p:cNvSpPr txBox="1"/>
          <p:nvPr/>
        </p:nvSpPr>
        <p:spPr>
          <a:xfrm>
            <a:off x="1628775" y="5357812"/>
            <a:ext cx="2841625" cy="500062"/>
          </a:xfrm>
          <a:prstGeom prst="rect">
            <a:avLst/>
          </a:prstGeom>
          <a:noFill/>
          <a:ln cap="flat" cmpd="sng" w="9525">
            <a:solidFill>
              <a:srgbClr val="F9F9F9"/>
            </a:solidFill>
            <a:prstDash val="solid"/>
            <a:miter lim="800000"/>
            <a:headEnd len="sm" w="sm" type="none"/>
            <a:tailEnd len="sm" w="sm" type="none"/>
          </a:ln>
          <a:effectLst>
            <a:outerShdw blurRad="63500" dir="5400000" dist="20000">
              <a:srgbClr val="000000">
                <a:alpha val="37647"/>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1"/>
              </a:buClr>
              <a:buSzPts val="1800"/>
              <a:buFont typeface="Arial Narrow"/>
              <a:buNone/>
            </a:pPr>
            <a:r>
              <a:rPr b="1" i="0" lang="en-US" sz="1800" u="none">
                <a:solidFill>
                  <a:schemeClr val="accent1"/>
                </a:solidFill>
                <a:latin typeface="Arial Narrow"/>
                <a:ea typeface="Arial Narrow"/>
                <a:cs typeface="Arial Narrow"/>
                <a:sym typeface="Arial Narrow"/>
              </a:rPr>
              <a:t>1683 </a:t>
            </a:r>
            <a:endParaRPr/>
          </a:p>
          <a:p>
            <a:pPr indent="0" lvl="0" marL="0" marR="0" rtl="0" algn="l">
              <a:lnSpc>
                <a:spcPct val="100000"/>
              </a:lnSpc>
              <a:spcBef>
                <a:spcPts val="0"/>
              </a:spcBef>
              <a:spcAft>
                <a:spcPts val="0"/>
              </a:spcAft>
              <a:buNone/>
            </a:pPr>
            <a:r>
              <a:t/>
            </a:r>
            <a:endParaRPr b="1" i="0" sz="1800" u="none">
              <a:solidFill>
                <a:schemeClr val="accent1"/>
              </a:solidFill>
              <a:latin typeface="Arial Narrow"/>
              <a:ea typeface="Arial Narrow"/>
              <a:cs typeface="Arial Narrow"/>
              <a:sym typeface="Arial Narrow"/>
            </a:endParaRPr>
          </a:p>
        </p:txBody>
      </p:sp>
      <p:sp>
        <p:nvSpPr>
          <p:cNvPr id="1428" name="Google Shape;1428;p87"/>
          <p:cNvSpPr/>
          <p:nvPr/>
        </p:nvSpPr>
        <p:spPr>
          <a:xfrm>
            <a:off x="1381125" y="5357812"/>
            <a:ext cx="261937" cy="500062"/>
          </a:xfrm>
          <a:prstGeom prst="leftBrace">
            <a:avLst>
              <a:gd fmla="val 3960" name="adj1"/>
              <a:gd fmla="val 50000" name="adj2"/>
            </a:avLst>
          </a:prstGeom>
          <a:gradFill>
            <a:gsLst>
              <a:gs pos="0">
                <a:srgbClr val="FFFFFF"/>
              </a:gs>
              <a:gs pos="50000">
                <a:srgbClr val="FFFFFF"/>
              </a:gs>
              <a:gs pos="100000">
                <a:srgbClr val="FFFFFF"/>
              </a:gs>
            </a:gsLst>
            <a:lin ang="5400000" scaled="0"/>
          </a:gradFill>
          <a:ln cap="flat" cmpd="sng" w="25400">
            <a:solidFill>
              <a:srgbClr val="CBCBCB"/>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sp>
        <p:nvSpPr>
          <p:cNvPr id="1429" name="Google Shape;1429;p87"/>
          <p:cNvSpPr txBox="1"/>
          <p:nvPr/>
        </p:nvSpPr>
        <p:spPr>
          <a:xfrm>
            <a:off x="6223000" y="5659437"/>
            <a:ext cx="2911475" cy="698500"/>
          </a:xfrm>
          <a:prstGeom prst="rect">
            <a:avLst/>
          </a:prstGeom>
          <a:noFill/>
          <a:ln cap="flat" cmpd="sng" w="9525">
            <a:solidFill>
              <a:srgbClr val="F9F9F9"/>
            </a:solidFill>
            <a:prstDash val="solid"/>
            <a:miter lim="800000"/>
            <a:headEnd len="sm" w="sm" type="none"/>
            <a:tailEnd len="sm" w="sm" type="none"/>
          </a:ln>
          <a:effectLst>
            <a:outerShdw blurRad="63500" dir="5400000" dist="20000">
              <a:srgbClr val="000000">
                <a:alpha val="37647"/>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1800"/>
              <a:buFont typeface="Arial"/>
              <a:buNone/>
            </a:pPr>
            <a:r>
              <a:t/>
            </a:r>
            <a:endParaRPr b="1" i="0" sz="1800" u="none">
              <a:solidFill>
                <a:srgbClr val="FF0000"/>
              </a:solidFill>
              <a:latin typeface="Arial Narrow"/>
              <a:ea typeface="Arial Narrow"/>
              <a:cs typeface="Arial Narrow"/>
              <a:sym typeface="Arial Narrow"/>
            </a:endParaRPr>
          </a:p>
          <a:p>
            <a:pPr indent="0" lvl="0" marL="0" marR="0" rtl="0" algn="ctr">
              <a:lnSpc>
                <a:spcPct val="100000"/>
              </a:lnSpc>
              <a:spcBef>
                <a:spcPts val="0"/>
              </a:spcBef>
              <a:spcAft>
                <a:spcPts val="0"/>
              </a:spcAft>
              <a:buClr>
                <a:schemeClr val="accent1"/>
              </a:buClr>
              <a:buSzPts val="1800"/>
              <a:buFont typeface="Arial Narrow"/>
              <a:buNone/>
            </a:pPr>
            <a:r>
              <a:rPr b="1" i="0" lang="en-US" sz="1800" u="none">
                <a:solidFill>
                  <a:schemeClr val="accent1"/>
                </a:solidFill>
                <a:latin typeface="Arial Narrow"/>
                <a:ea typeface="Arial Narrow"/>
                <a:cs typeface="Arial Narrow"/>
                <a:sym typeface="Arial Narrow"/>
              </a:rPr>
              <a:t>21</a:t>
            </a:r>
            <a:endParaRPr/>
          </a:p>
        </p:txBody>
      </p:sp>
      <p:sp>
        <p:nvSpPr>
          <p:cNvPr id="1430" name="Google Shape;1430;p87"/>
          <p:cNvSpPr/>
          <p:nvPr/>
        </p:nvSpPr>
        <p:spPr>
          <a:xfrm>
            <a:off x="5918200" y="5700712"/>
            <a:ext cx="304800" cy="657225"/>
          </a:xfrm>
          <a:prstGeom prst="leftBrace">
            <a:avLst>
              <a:gd fmla="val 3506" name="adj1"/>
              <a:gd fmla="val 50000" name="adj2"/>
            </a:avLst>
          </a:prstGeom>
          <a:gradFill>
            <a:gsLst>
              <a:gs pos="0">
                <a:srgbClr val="FFFFFF"/>
              </a:gs>
              <a:gs pos="50000">
                <a:srgbClr val="FFFFFF"/>
              </a:gs>
              <a:gs pos="100000">
                <a:srgbClr val="FFFFFF"/>
              </a:gs>
            </a:gsLst>
            <a:lin ang="5400000" scaled="0"/>
          </a:gradFill>
          <a:ln cap="flat" cmpd="sng" w="25400">
            <a:solidFill>
              <a:srgbClr val="CBCBCB"/>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sp>
        <p:nvSpPr>
          <p:cNvPr id="1431" name="Google Shape;1431;p87"/>
          <p:cNvSpPr txBox="1"/>
          <p:nvPr/>
        </p:nvSpPr>
        <p:spPr>
          <a:xfrm>
            <a:off x="4572000" y="5715000"/>
            <a:ext cx="1285875" cy="6461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1800"/>
              <a:buFont typeface="Arial Narrow"/>
              <a:buNone/>
            </a:pPr>
            <a:r>
              <a:rPr b="1" i="0" lang="en-US" sz="1800" u="none">
                <a:solidFill>
                  <a:srgbClr val="FFFF00"/>
                </a:solidFill>
                <a:latin typeface="Arial Narrow"/>
                <a:ea typeface="Arial Narrow"/>
                <a:cs typeface="Arial Narrow"/>
                <a:sym typeface="Arial Narrow"/>
              </a:rPr>
              <a:t>Total No. of Hostels</a:t>
            </a:r>
            <a:endParaRPr/>
          </a:p>
        </p:txBody>
      </p:sp>
      <p:sp>
        <p:nvSpPr>
          <p:cNvPr id="1432" name="Google Shape;1432;p87"/>
          <p:cNvSpPr txBox="1"/>
          <p:nvPr/>
        </p:nvSpPr>
        <p:spPr>
          <a:xfrm>
            <a:off x="0" y="6030912"/>
            <a:ext cx="1374775" cy="36988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1800"/>
              <a:buFont typeface="Arial Narrow"/>
              <a:buNone/>
            </a:pPr>
            <a:r>
              <a:rPr b="1" i="0" lang="en-US" sz="1800" u="none">
                <a:solidFill>
                  <a:srgbClr val="FFFF00"/>
                </a:solidFill>
                <a:latin typeface="Arial Narrow"/>
                <a:ea typeface="Arial Narrow"/>
                <a:cs typeface="Arial Narrow"/>
                <a:sym typeface="Arial Narrow"/>
              </a:rPr>
              <a:t>Area</a:t>
            </a:r>
            <a:endParaRPr/>
          </a:p>
        </p:txBody>
      </p:sp>
      <p:sp>
        <p:nvSpPr>
          <p:cNvPr id="1433" name="Google Shape;1433;p87"/>
          <p:cNvSpPr txBox="1"/>
          <p:nvPr/>
        </p:nvSpPr>
        <p:spPr>
          <a:xfrm>
            <a:off x="1628775" y="5857875"/>
            <a:ext cx="2841625" cy="571500"/>
          </a:xfrm>
          <a:prstGeom prst="rect">
            <a:avLst/>
          </a:prstGeom>
          <a:noFill/>
          <a:ln cap="flat" cmpd="sng" w="9525">
            <a:solidFill>
              <a:srgbClr val="F9F9F9"/>
            </a:solidFill>
            <a:prstDash val="solid"/>
            <a:miter lim="800000"/>
            <a:headEnd len="sm" w="sm" type="none"/>
            <a:tailEnd len="sm" w="sm" type="none"/>
          </a:ln>
          <a:effectLst>
            <a:outerShdw blurRad="63500" dir="5400000" dist="20000">
              <a:srgbClr val="000000">
                <a:alpha val="37647"/>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1"/>
              </a:buClr>
              <a:buSzPts val="1800"/>
              <a:buFont typeface="Arial Narrow"/>
              <a:buNone/>
            </a:pPr>
            <a:r>
              <a:rPr b="1" i="0" lang="en-US" sz="1800" u="none">
                <a:solidFill>
                  <a:schemeClr val="accent1"/>
                </a:solidFill>
                <a:latin typeface="Arial Narrow"/>
                <a:ea typeface="Arial Narrow"/>
                <a:cs typeface="Arial Narrow"/>
                <a:sym typeface="Arial Narrow"/>
              </a:rPr>
              <a:t>2100 acres (approx)</a:t>
            </a:r>
            <a:endParaRPr/>
          </a:p>
          <a:p>
            <a:pPr indent="0" lvl="0" marL="0" marR="0" rtl="0" algn="l">
              <a:lnSpc>
                <a:spcPct val="100000"/>
              </a:lnSpc>
              <a:spcBef>
                <a:spcPts val="0"/>
              </a:spcBef>
              <a:spcAft>
                <a:spcPts val="0"/>
              </a:spcAft>
              <a:buNone/>
            </a:pPr>
            <a:r>
              <a:t/>
            </a:r>
            <a:endParaRPr b="1" i="0" sz="1800" u="none">
              <a:solidFill>
                <a:schemeClr val="accent1"/>
              </a:solidFill>
              <a:latin typeface="Arial Narrow"/>
              <a:ea typeface="Arial Narrow"/>
              <a:cs typeface="Arial Narrow"/>
              <a:sym typeface="Arial Narrow"/>
            </a:endParaRPr>
          </a:p>
        </p:txBody>
      </p:sp>
      <p:sp>
        <p:nvSpPr>
          <p:cNvPr id="1434" name="Google Shape;1434;p87"/>
          <p:cNvSpPr/>
          <p:nvPr/>
        </p:nvSpPr>
        <p:spPr>
          <a:xfrm>
            <a:off x="1381125" y="5857875"/>
            <a:ext cx="261937" cy="571500"/>
          </a:xfrm>
          <a:prstGeom prst="leftBrace">
            <a:avLst>
              <a:gd fmla="val 3465" name="adj1"/>
              <a:gd fmla="val 50000" name="adj2"/>
            </a:avLst>
          </a:prstGeom>
          <a:gradFill>
            <a:gsLst>
              <a:gs pos="0">
                <a:srgbClr val="FFFFFF"/>
              </a:gs>
              <a:gs pos="50000">
                <a:srgbClr val="FFFFFF"/>
              </a:gs>
              <a:gs pos="100000">
                <a:srgbClr val="FFFFFF"/>
              </a:gs>
            </a:gsLst>
            <a:lin ang="5400000" scaled="0"/>
          </a:gradFill>
          <a:ln cap="flat" cmpd="sng" w="25400">
            <a:solidFill>
              <a:srgbClr val="CBCBCB"/>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spTree>
  </p:cSld>
  <p:clrMapOvr>
    <a:masterClrMapping/>
  </p:clrMapOvr>
  <p:transition spd="slow">
    <p:fade/>
  </p:transition>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8" name="Shape 1438"/>
        <p:cNvGrpSpPr/>
        <p:nvPr/>
      </p:nvGrpSpPr>
      <p:grpSpPr>
        <a:xfrm>
          <a:off x="0" y="0"/>
          <a:ext cx="0" cy="0"/>
          <a:chOff x="0" y="0"/>
          <a:chExt cx="0" cy="0"/>
        </a:xfrm>
      </p:grpSpPr>
      <p:sp>
        <p:nvSpPr>
          <p:cNvPr id="1439" name="Google Shape;1439;p88"/>
          <p:cNvSpPr txBox="1"/>
          <p:nvPr/>
        </p:nvSpPr>
        <p:spPr>
          <a:xfrm>
            <a:off x="142875" y="6381750"/>
            <a:ext cx="433387"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sp>
        <p:nvSpPr>
          <p:cNvPr id="1440" name="Google Shape;1440;p88"/>
          <p:cNvSpPr txBox="1"/>
          <p:nvPr/>
        </p:nvSpPr>
        <p:spPr>
          <a:xfrm>
            <a:off x="719137" y="944562"/>
            <a:ext cx="8066087" cy="16256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CCFF99"/>
              </a:buClr>
              <a:buSzPts val="1800"/>
              <a:buFont typeface="Arial"/>
              <a:buNone/>
            </a:pPr>
            <a:r>
              <a:rPr b="0" i="0" lang="en-US" sz="1800" u="none">
                <a:solidFill>
                  <a:srgbClr val="CCFF99"/>
                </a:solidFill>
                <a:latin typeface="Arial"/>
                <a:ea typeface="Arial"/>
                <a:cs typeface="Arial"/>
                <a:sym typeface="Arial"/>
              </a:rPr>
              <a:t>In a CT-scan image, each pixel is assigned a numerical value (CT number), which is the average of all the attenuation values contained within the corresponding voxel. This number is compared to the attenuation value of water and displayed on a scale of units named </a:t>
            </a:r>
            <a:r>
              <a:rPr b="1" i="0" lang="en-US" sz="1800" u="none">
                <a:solidFill>
                  <a:srgbClr val="CCFF99"/>
                </a:solidFill>
                <a:latin typeface="Arial"/>
                <a:ea typeface="Arial"/>
                <a:cs typeface="Arial"/>
                <a:sym typeface="Arial"/>
              </a:rPr>
              <a:t>Hounsfield units (HU), </a:t>
            </a:r>
            <a:r>
              <a:rPr b="0" i="0" lang="en-US" sz="1800" u="none">
                <a:solidFill>
                  <a:srgbClr val="CCFF99"/>
                </a:solidFill>
                <a:latin typeface="Arial"/>
                <a:ea typeface="Arial"/>
                <a:cs typeface="Arial"/>
                <a:sym typeface="Arial"/>
              </a:rPr>
              <a:t>after Sir Godfrey Hounsfield.</a:t>
            </a:r>
            <a:endParaRPr/>
          </a:p>
        </p:txBody>
      </p:sp>
      <p:sp>
        <p:nvSpPr>
          <p:cNvPr id="1441" name="Google Shape;1441;p88"/>
          <p:cNvSpPr txBox="1"/>
          <p:nvPr/>
        </p:nvSpPr>
        <p:spPr>
          <a:xfrm>
            <a:off x="2087562" y="333375"/>
            <a:ext cx="5005387" cy="4603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D757"/>
              </a:buClr>
              <a:buSzPts val="2400"/>
              <a:buFont typeface="Arial"/>
              <a:buNone/>
            </a:pPr>
            <a:r>
              <a:rPr b="1" i="0" lang="en-US" sz="2400" u="none">
                <a:solidFill>
                  <a:srgbClr val="FFD757"/>
                </a:solidFill>
                <a:latin typeface="Arial"/>
                <a:ea typeface="Arial"/>
                <a:cs typeface="Arial"/>
                <a:sym typeface="Arial"/>
              </a:rPr>
              <a:t>Hounsfield Units or CT numbers</a:t>
            </a:r>
            <a:endParaRPr/>
          </a:p>
        </p:txBody>
      </p:sp>
      <p:pic>
        <p:nvPicPr>
          <p:cNvPr id="1442" name="Google Shape;1442;p88"/>
          <p:cNvPicPr preferRelativeResize="0"/>
          <p:nvPr/>
        </p:nvPicPr>
        <p:blipFill rotWithShape="1">
          <a:blip r:embed="rId3">
            <a:alphaModFix/>
          </a:blip>
          <a:srcRect b="0" l="0" r="0" t="0"/>
          <a:stretch/>
        </p:blipFill>
        <p:spPr>
          <a:xfrm>
            <a:off x="1147762" y="2600325"/>
            <a:ext cx="7208837" cy="1363662"/>
          </a:xfrm>
          <a:prstGeom prst="rect">
            <a:avLst/>
          </a:prstGeom>
          <a:noFill/>
          <a:ln>
            <a:noFill/>
          </a:ln>
        </p:spPr>
      </p:pic>
      <p:sp>
        <p:nvSpPr>
          <p:cNvPr id="1443" name="Google Shape;1443;p88"/>
          <p:cNvSpPr txBox="1"/>
          <p:nvPr/>
        </p:nvSpPr>
        <p:spPr>
          <a:xfrm>
            <a:off x="1187450" y="4151312"/>
            <a:ext cx="4572000" cy="2139950"/>
          </a:xfrm>
          <a:prstGeom prst="rect">
            <a:avLst/>
          </a:prstGeom>
          <a:solidFill>
            <a:srgbClr val="CCFF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Bone		+400 to  +1000</a:t>
            </a:r>
            <a:endParaRPr/>
          </a:p>
          <a:p>
            <a:pPr indent="0" lvl="0" marL="0" marR="0" rtl="0" algn="l">
              <a:lnSpc>
                <a:spcPct val="100000"/>
              </a:lnSpc>
              <a:spcBef>
                <a:spcPts val="60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Soft tissue	  +40 to   +80</a:t>
            </a:r>
            <a:endParaRPr/>
          </a:p>
          <a:p>
            <a:pPr indent="0" lvl="0" marL="0" marR="0" rtl="0" algn="l">
              <a:lnSpc>
                <a:spcPct val="100000"/>
              </a:lnSpc>
              <a:spcBef>
                <a:spcPts val="60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Water		         0</a:t>
            </a:r>
            <a:endParaRPr/>
          </a:p>
          <a:p>
            <a:pPr indent="0" lvl="0" marL="0" marR="0" rtl="0" algn="l">
              <a:lnSpc>
                <a:spcPct val="100000"/>
              </a:lnSpc>
              <a:spcBef>
                <a:spcPts val="60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Fat		  -60  to  -100</a:t>
            </a:r>
            <a:endParaRPr/>
          </a:p>
          <a:p>
            <a:pPr indent="0" lvl="0" marL="0" marR="0" rtl="0" algn="l">
              <a:lnSpc>
                <a:spcPct val="100000"/>
              </a:lnSpc>
              <a:spcBef>
                <a:spcPts val="60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Lung		-400  to  -600</a:t>
            </a:r>
            <a:endParaRPr/>
          </a:p>
          <a:p>
            <a:pPr indent="0" lvl="0" marL="0" marR="0" rtl="0" algn="l">
              <a:lnSpc>
                <a:spcPct val="100000"/>
              </a:lnSpc>
              <a:spcBef>
                <a:spcPts val="60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Air		       -1000</a:t>
            </a:r>
            <a:endParaRPr/>
          </a:p>
        </p:txBody>
      </p:sp>
      <p:sp>
        <p:nvSpPr>
          <p:cNvPr id="1444" name="Google Shape;1444;p88"/>
          <p:cNvSpPr txBox="1"/>
          <p:nvPr/>
        </p:nvSpPr>
        <p:spPr>
          <a:xfrm>
            <a:off x="5472112" y="4149725"/>
            <a:ext cx="2879725" cy="371475"/>
          </a:xfrm>
          <a:prstGeom prst="rect">
            <a:avLst/>
          </a:prstGeom>
          <a:solidFill>
            <a:srgbClr val="CCFF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Cortical Bone: 2000 - 3000</a:t>
            </a:r>
            <a:endParaRPr/>
          </a:p>
        </p:txBody>
      </p:sp>
      <p:sp>
        <p:nvSpPr>
          <p:cNvPr id="1445" name="Google Shape;1445;p88"/>
          <p:cNvSpPr txBox="1"/>
          <p:nvPr/>
        </p:nvSpPr>
        <p:spPr>
          <a:xfrm>
            <a:off x="5937250" y="5051425"/>
            <a:ext cx="2343150" cy="646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800"/>
              <a:buFont typeface="Arial"/>
              <a:buNone/>
            </a:pPr>
            <a:r>
              <a:rPr b="1" i="0" lang="en-US" sz="1800" u="none">
                <a:solidFill>
                  <a:srgbClr val="FFFF00"/>
                </a:solidFill>
                <a:latin typeface="Arial"/>
                <a:ea typeface="Arial"/>
                <a:cs typeface="Arial"/>
                <a:sym typeface="Arial"/>
              </a:rPr>
              <a:t>Approximate range of CT numbers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9" name="Shape 1449"/>
        <p:cNvGrpSpPr/>
        <p:nvPr/>
      </p:nvGrpSpPr>
      <p:grpSpPr>
        <a:xfrm>
          <a:off x="0" y="0"/>
          <a:ext cx="0" cy="0"/>
          <a:chOff x="0" y="0"/>
          <a:chExt cx="0" cy="0"/>
        </a:xfrm>
      </p:grpSpPr>
      <p:sp>
        <p:nvSpPr>
          <p:cNvPr id="1450" name="Google Shape;1450;p89"/>
          <p:cNvSpPr txBox="1"/>
          <p:nvPr/>
        </p:nvSpPr>
        <p:spPr>
          <a:xfrm>
            <a:off x="142875" y="6381750"/>
            <a:ext cx="433387"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sp>
        <p:nvSpPr>
          <p:cNvPr id="1451" name="Google Shape;1451;p89"/>
          <p:cNvSpPr txBox="1"/>
          <p:nvPr/>
        </p:nvSpPr>
        <p:spPr>
          <a:xfrm>
            <a:off x="358775" y="971550"/>
            <a:ext cx="5581650" cy="2170112"/>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chemeClr val="accent1"/>
              </a:buClr>
              <a:buSzPts val="1800"/>
              <a:buFont typeface="Arial"/>
              <a:buNone/>
            </a:pPr>
            <a:r>
              <a:rPr b="1" i="0" lang="en-US" sz="1800" u="sng">
                <a:solidFill>
                  <a:schemeClr val="accent1"/>
                </a:solidFill>
                <a:latin typeface="Arial"/>
                <a:ea typeface="Arial"/>
                <a:cs typeface="Arial"/>
                <a:sym typeface="Arial"/>
              </a:rPr>
              <a:t>Thresholding</a:t>
            </a:r>
            <a:r>
              <a:rPr b="0" i="0" lang="en-US" sz="1800" u="none">
                <a:solidFill>
                  <a:schemeClr val="accent1"/>
                </a:solidFill>
                <a:latin typeface="Arial"/>
                <a:ea typeface="Arial"/>
                <a:cs typeface="Arial"/>
                <a:sym typeface="Arial"/>
              </a:rPr>
              <a:t> means segmentation of the image that contains only those pixels with a value higher than or equal to the threshold value. Sometimes an upper and a lower threshold value are required. The image then contains all pixels between these two values.</a:t>
            </a:r>
            <a:endParaRPr/>
          </a:p>
        </p:txBody>
      </p:sp>
      <p:pic>
        <p:nvPicPr>
          <p:cNvPr id="1452" name="Google Shape;1452;p89"/>
          <p:cNvPicPr preferRelativeResize="0"/>
          <p:nvPr/>
        </p:nvPicPr>
        <p:blipFill rotWithShape="1">
          <a:blip r:embed="rId3">
            <a:alphaModFix/>
          </a:blip>
          <a:srcRect b="0" l="0" r="0" t="0"/>
          <a:stretch/>
        </p:blipFill>
        <p:spPr>
          <a:xfrm>
            <a:off x="6192837" y="1108075"/>
            <a:ext cx="2614612" cy="1925637"/>
          </a:xfrm>
          <a:prstGeom prst="rect">
            <a:avLst/>
          </a:prstGeom>
          <a:noFill/>
          <a:ln>
            <a:noFill/>
          </a:ln>
        </p:spPr>
      </p:pic>
      <p:sp>
        <p:nvSpPr>
          <p:cNvPr id="1453" name="Google Shape;1453;p89"/>
          <p:cNvSpPr txBox="1"/>
          <p:nvPr/>
        </p:nvSpPr>
        <p:spPr>
          <a:xfrm>
            <a:off x="395287" y="4081462"/>
            <a:ext cx="5545137" cy="1616075"/>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FFFF00"/>
              </a:buClr>
              <a:buSzPts val="1800"/>
              <a:buFont typeface="Arial"/>
              <a:buNone/>
            </a:pPr>
            <a:r>
              <a:rPr b="1" i="0" lang="en-US" sz="1800" u="sng">
                <a:solidFill>
                  <a:srgbClr val="FFFF00"/>
                </a:solidFill>
                <a:latin typeface="Arial"/>
                <a:ea typeface="Arial"/>
                <a:cs typeface="Arial"/>
                <a:sym typeface="Arial"/>
              </a:rPr>
              <a:t>Region Growing</a:t>
            </a:r>
            <a:r>
              <a:rPr b="0" i="0" lang="en-US" sz="1800" u="none">
                <a:solidFill>
                  <a:srgbClr val="FFFF00"/>
                </a:solidFill>
                <a:latin typeface="Arial"/>
                <a:ea typeface="Arial"/>
                <a:cs typeface="Arial"/>
                <a:sym typeface="Arial"/>
              </a:rPr>
              <a:t> tool makes it possible to split the segmentation created by thresholding into several objects and to remove floating pixels.</a:t>
            </a:r>
            <a:endParaRPr/>
          </a:p>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sp>
        <p:nvSpPr>
          <p:cNvPr id="1454" name="Google Shape;1454;p89"/>
          <p:cNvSpPr txBox="1"/>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pic>
        <p:nvPicPr>
          <p:cNvPr id="1455" name="Google Shape;1455;p89"/>
          <p:cNvPicPr preferRelativeResize="0"/>
          <p:nvPr/>
        </p:nvPicPr>
        <p:blipFill rotWithShape="1">
          <a:blip r:embed="rId4">
            <a:alphaModFix/>
          </a:blip>
          <a:srcRect b="0" l="0" r="0" t="0"/>
          <a:stretch/>
        </p:blipFill>
        <p:spPr>
          <a:xfrm>
            <a:off x="6227762" y="4041775"/>
            <a:ext cx="2581275" cy="1979612"/>
          </a:xfrm>
          <a:prstGeom prst="rect">
            <a:avLst/>
          </a:prstGeom>
          <a:noFill/>
          <a:ln>
            <a:noFill/>
          </a:ln>
        </p:spPr>
      </p:pic>
      <p:sp>
        <p:nvSpPr>
          <p:cNvPr id="1456" name="Google Shape;1456;p89"/>
          <p:cNvSpPr txBox="1"/>
          <p:nvPr/>
        </p:nvSpPr>
        <p:spPr>
          <a:xfrm>
            <a:off x="1511300" y="188912"/>
            <a:ext cx="6840537"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66"/>
              </a:buClr>
              <a:buSzPts val="2000"/>
              <a:buFont typeface="Arial"/>
              <a:buNone/>
            </a:pPr>
            <a:r>
              <a:rPr b="1" i="0" lang="en-US" sz="2000" u="none">
                <a:solidFill>
                  <a:srgbClr val="FFCC66"/>
                </a:solidFill>
                <a:latin typeface="Arial"/>
                <a:ea typeface="Arial"/>
                <a:cs typeface="Arial"/>
                <a:sym typeface="Arial"/>
              </a:rPr>
              <a:t>Steps of Geometric Modelling from QCT-scan data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27"/>
          <p:cNvSpPr txBox="1"/>
          <p:nvPr/>
        </p:nvSpPr>
        <p:spPr>
          <a:xfrm>
            <a:off x="611187" y="225425"/>
            <a:ext cx="7924800"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99"/>
              </a:buClr>
              <a:buSzPts val="2400"/>
              <a:buFont typeface="Arial"/>
              <a:buNone/>
            </a:pPr>
            <a:r>
              <a:rPr b="1" i="0" lang="en-US" sz="2400" u="none">
                <a:solidFill>
                  <a:srgbClr val="FFCC99"/>
                </a:solidFill>
                <a:latin typeface="Arial"/>
                <a:ea typeface="Arial"/>
                <a:cs typeface="Arial"/>
                <a:sym typeface="Arial"/>
              </a:rPr>
              <a:t>Failure</a:t>
            </a:r>
            <a:r>
              <a:rPr b="1" i="0" lang="en-US" sz="2400" u="none">
                <a:solidFill>
                  <a:srgbClr val="FFC000"/>
                </a:solidFill>
                <a:latin typeface="Arial"/>
                <a:ea typeface="Arial"/>
                <a:cs typeface="Arial"/>
                <a:sym typeface="Arial"/>
              </a:rPr>
              <a:t> </a:t>
            </a:r>
            <a:r>
              <a:rPr b="1" i="0" lang="en-US" sz="2400" u="none">
                <a:solidFill>
                  <a:srgbClr val="FFCC99"/>
                </a:solidFill>
                <a:latin typeface="Arial"/>
                <a:ea typeface="Arial"/>
                <a:cs typeface="Arial"/>
                <a:sym typeface="Arial"/>
              </a:rPr>
              <a:t>Mechanisms</a:t>
            </a:r>
            <a:endParaRPr/>
          </a:p>
        </p:txBody>
      </p:sp>
      <p:sp>
        <p:nvSpPr>
          <p:cNvPr id="218" name="Google Shape;218;p27"/>
          <p:cNvSpPr txBox="1"/>
          <p:nvPr/>
        </p:nvSpPr>
        <p:spPr>
          <a:xfrm>
            <a:off x="431800" y="692150"/>
            <a:ext cx="8054975" cy="4224337"/>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FFC000"/>
              </a:buClr>
              <a:buSzPts val="1800"/>
              <a:buFont typeface="Arial"/>
              <a:buNone/>
            </a:pPr>
            <a:r>
              <a:rPr b="1" i="0" lang="en-US" sz="1800" u="none">
                <a:solidFill>
                  <a:srgbClr val="FFC000"/>
                </a:solidFill>
                <a:latin typeface="Arial"/>
                <a:ea typeface="Arial"/>
                <a:cs typeface="Arial"/>
                <a:sym typeface="Arial"/>
              </a:rPr>
              <a:t>1.  Accumulated damage failure scenarios </a:t>
            </a:r>
            <a:endParaRPr b="1" i="0" sz="2000" u="none">
              <a:solidFill>
                <a:srgbClr val="FFC000"/>
              </a:solidFill>
              <a:latin typeface="Arial"/>
              <a:ea typeface="Arial"/>
              <a:cs typeface="Arial"/>
              <a:sym typeface="Arial"/>
            </a:endParaRPr>
          </a:p>
          <a:p>
            <a:pPr indent="0" lvl="0" marL="0" marR="0" rtl="0" algn="l">
              <a:lnSpc>
                <a:spcPct val="150000"/>
              </a:lnSpc>
              <a:spcBef>
                <a:spcPts val="0"/>
              </a:spcBef>
              <a:spcAft>
                <a:spcPts val="0"/>
              </a:spcAft>
              <a:buClr>
                <a:srgbClr val="B2D1F1"/>
              </a:buClr>
              <a:buSzPts val="1800"/>
              <a:buFont typeface="Arial"/>
              <a:buNone/>
            </a:pPr>
            <a:r>
              <a:rPr b="1" i="0" lang="en-US" sz="1800" u="none">
                <a:solidFill>
                  <a:srgbClr val="B2D1F1"/>
                </a:solidFill>
                <a:latin typeface="Arial"/>
                <a:ea typeface="Arial"/>
                <a:cs typeface="Arial"/>
                <a:sym typeface="Arial"/>
              </a:rPr>
              <a:t>         </a:t>
            </a:r>
            <a:r>
              <a:rPr b="0" i="0" lang="en-US" sz="1800" u="sng">
                <a:solidFill>
                  <a:srgbClr val="FFFF99"/>
                </a:solidFill>
                <a:latin typeface="Arial"/>
                <a:ea typeface="Arial"/>
                <a:cs typeface="Arial"/>
                <a:sym typeface="Arial"/>
              </a:rPr>
              <a:t>Interface stresses</a:t>
            </a:r>
            <a:r>
              <a:rPr b="0" i="0" lang="en-US" sz="1800" u="none">
                <a:solidFill>
                  <a:srgbClr val="FFFF99"/>
                </a:solidFill>
                <a:latin typeface="Arial"/>
                <a:ea typeface="Arial"/>
                <a:cs typeface="Arial"/>
                <a:sym typeface="Arial"/>
              </a:rPr>
              <a:t> leading to implant-bone interface debonding.</a:t>
            </a:r>
            <a:endParaRPr/>
          </a:p>
          <a:p>
            <a:pPr indent="0" lvl="0" marL="0" marR="0" rtl="0" algn="l">
              <a:lnSpc>
                <a:spcPct val="150000"/>
              </a:lnSpc>
              <a:spcBef>
                <a:spcPts val="0"/>
              </a:spcBef>
              <a:spcAft>
                <a:spcPts val="0"/>
              </a:spcAft>
              <a:buClr>
                <a:srgbClr val="FFFF99"/>
              </a:buClr>
              <a:buSzPts val="1800"/>
              <a:buFont typeface="Arial"/>
              <a:buNone/>
            </a:pPr>
            <a:r>
              <a:rPr b="0" i="0" lang="en-US" sz="1800" u="none">
                <a:solidFill>
                  <a:srgbClr val="FFFF99"/>
                </a:solidFill>
                <a:latin typeface="Arial"/>
                <a:ea typeface="Arial"/>
                <a:cs typeface="Arial"/>
                <a:sym typeface="Arial"/>
              </a:rPr>
              <a:t>         Excessive implant-bone relative displacement affecting </a:t>
            </a:r>
            <a:r>
              <a:rPr b="0" i="0" lang="en-US" sz="1800" u="sng">
                <a:solidFill>
                  <a:srgbClr val="FFFF99"/>
                </a:solidFill>
                <a:latin typeface="Arial"/>
                <a:ea typeface="Arial"/>
                <a:cs typeface="Arial"/>
                <a:sym typeface="Arial"/>
              </a:rPr>
              <a:t>primary fixation</a:t>
            </a:r>
            <a:r>
              <a:rPr b="0" i="0" lang="en-US" sz="1800" u="none">
                <a:solidFill>
                  <a:srgbClr val="FFFF99"/>
                </a:solidFill>
                <a:latin typeface="Arial"/>
                <a:ea typeface="Arial"/>
                <a:cs typeface="Arial"/>
                <a:sym typeface="Arial"/>
              </a:rPr>
              <a:t>.</a:t>
            </a:r>
            <a:endParaRPr/>
          </a:p>
          <a:p>
            <a:pPr indent="0" lvl="0" marL="0" marR="0" rtl="0" algn="l">
              <a:lnSpc>
                <a:spcPct val="100000"/>
              </a:lnSpc>
              <a:spcBef>
                <a:spcPts val="0"/>
              </a:spcBef>
              <a:spcAft>
                <a:spcPts val="0"/>
              </a:spcAft>
              <a:buClr>
                <a:srgbClr val="FFFF00"/>
              </a:buClr>
              <a:buSzPts val="1200"/>
              <a:buFont typeface="Arial"/>
              <a:buNone/>
            </a:pPr>
            <a:r>
              <a:t/>
            </a:r>
            <a:endParaRPr b="1" i="0" sz="1200" u="none">
              <a:solidFill>
                <a:srgbClr val="B2D1F1"/>
              </a:solidFill>
              <a:latin typeface="Arial"/>
              <a:ea typeface="Arial"/>
              <a:cs typeface="Arial"/>
              <a:sym typeface="Arial"/>
            </a:endParaRPr>
          </a:p>
          <a:p>
            <a:pPr indent="0" lvl="0" marL="0" marR="0" rtl="0" algn="l">
              <a:lnSpc>
                <a:spcPct val="150000"/>
              </a:lnSpc>
              <a:spcBef>
                <a:spcPts val="0"/>
              </a:spcBef>
              <a:spcAft>
                <a:spcPts val="0"/>
              </a:spcAft>
              <a:buClr>
                <a:srgbClr val="FFC000"/>
              </a:buClr>
              <a:buSzPts val="1800"/>
              <a:buFont typeface="Arial"/>
              <a:buNone/>
            </a:pPr>
            <a:r>
              <a:rPr b="1" i="0" lang="en-US" sz="1800" u="none">
                <a:solidFill>
                  <a:srgbClr val="FFC000"/>
                </a:solidFill>
                <a:latin typeface="Arial"/>
                <a:ea typeface="Arial"/>
                <a:cs typeface="Arial"/>
                <a:sym typeface="Arial"/>
              </a:rPr>
              <a:t>2.  Particulate-reaction failure scenarios</a:t>
            </a:r>
            <a:endParaRPr/>
          </a:p>
          <a:p>
            <a:pPr indent="0" lvl="0" marL="0" marR="0" rtl="0" algn="l">
              <a:lnSpc>
                <a:spcPct val="150000"/>
              </a:lnSpc>
              <a:spcBef>
                <a:spcPts val="0"/>
              </a:spcBef>
              <a:spcAft>
                <a:spcPts val="0"/>
              </a:spcAft>
              <a:buClr>
                <a:srgbClr val="B2D1F1"/>
              </a:buClr>
              <a:buSzPts val="1800"/>
              <a:buFont typeface="Arial"/>
              <a:buNone/>
            </a:pPr>
            <a:r>
              <a:rPr b="1" i="0" lang="en-US" sz="1800" u="none">
                <a:solidFill>
                  <a:srgbClr val="B2D1F1"/>
                </a:solidFill>
                <a:latin typeface="Arial"/>
                <a:ea typeface="Arial"/>
                <a:cs typeface="Arial"/>
                <a:sym typeface="Arial"/>
              </a:rPr>
              <a:t>        </a:t>
            </a:r>
            <a:r>
              <a:rPr b="0" i="0" lang="en-US" sz="1800" u="sng">
                <a:solidFill>
                  <a:srgbClr val="FFFF99"/>
                </a:solidFill>
                <a:latin typeface="Arial"/>
                <a:ea typeface="Arial"/>
                <a:cs typeface="Arial"/>
                <a:sym typeface="Arial"/>
              </a:rPr>
              <a:t>Wear</a:t>
            </a:r>
            <a:r>
              <a:rPr b="0" i="0" lang="en-US" sz="1800" u="none">
                <a:solidFill>
                  <a:srgbClr val="FFFF99"/>
                </a:solidFill>
                <a:latin typeface="Arial"/>
                <a:ea typeface="Arial"/>
                <a:cs typeface="Arial"/>
                <a:sym typeface="Arial"/>
              </a:rPr>
              <a:t> of articulating surface.</a:t>
            </a:r>
            <a:endParaRPr/>
          </a:p>
          <a:p>
            <a:pPr indent="0" lvl="0" marL="0" marR="0" rtl="0" algn="l">
              <a:lnSpc>
                <a:spcPct val="150000"/>
              </a:lnSpc>
              <a:spcBef>
                <a:spcPts val="0"/>
              </a:spcBef>
              <a:spcAft>
                <a:spcPts val="0"/>
              </a:spcAft>
              <a:buClr>
                <a:srgbClr val="FFFF99"/>
              </a:buClr>
              <a:buSzPts val="1800"/>
              <a:buFont typeface="Arial"/>
              <a:buNone/>
            </a:pPr>
            <a:r>
              <a:rPr b="0" i="0" lang="en-US" sz="1800" u="none">
                <a:solidFill>
                  <a:srgbClr val="FFFF99"/>
                </a:solidFill>
                <a:latin typeface="Arial"/>
                <a:ea typeface="Arial"/>
                <a:cs typeface="Arial"/>
                <a:sym typeface="Arial"/>
              </a:rPr>
              <a:t>        </a:t>
            </a:r>
            <a:r>
              <a:rPr b="0" i="0" lang="en-US" sz="1800" u="sng">
                <a:solidFill>
                  <a:srgbClr val="FFFF99"/>
                </a:solidFill>
                <a:latin typeface="Arial"/>
                <a:ea typeface="Arial"/>
                <a:cs typeface="Arial"/>
                <a:sym typeface="Arial"/>
              </a:rPr>
              <a:t>Abrasion</a:t>
            </a:r>
            <a:r>
              <a:rPr b="0" i="0" lang="en-US" sz="1800" u="none">
                <a:solidFill>
                  <a:srgbClr val="FFFF99"/>
                </a:solidFill>
                <a:latin typeface="Arial"/>
                <a:ea typeface="Arial"/>
                <a:cs typeface="Arial"/>
                <a:sym typeface="Arial"/>
              </a:rPr>
              <a:t> of cement/prosthesis/bone interface.</a:t>
            </a:r>
            <a:endParaRPr/>
          </a:p>
          <a:p>
            <a:pPr indent="0" lvl="0" marL="0" marR="0" rtl="0" algn="l">
              <a:lnSpc>
                <a:spcPct val="150000"/>
              </a:lnSpc>
              <a:spcBef>
                <a:spcPts val="0"/>
              </a:spcBef>
              <a:spcAft>
                <a:spcPts val="0"/>
              </a:spcAft>
              <a:buClr>
                <a:srgbClr val="FFFF00"/>
              </a:buClr>
              <a:buSzPts val="1200"/>
              <a:buFont typeface="Arial"/>
              <a:buNone/>
            </a:pPr>
            <a:r>
              <a:t/>
            </a:r>
            <a:endParaRPr b="0" i="0" sz="1200" u="none">
              <a:solidFill>
                <a:srgbClr val="FFFF99"/>
              </a:solidFill>
              <a:latin typeface="Arial"/>
              <a:ea typeface="Arial"/>
              <a:cs typeface="Arial"/>
              <a:sym typeface="Arial"/>
            </a:endParaRPr>
          </a:p>
          <a:p>
            <a:pPr indent="0" lvl="0" marL="0" marR="0" rtl="0" algn="l">
              <a:lnSpc>
                <a:spcPct val="150000"/>
              </a:lnSpc>
              <a:spcBef>
                <a:spcPts val="0"/>
              </a:spcBef>
              <a:spcAft>
                <a:spcPts val="0"/>
              </a:spcAft>
              <a:buClr>
                <a:srgbClr val="FFC000"/>
              </a:buClr>
              <a:buSzPts val="1800"/>
              <a:buFont typeface="Arial"/>
              <a:buNone/>
            </a:pPr>
            <a:r>
              <a:rPr b="1" i="0" lang="en-US" sz="1800" u="none">
                <a:solidFill>
                  <a:srgbClr val="FFC000"/>
                </a:solidFill>
                <a:latin typeface="Arial"/>
                <a:ea typeface="Arial"/>
                <a:cs typeface="Arial"/>
                <a:sym typeface="Arial"/>
              </a:rPr>
              <a:t>3.  Stress shielding and bone remodelling </a:t>
            </a:r>
            <a:endParaRPr/>
          </a:p>
          <a:p>
            <a:pPr indent="0" lvl="0" marL="0" marR="0" rtl="0" algn="l">
              <a:lnSpc>
                <a:spcPct val="150000"/>
              </a:lnSpc>
              <a:spcBef>
                <a:spcPts val="0"/>
              </a:spcBef>
              <a:spcAft>
                <a:spcPts val="0"/>
              </a:spcAft>
              <a:buClr>
                <a:srgbClr val="FFFF99"/>
              </a:buClr>
              <a:buSzPts val="1800"/>
              <a:buFont typeface="Arial"/>
              <a:buNone/>
            </a:pPr>
            <a:r>
              <a:rPr b="0" i="0" lang="en-US" sz="1800" u="none">
                <a:solidFill>
                  <a:srgbClr val="FFFF99"/>
                </a:solidFill>
                <a:latin typeface="Arial"/>
                <a:ea typeface="Arial"/>
                <a:cs typeface="Arial"/>
                <a:sym typeface="Arial"/>
              </a:rPr>
              <a:t>        Change in mechanical environment of host-bone, leading to </a:t>
            </a:r>
            <a:r>
              <a:rPr b="0" i="0" lang="en-US" sz="1800" u="sng">
                <a:solidFill>
                  <a:srgbClr val="FFFF99"/>
                </a:solidFill>
                <a:latin typeface="Arial"/>
                <a:ea typeface="Arial"/>
                <a:cs typeface="Arial"/>
                <a:sym typeface="Arial"/>
              </a:rPr>
              <a:t>bone loss</a:t>
            </a:r>
            <a:r>
              <a:rPr b="0" i="0" lang="en-US" sz="1800" u="none">
                <a:solidFill>
                  <a:srgbClr val="FFFF99"/>
                </a:solidFill>
                <a:latin typeface="Arial"/>
                <a:ea typeface="Arial"/>
                <a:cs typeface="Arial"/>
                <a:sym typeface="Arial"/>
              </a:rPr>
              <a:t>.</a:t>
            </a:r>
            <a:endParaRPr/>
          </a:p>
          <a:p>
            <a:pPr indent="0" lvl="0" marL="0" marR="0" rtl="0" algn="l">
              <a:lnSpc>
                <a:spcPct val="100000"/>
              </a:lnSpc>
              <a:spcBef>
                <a:spcPts val="0"/>
              </a:spcBef>
              <a:spcAft>
                <a:spcPts val="0"/>
              </a:spcAft>
              <a:buNone/>
            </a:pPr>
            <a:r>
              <a:t/>
            </a:r>
            <a:endParaRPr b="0" i="0" sz="1800" u="none">
              <a:solidFill>
                <a:srgbClr val="FFFF99"/>
              </a:solidFill>
              <a:latin typeface="Arial"/>
              <a:ea typeface="Arial"/>
              <a:cs typeface="Arial"/>
              <a:sym typeface="Arial"/>
            </a:endParaRPr>
          </a:p>
        </p:txBody>
      </p:sp>
      <p:pic>
        <p:nvPicPr>
          <p:cNvPr descr="hip_revison_cemented" id="219" name="Google Shape;219;p27"/>
          <p:cNvPicPr preferRelativeResize="0"/>
          <p:nvPr/>
        </p:nvPicPr>
        <p:blipFill rotWithShape="1">
          <a:blip r:embed="rId3">
            <a:alphaModFix/>
          </a:blip>
          <a:srcRect b="0" l="0" r="0" t="0"/>
          <a:stretch/>
        </p:blipFill>
        <p:spPr>
          <a:xfrm>
            <a:off x="6699250" y="2168525"/>
            <a:ext cx="2017712" cy="2016125"/>
          </a:xfrm>
          <a:prstGeom prst="rect">
            <a:avLst/>
          </a:prstGeom>
          <a:noFill/>
          <a:ln>
            <a:noFill/>
          </a:ln>
        </p:spPr>
      </p:pic>
      <p:sp>
        <p:nvSpPr>
          <p:cNvPr id="220" name="Google Shape;220;p27"/>
          <p:cNvSpPr txBox="1"/>
          <p:nvPr/>
        </p:nvSpPr>
        <p:spPr>
          <a:xfrm>
            <a:off x="323850" y="4760912"/>
            <a:ext cx="8212137" cy="1697037"/>
          </a:xfrm>
          <a:prstGeom prst="rect">
            <a:avLst/>
          </a:prstGeom>
          <a:noFill/>
          <a:ln>
            <a:noFill/>
          </a:ln>
        </p:spPr>
        <p:txBody>
          <a:bodyPr anchorCtr="0" anchor="t" bIns="45700" lIns="91425" spcFirstLastPara="1" rIns="91425" wrap="square" tIns="45700">
            <a:noAutofit/>
          </a:bodyPr>
          <a:lstStyle/>
          <a:p>
            <a:pPr indent="0" lvl="1" marL="457200" marR="0" rtl="0" algn="ctr">
              <a:lnSpc>
                <a:spcPct val="125000"/>
              </a:lnSpc>
              <a:spcBef>
                <a:spcPts val="0"/>
              </a:spcBef>
              <a:spcAft>
                <a:spcPts val="0"/>
              </a:spcAft>
              <a:buClr>
                <a:srgbClr val="FFFF66"/>
              </a:buClr>
              <a:buSzPts val="2400"/>
              <a:buFont typeface="Arial"/>
              <a:buNone/>
            </a:pPr>
            <a:r>
              <a:rPr b="1" i="0" lang="en-US" sz="2400" u="none" cap="none" strike="noStrike">
                <a:solidFill>
                  <a:srgbClr val="FFFF66"/>
                </a:solidFill>
                <a:latin typeface="Arial"/>
                <a:ea typeface="Arial"/>
                <a:cs typeface="Arial"/>
                <a:sym typeface="Arial"/>
              </a:rPr>
              <a:t>Pre-clinical analysis</a:t>
            </a:r>
            <a:endParaRPr/>
          </a:p>
          <a:p>
            <a:pPr indent="0" lvl="1" marL="457200" marR="0" rtl="0" algn="just">
              <a:lnSpc>
                <a:spcPct val="125000"/>
              </a:lnSpc>
              <a:spcBef>
                <a:spcPts val="900"/>
              </a:spcBef>
              <a:spcAft>
                <a:spcPts val="0"/>
              </a:spcAft>
              <a:buClr>
                <a:srgbClr val="FFFF99"/>
              </a:buClr>
              <a:buSzPts val="1800"/>
              <a:buFont typeface="Arial"/>
              <a:buNone/>
            </a:pPr>
            <a:r>
              <a:rPr b="0" i="0" lang="en-US" sz="1800" u="none" cap="none" strike="noStrike">
                <a:solidFill>
                  <a:srgbClr val="FFFF99"/>
                </a:solidFill>
                <a:latin typeface="Arial"/>
                <a:ea typeface="Arial"/>
                <a:cs typeface="Arial"/>
                <a:sym typeface="Arial"/>
              </a:rPr>
              <a:t>Finite Element Analysis (FEA), using Computed Tomography (CT) scan data, of natural bone and implanted bone has commonly been used in Orthopaedic Research to test and validate clinical hypothesis.</a:t>
            </a:r>
            <a:r>
              <a:rPr b="0" i="0" lang="en-US" sz="1800" u="none" cap="none" strike="noStrike">
                <a:solidFill>
                  <a:srgbClr val="CCFFCC"/>
                </a:solidFill>
                <a:latin typeface="Arial"/>
                <a:ea typeface="Arial"/>
                <a:cs typeface="Arial"/>
                <a:sym typeface="Arial"/>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0" name="Shape 1460"/>
        <p:cNvGrpSpPr/>
        <p:nvPr/>
      </p:nvGrpSpPr>
      <p:grpSpPr>
        <a:xfrm>
          <a:off x="0" y="0"/>
          <a:ext cx="0" cy="0"/>
          <a:chOff x="0" y="0"/>
          <a:chExt cx="0" cy="0"/>
        </a:xfrm>
      </p:grpSpPr>
      <p:sp>
        <p:nvSpPr>
          <p:cNvPr id="1461" name="Google Shape;1461;p90"/>
          <p:cNvSpPr txBox="1"/>
          <p:nvPr/>
        </p:nvSpPr>
        <p:spPr>
          <a:xfrm>
            <a:off x="142875" y="6381750"/>
            <a:ext cx="433387"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sp>
        <p:nvSpPr>
          <p:cNvPr id="1462" name="Google Shape;1462;p90"/>
          <p:cNvSpPr txBox="1"/>
          <p:nvPr/>
        </p:nvSpPr>
        <p:spPr>
          <a:xfrm>
            <a:off x="468312" y="873125"/>
            <a:ext cx="8424862" cy="923925"/>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FFFF00"/>
              </a:buClr>
              <a:buSzPts val="1800"/>
              <a:buFont typeface="Arial"/>
              <a:buNone/>
            </a:pPr>
            <a:r>
              <a:rPr b="0" i="0" lang="en-US" sz="1800" u="none">
                <a:solidFill>
                  <a:srgbClr val="FFFF00"/>
                </a:solidFill>
                <a:latin typeface="Arial"/>
                <a:ea typeface="Arial"/>
                <a:cs typeface="Arial"/>
                <a:sym typeface="Arial"/>
              </a:rPr>
              <a:t>Edge or contour of the slices of the CT-scan data can be detected using the contour detection algorithm, available in software (e.g. MIMICS, Simpleware) </a:t>
            </a:r>
            <a:endParaRPr/>
          </a:p>
        </p:txBody>
      </p:sp>
      <p:sp>
        <p:nvSpPr>
          <p:cNvPr id="1463" name="Google Shape;1463;p90"/>
          <p:cNvSpPr txBox="1"/>
          <p:nvPr/>
        </p:nvSpPr>
        <p:spPr>
          <a:xfrm>
            <a:off x="1042987" y="260350"/>
            <a:ext cx="7129462" cy="73818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D757"/>
              </a:buClr>
              <a:buSzPts val="2400"/>
              <a:buFont typeface="Arial"/>
              <a:buNone/>
            </a:pPr>
            <a:r>
              <a:rPr b="1" i="0" lang="en-US" sz="2400" u="none">
                <a:solidFill>
                  <a:srgbClr val="FFD757"/>
                </a:solidFill>
                <a:latin typeface="Arial"/>
                <a:ea typeface="Arial"/>
                <a:cs typeface="Arial"/>
                <a:sym typeface="Arial"/>
              </a:rPr>
              <a:t>Contour Detection </a:t>
            </a:r>
            <a:endParaRPr b="0" i="0" sz="2400" u="none">
              <a:solidFill>
                <a:srgbClr val="FFD757"/>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400" u="none">
              <a:solidFill>
                <a:srgbClr val="FFD757"/>
              </a:solidFill>
              <a:latin typeface="Arial"/>
              <a:ea typeface="Arial"/>
              <a:cs typeface="Arial"/>
              <a:sym typeface="Arial"/>
            </a:endParaRPr>
          </a:p>
        </p:txBody>
      </p:sp>
      <p:sp>
        <p:nvSpPr>
          <p:cNvPr id="1464" name="Google Shape;1464;p90"/>
          <p:cNvSpPr txBox="1"/>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pic>
        <p:nvPicPr>
          <p:cNvPr id="1465" name="Google Shape;1465;p90"/>
          <p:cNvPicPr preferRelativeResize="0"/>
          <p:nvPr/>
        </p:nvPicPr>
        <p:blipFill rotWithShape="1">
          <a:blip r:embed="rId3">
            <a:alphaModFix/>
          </a:blip>
          <a:srcRect b="0" l="0" r="0" t="0"/>
          <a:stretch/>
        </p:blipFill>
        <p:spPr>
          <a:xfrm>
            <a:off x="863600" y="2097087"/>
            <a:ext cx="5207000" cy="1511300"/>
          </a:xfrm>
          <a:prstGeom prst="rect">
            <a:avLst/>
          </a:prstGeom>
          <a:noFill/>
          <a:ln>
            <a:noFill/>
          </a:ln>
        </p:spPr>
      </p:pic>
      <p:sp>
        <p:nvSpPr>
          <p:cNvPr id="1466" name="Google Shape;1466;p90"/>
          <p:cNvSpPr txBox="1"/>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pic>
        <p:nvPicPr>
          <p:cNvPr id="1467" name="Google Shape;1467;p90"/>
          <p:cNvPicPr preferRelativeResize="0"/>
          <p:nvPr/>
        </p:nvPicPr>
        <p:blipFill rotWithShape="1">
          <a:blip r:embed="rId4">
            <a:alphaModFix/>
          </a:blip>
          <a:srcRect b="0" l="0" r="0" t="0"/>
          <a:stretch/>
        </p:blipFill>
        <p:spPr>
          <a:xfrm>
            <a:off x="1871662" y="3824287"/>
            <a:ext cx="3922712" cy="2052637"/>
          </a:xfrm>
          <a:prstGeom prst="rect">
            <a:avLst/>
          </a:prstGeom>
          <a:noFill/>
          <a:ln>
            <a:noFill/>
          </a:ln>
        </p:spPr>
      </p:pic>
      <p:sp>
        <p:nvSpPr>
          <p:cNvPr id="1468" name="Google Shape;1468;p90"/>
          <p:cNvSpPr txBox="1"/>
          <p:nvPr/>
        </p:nvSpPr>
        <p:spPr>
          <a:xfrm>
            <a:off x="1008062" y="6021387"/>
            <a:ext cx="5292725" cy="3698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800"/>
              <a:buFont typeface="Arial"/>
              <a:buNone/>
            </a:pPr>
            <a:r>
              <a:rPr b="0" i="0" lang="en-US" sz="1800" u="none">
                <a:solidFill>
                  <a:srgbClr val="FFFF00"/>
                </a:solidFill>
                <a:latin typeface="Arial"/>
                <a:ea typeface="Arial"/>
                <a:cs typeface="Arial"/>
                <a:sym typeface="Arial"/>
              </a:rPr>
              <a:t>Detected outer contour of femur and pelvic bone</a:t>
            </a:r>
            <a:endParaRPr/>
          </a:p>
        </p:txBody>
      </p:sp>
      <p:pic>
        <p:nvPicPr>
          <p:cNvPr id="1469" name="Google Shape;1469;p90"/>
          <p:cNvPicPr preferRelativeResize="0"/>
          <p:nvPr/>
        </p:nvPicPr>
        <p:blipFill rotWithShape="1">
          <a:blip r:embed="rId5">
            <a:alphaModFix/>
          </a:blip>
          <a:srcRect b="0" l="0" r="0" t="0"/>
          <a:stretch/>
        </p:blipFill>
        <p:spPr>
          <a:xfrm>
            <a:off x="6767512" y="2168525"/>
            <a:ext cx="1892300" cy="34544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3" name="Shape 1473"/>
        <p:cNvGrpSpPr/>
        <p:nvPr/>
      </p:nvGrpSpPr>
      <p:grpSpPr>
        <a:xfrm>
          <a:off x="0" y="0"/>
          <a:ext cx="0" cy="0"/>
          <a:chOff x="0" y="0"/>
          <a:chExt cx="0" cy="0"/>
        </a:xfrm>
      </p:grpSpPr>
      <p:sp>
        <p:nvSpPr>
          <p:cNvPr id="1474" name="Google Shape;1474;p91"/>
          <p:cNvSpPr txBox="1"/>
          <p:nvPr>
            <p:ph idx="4294967295" type="title"/>
          </p:nvPr>
        </p:nvSpPr>
        <p:spPr>
          <a:xfrm>
            <a:off x="468312" y="152400"/>
            <a:ext cx="8229600" cy="1143000"/>
          </a:xfrm>
          <a:prstGeom prst="rect">
            <a:avLst/>
          </a:prstGeom>
          <a:noFill/>
          <a:ln>
            <a:noFill/>
          </a:ln>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rgbClr val="FFCC66"/>
              </a:buClr>
              <a:buSzPts val="2800"/>
              <a:buFont typeface="Arial"/>
              <a:buNone/>
            </a:pPr>
            <a:r>
              <a:rPr b="1" i="0" lang="en-US" sz="2800" u="none" cap="none" strike="noStrike">
                <a:solidFill>
                  <a:srgbClr val="FFCC66"/>
                </a:solidFill>
                <a:latin typeface="Arial"/>
                <a:ea typeface="Arial"/>
                <a:cs typeface="Arial"/>
                <a:sym typeface="Arial"/>
              </a:rPr>
              <a:t>Method</a:t>
            </a:r>
            <a:endParaRPr/>
          </a:p>
        </p:txBody>
      </p:sp>
      <p:sp>
        <p:nvSpPr>
          <p:cNvPr id="1475" name="Google Shape;1475;p91"/>
          <p:cNvSpPr txBox="1"/>
          <p:nvPr/>
        </p:nvSpPr>
        <p:spPr>
          <a:xfrm>
            <a:off x="560387" y="1428750"/>
            <a:ext cx="2114550" cy="57943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Verdana"/>
              <a:buNone/>
            </a:pPr>
            <a:r>
              <a:rPr b="0" i="0" lang="en-US" sz="1200" u="none">
                <a:solidFill>
                  <a:schemeClr val="lt1"/>
                </a:solidFill>
                <a:latin typeface="Verdana"/>
                <a:ea typeface="Verdana"/>
                <a:cs typeface="Verdana"/>
                <a:sym typeface="Verdana"/>
              </a:rPr>
              <a:t>Export STL geometry to Ansys ICEM CFD mesher</a:t>
            </a:r>
            <a:r>
              <a:rPr b="0" i="0" lang="en-US" sz="2000" u="none">
                <a:solidFill>
                  <a:schemeClr val="lt2"/>
                </a:solidFill>
                <a:latin typeface="Verdana"/>
                <a:ea typeface="Verdana"/>
                <a:cs typeface="Verdana"/>
                <a:sym typeface="Verdana"/>
              </a:rPr>
              <a:t> </a:t>
            </a:r>
            <a:endParaRPr/>
          </a:p>
        </p:txBody>
      </p:sp>
      <p:pic>
        <p:nvPicPr>
          <p:cNvPr id="1476" name="Google Shape;1476;p91"/>
          <p:cNvPicPr preferRelativeResize="0"/>
          <p:nvPr/>
        </p:nvPicPr>
        <p:blipFill rotWithShape="1">
          <a:blip r:embed="rId3">
            <a:alphaModFix/>
          </a:blip>
          <a:srcRect b="0" l="0" r="0" t="0"/>
          <a:stretch/>
        </p:blipFill>
        <p:spPr>
          <a:xfrm>
            <a:off x="3286125" y="1428750"/>
            <a:ext cx="4935537" cy="3703637"/>
          </a:xfrm>
          <a:prstGeom prst="rect">
            <a:avLst/>
          </a:prstGeom>
          <a:noFill/>
          <a:ln>
            <a:noFill/>
          </a:ln>
        </p:spPr>
      </p:pic>
      <p:grpSp>
        <p:nvGrpSpPr>
          <p:cNvPr id="1477" name="Google Shape;1477;p91"/>
          <p:cNvGrpSpPr/>
          <p:nvPr/>
        </p:nvGrpSpPr>
        <p:grpSpPr>
          <a:xfrm>
            <a:off x="422275" y="2008187"/>
            <a:ext cx="2503487" cy="1382712"/>
            <a:chOff x="266" y="1265"/>
            <a:chExt cx="1577" cy="871"/>
          </a:xfrm>
        </p:grpSpPr>
        <p:sp>
          <p:nvSpPr>
            <p:cNvPr id="1478" name="Google Shape;1478;p91"/>
            <p:cNvSpPr txBox="1"/>
            <p:nvPr/>
          </p:nvSpPr>
          <p:spPr>
            <a:xfrm>
              <a:off x="266" y="1526"/>
              <a:ext cx="1577" cy="610"/>
            </a:xfrm>
            <a:prstGeom prst="rect">
              <a:avLst/>
            </a:prstGeom>
            <a:noFill/>
            <a:ln>
              <a:noFill/>
            </a:ln>
          </p:spPr>
          <p:txBody>
            <a:bodyPr anchorCtr="0" anchor="t" bIns="45700" lIns="91425" spcFirstLastPara="1" rIns="91425" wrap="square" tIns="45700">
              <a:noAutofit/>
            </a:bodyPr>
            <a:lstStyle/>
            <a:p>
              <a:pPr indent="0" lvl="0" marL="0" marR="0" rtl="0" algn="ctr">
                <a:lnSpc>
                  <a:spcPct val="120000"/>
                </a:lnSpc>
                <a:spcBef>
                  <a:spcPts val="0"/>
                </a:spcBef>
                <a:spcAft>
                  <a:spcPts val="0"/>
                </a:spcAft>
                <a:buClr>
                  <a:schemeClr val="lt1"/>
                </a:buClr>
                <a:buSzPts val="1200"/>
                <a:buFont typeface="Verdana"/>
                <a:buNone/>
              </a:pPr>
              <a:r>
                <a:rPr b="0" i="0" lang="en-US" sz="1200" u="none">
                  <a:solidFill>
                    <a:schemeClr val="lt1"/>
                  </a:solidFill>
                  <a:latin typeface="Verdana"/>
                  <a:ea typeface="Verdana"/>
                  <a:cs typeface="Verdana"/>
                  <a:sym typeface="Verdana"/>
                </a:rPr>
                <a:t>Find edges with “Build Topology” and use them to constrain the FE mesh, using the STL triangles</a:t>
              </a:r>
              <a:endParaRPr/>
            </a:p>
          </p:txBody>
        </p:sp>
        <p:cxnSp>
          <p:nvCxnSpPr>
            <p:cNvPr id="1479" name="Google Shape;1479;p91"/>
            <p:cNvCxnSpPr/>
            <p:nvPr/>
          </p:nvCxnSpPr>
          <p:spPr>
            <a:xfrm>
              <a:off x="972" y="1265"/>
              <a:ext cx="0" cy="261"/>
            </a:xfrm>
            <a:prstGeom prst="straightConnector1">
              <a:avLst/>
            </a:prstGeom>
            <a:noFill/>
            <a:ln cap="flat" cmpd="sng" w="25400">
              <a:solidFill>
                <a:schemeClr val="lt2"/>
              </a:solidFill>
              <a:prstDash val="solid"/>
              <a:miter lim="800000"/>
              <a:headEnd len="med" w="med" type="none"/>
              <a:tailEnd len="med" w="med" type="triangle"/>
            </a:ln>
          </p:spPr>
        </p:cxnSp>
      </p:grpSp>
      <p:pic>
        <p:nvPicPr>
          <p:cNvPr id="1480" name="Google Shape;1480;p91"/>
          <p:cNvPicPr preferRelativeResize="0"/>
          <p:nvPr/>
        </p:nvPicPr>
        <p:blipFill rotWithShape="1">
          <a:blip r:embed="rId4">
            <a:alphaModFix/>
          </a:blip>
          <a:srcRect b="0" l="0" r="0" t="0"/>
          <a:stretch/>
        </p:blipFill>
        <p:spPr>
          <a:xfrm>
            <a:off x="4826000" y="2046287"/>
            <a:ext cx="3395662" cy="2209800"/>
          </a:xfrm>
          <a:prstGeom prst="rect">
            <a:avLst/>
          </a:prstGeom>
          <a:noFill/>
          <a:ln>
            <a:noFill/>
          </a:ln>
        </p:spPr>
      </p:pic>
      <p:grpSp>
        <p:nvGrpSpPr>
          <p:cNvPr id="1481" name="Google Shape;1481;p91"/>
          <p:cNvGrpSpPr/>
          <p:nvPr/>
        </p:nvGrpSpPr>
        <p:grpSpPr>
          <a:xfrm>
            <a:off x="422275" y="3390900"/>
            <a:ext cx="2252662" cy="865187"/>
            <a:chOff x="266" y="2136"/>
            <a:chExt cx="1419" cy="545"/>
          </a:xfrm>
        </p:grpSpPr>
        <p:sp>
          <p:nvSpPr>
            <p:cNvPr id="1482" name="Google Shape;1482;p91"/>
            <p:cNvSpPr txBox="1"/>
            <p:nvPr/>
          </p:nvSpPr>
          <p:spPr>
            <a:xfrm>
              <a:off x="266" y="2393"/>
              <a:ext cx="1419" cy="28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Verdana"/>
                <a:buNone/>
              </a:pPr>
              <a:r>
                <a:rPr b="0" i="0" lang="en-US" sz="1200" u="none">
                  <a:solidFill>
                    <a:schemeClr val="lt1"/>
                  </a:solidFill>
                  <a:latin typeface="Verdana"/>
                  <a:ea typeface="Verdana"/>
                  <a:cs typeface="Verdana"/>
                  <a:sym typeface="Verdana"/>
                </a:rPr>
                <a:t>Mesh ready to export to FE software</a:t>
              </a:r>
              <a:endParaRPr/>
            </a:p>
          </p:txBody>
        </p:sp>
        <p:cxnSp>
          <p:nvCxnSpPr>
            <p:cNvPr id="1483" name="Google Shape;1483;p91"/>
            <p:cNvCxnSpPr/>
            <p:nvPr/>
          </p:nvCxnSpPr>
          <p:spPr>
            <a:xfrm>
              <a:off x="972" y="2136"/>
              <a:ext cx="0" cy="257"/>
            </a:xfrm>
            <a:prstGeom prst="straightConnector1">
              <a:avLst/>
            </a:prstGeom>
            <a:noFill/>
            <a:ln cap="flat" cmpd="sng" w="25400">
              <a:solidFill>
                <a:schemeClr val="lt2"/>
              </a:solidFill>
              <a:prstDash val="solid"/>
              <a:miter lim="800000"/>
              <a:headEnd len="med" w="med" type="none"/>
              <a:tailEnd len="med" w="med" type="triangle"/>
            </a:ln>
          </p:spPr>
        </p:cxnSp>
      </p:grpSp>
      <p:pic>
        <p:nvPicPr>
          <p:cNvPr id="1484" name="Google Shape;1484;p91"/>
          <p:cNvPicPr preferRelativeResize="0"/>
          <p:nvPr/>
        </p:nvPicPr>
        <p:blipFill rotWithShape="1">
          <a:blip r:embed="rId5">
            <a:alphaModFix/>
          </a:blip>
          <a:srcRect b="0" l="0" r="0" t="0"/>
          <a:stretch/>
        </p:blipFill>
        <p:spPr>
          <a:xfrm>
            <a:off x="4810125" y="2046287"/>
            <a:ext cx="3411537" cy="2320925"/>
          </a:xfrm>
          <a:prstGeom prst="rect">
            <a:avLst/>
          </a:prstGeom>
          <a:noFill/>
          <a:ln>
            <a:noFill/>
          </a:ln>
        </p:spPr>
      </p:pic>
      <p:pic>
        <p:nvPicPr>
          <p:cNvPr id="1485" name="Google Shape;1485;p91"/>
          <p:cNvPicPr preferRelativeResize="0"/>
          <p:nvPr/>
        </p:nvPicPr>
        <p:blipFill rotWithShape="1">
          <a:blip r:embed="rId6">
            <a:alphaModFix/>
          </a:blip>
          <a:srcRect b="22636" l="42077" r="3320" t="20176"/>
          <a:stretch/>
        </p:blipFill>
        <p:spPr>
          <a:xfrm>
            <a:off x="639762" y="4422775"/>
            <a:ext cx="1806575" cy="1417637"/>
          </a:xfrm>
          <a:prstGeom prst="rect">
            <a:avLst/>
          </a:prstGeom>
          <a:noFill/>
          <a:ln>
            <a:noFill/>
          </a:ln>
        </p:spPr>
      </p:pic>
      <p:grpSp>
        <p:nvGrpSpPr>
          <p:cNvPr id="1486" name="Google Shape;1486;p91"/>
          <p:cNvGrpSpPr/>
          <p:nvPr/>
        </p:nvGrpSpPr>
        <p:grpSpPr>
          <a:xfrm>
            <a:off x="271462" y="4256087"/>
            <a:ext cx="2543175" cy="1195387"/>
            <a:chOff x="171" y="2681"/>
            <a:chExt cx="1602" cy="753"/>
          </a:xfrm>
        </p:grpSpPr>
        <p:sp>
          <p:nvSpPr>
            <p:cNvPr id="1487" name="Google Shape;1487;p91"/>
            <p:cNvSpPr txBox="1"/>
            <p:nvPr/>
          </p:nvSpPr>
          <p:spPr>
            <a:xfrm>
              <a:off x="171" y="3031"/>
              <a:ext cx="1602" cy="40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Verdana"/>
                <a:buNone/>
              </a:pPr>
              <a:r>
                <a:rPr b="0" i="0" lang="en-US" sz="1200" u="none">
                  <a:solidFill>
                    <a:schemeClr val="lt1"/>
                  </a:solidFill>
                  <a:latin typeface="Verdana"/>
                  <a:ea typeface="Verdana"/>
                  <a:cs typeface="Verdana"/>
                  <a:sym typeface="Verdana"/>
                </a:rPr>
                <a:t>Finalised mesh in Ansys. Just to separate meshes in interface bone-implant.</a:t>
              </a:r>
              <a:endParaRPr/>
            </a:p>
          </p:txBody>
        </p:sp>
        <p:cxnSp>
          <p:nvCxnSpPr>
            <p:cNvPr id="1488" name="Google Shape;1488;p91"/>
            <p:cNvCxnSpPr/>
            <p:nvPr/>
          </p:nvCxnSpPr>
          <p:spPr>
            <a:xfrm>
              <a:off x="972" y="2681"/>
              <a:ext cx="0" cy="264"/>
            </a:xfrm>
            <a:prstGeom prst="straightConnector1">
              <a:avLst/>
            </a:prstGeom>
            <a:noFill/>
            <a:ln cap="flat" cmpd="sng" w="25400">
              <a:solidFill>
                <a:schemeClr val="lt2"/>
              </a:solidFill>
              <a:prstDash val="solid"/>
              <a:miter lim="800000"/>
              <a:headEnd len="med" w="med" type="none"/>
              <a:tailEnd len="med" w="med" type="triangle"/>
            </a:ln>
          </p:spPr>
        </p:cxnSp>
      </p:grpSp>
      <p:pic>
        <p:nvPicPr>
          <p:cNvPr id="1489" name="Google Shape;1489;p91"/>
          <p:cNvPicPr preferRelativeResize="0"/>
          <p:nvPr/>
        </p:nvPicPr>
        <p:blipFill rotWithShape="1">
          <a:blip r:embed="rId7">
            <a:alphaModFix/>
          </a:blip>
          <a:srcRect b="0" l="0" r="0" t="0"/>
          <a:stretch/>
        </p:blipFill>
        <p:spPr>
          <a:xfrm>
            <a:off x="3125787" y="1428750"/>
            <a:ext cx="5580062" cy="4184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5"/>
                                        </p:tgtEl>
                                        <p:attrNameLst>
                                          <p:attrName>style.visibility</p:attrName>
                                        </p:attrNameLst>
                                      </p:cBhvr>
                                      <p:to>
                                        <p:strVal val="visible"/>
                                      </p:to>
                                    </p:set>
                                    <p:animEffect filter="fade" transition="in">
                                      <p:cBhvr>
                                        <p:cTn dur="500"/>
                                        <p:tgtEl>
                                          <p:spTgt spid="1475"/>
                                        </p:tgtEl>
                                      </p:cBhvr>
                                    </p:animEffect>
                                  </p:childTnLst>
                                </p:cTn>
                              </p:par>
                              <p:par>
                                <p:cTn fill="hold" nodeType="withEffect" presetClass="entr" presetID="10" presetSubtype="0">
                                  <p:stCondLst>
                                    <p:cond delay="0"/>
                                  </p:stCondLst>
                                  <p:childTnLst>
                                    <p:set>
                                      <p:cBhvr>
                                        <p:cTn dur="1" fill="hold">
                                          <p:stCondLst>
                                            <p:cond delay="0"/>
                                          </p:stCondLst>
                                        </p:cTn>
                                        <p:tgtEl>
                                          <p:spTgt spid="1476"/>
                                        </p:tgtEl>
                                        <p:attrNameLst>
                                          <p:attrName>style.visibility</p:attrName>
                                        </p:attrNameLst>
                                      </p:cBhvr>
                                      <p:to>
                                        <p:strVal val="visible"/>
                                      </p:to>
                                    </p:set>
                                    <p:animEffect filter="fade" transition="in">
                                      <p:cBhvr>
                                        <p:cTn dur="500"/>
                                        <p:tgtEl>
                                          <p:spTgt spid="14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0"/>
                                        </p:tgtEl>
                                        <p:attrNameLst>
                                          <p:attrName>style.visibility</p:attrName>
                                        </p:attrNameLst>
                                      </p:cBhvr>
                                      <p:to>
                                        <p:strVal val="visible"/>
                                      </p:to>
                                    </p:set>
                                    <p:animEffect filter="fade" transition="in">
                                      <p:cBhvr>
                                        <p:cTn dur="500"/>
                                        <p:tgtEl>
                                          <p:spTgt spid="14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4"/>
                                        </p:tgtEl>
                                        <p:attrNameLst>
                                          <p:attrName>style.visibility</p:attrName>
                                        </p:attrNameLst>
                                      </p:cBhvr>
                                      <p:to>
                                        <p:strVal val="visible"/>
                                      </p:to>
                                    </p:set>
                                    <p:animEffect filter="fade" transition="in">
                                      <p:cBhvr>
                                        <p:cTn dur="500"/>
                                        <p:tgtEl>
                                          <p:spTgt spid="148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485"/>
                                        </p:tgtEl>
                                        <p:attrNameLst>
                                          <p:attrName>style.visibility</p:attrName>
                                        </p:attrNameLst>
                                      </p:cBhvr>
                                      <p:to>
                                        <p:strVal val="visible"/>
                                      </p:to>
                                    </p:set>
                                    <p:animEffect filter="fade" transition="in">
                                      <p:cBhvr>
                                        <p:cTn dur="500"/>
                                        <p:tgtEl>
                                          <p:spTgt spid="14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9"/>
                                        </p:tgtEl>
                                        <p:attrNameLst>
                                          <p:attrName>style.visibility</p:attrName>
                                        </p:attrNameLst>
                                      </p:cBhvr>
                                      <p:to>
                                        <p:strVal val="visible"/>
                                      </p:to>
                                    </p:set>
                                    <p:animEffect filter="fade" transition="in">
                                      <p:cBhvr>
                                        <p:cTn dur="500"/>
                                        <p:tgtEl>
                                          <p:spTgt spid="14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3" name="Shape 1493"/>
        <p:cNvGrpSpPr/>
        <p:nvPr/>
      </p:nvGrpSpPr>
      <p:grpSpPr>
        <a:xfrm>
          <a:off x="0" y="0"/>
          <a:ext cx="0" cy="0"/>
          <a:chOff x="0" y="0"/>
          <a:chExt cx="0" cy="0"/>
        </a:xfrm>
      </p:grpSpPr>
      <p:sp>
        <p:nvSpPr>
          <p:cNvPr id="1494" name="Google Shape;1494;p92"/>
          <p:cNvSpPr txBox="1"/>
          <p:nvPr>
            <p:ph idx="4294967295" type="title"/>
          </p:nvPr>
        </p:nvSpPr>
        <p:spPr>
          <a:xfrm>
            <a:off x="457200" y="274637"/>
            <a:ext cx="8229600" cy="1143000"/>
          </a:xfrm>
          <a:prstGeom prst="rect">
            <a:avLst/>
          </a:prstGeom>
          <a:noFill/>
          <a:ln>
            <a:noFill/>
          </a:ln>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rgbClr val="FFCC66"/>
              </a:buClr>
              <a:buSzPts val="2800"/>
              <a:buFont typeface="Arial"/>
              <a:buNone/>
            </a:pPr>
            <a:r>
              <a:rPr b="1" i="0" lang="en-US" sz="2800" u="none" cap="none" strike="noStrike">
                <a:solidFill>
                  <a:srgbClr val="FFCC66"/>
                </a:solidFill>
                <a:latin typeface="Arial"/>
                <a:ea typeface="Arial"/>
                <a:cs typeface="Arial"/>
                <a:sym typeface="Arial"/>
              </a:rPr>
              <a:t>Method</a:t>
            </a:r>
            <a:endParaRPr/>
          </a:p>
        </p:txBody>
      </p:sp>
      <p:pic>
        <p:nvPicPr>
          <p:cNvPr id="1495" name="Google Shape;1495;p92"/>
          <p:cNvPicPr preferRelativeResize="0"/>
          <p:nvPr/>
        </p:nvPicPr>
        <p:blipFill rotWithShape="1">
          <a:blip r:embed="rId3">
            <a:alphaModFix/>
          </a:blip>
          <a:srcRect b="0" l="0" r="0" t="0"/>
          <a:stretch/>
        </p:blipFill>
        <p:spPr>
          <a:xfrm>
            <a:off x="3600450" y="1954212"/>
            <a:ext cx="4471987" cy="3578225"/>
          </a:xfrm>
          <a:prstGeom prst="rect">
            <a:avLst/>
          </a:prstGeom>
          <a:noFill/>
          <a:ln>
            <a:noFill/>
          </a:ln>
        </p:spPr>
      </p:pic>
      <p:sp>
        <p:nvSpPr>
          <p:cNvPr id="1496" name="Google Shape;1496;p92"/>
          <p:cNvSpPr txBox="1"/>
          <p:nvPr/>
        </p:nvSpPr>
        <p:spPr>
          <a:xfrm>
            <a:off x="250825" y="1741487"/>
            <a:ext cx="3221037"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Verdana"/>
              <a:buNone/>
            </a:pPr>
            <a:r>
              <a:rPr b="0" i="0" lang="en-US" sz="1200" u="none">
                <a:solidFill>
                  <a:schemeClr val="lt1"/>
                </a:solidFill>
                <a:latin typeface="Verdana"/>
                <a:ea typeface="Verdana"/>
                <a:cs typeface="Verdana"/>
                <a:sym typeface="Verdana"/>
              </a:rPr>
              <a:t>Import STL femur model from CT segmentation package (Mimics/Amira)</a:t>
            </a:r>
            <a:endParaRPr/>
          </a:p>
        </p:txBody>
      </p:sp>
      <p:grpSp>
        <p:nvGrpSpPr>
          <p:cNvPr id="1497" name="Google Shape;1497;p92"/>
          <p:cNvGrpSpPr/>
          <p:nvPr/>
        </p:nvGrpSpPr>
        <p:grpSpPr>
          <a:xfrm>
            <a:off x="685800" y="2198687"/>
            <a:ext cx="2492375" cy="841375"/>
            <a:chOff x="432" y="1815"/>
            <a:chExt cx="1570" cy="530"/>
          </a:xfrm>
        </p:grpSpPr>
        <p:cxnSp>
          <p:nvCxnSpPr>
            <p:cNvPr id="1498" name="Google Shape;1498;p92"/>
            <p:cNvCxnSpPr/>
            <p:nvPr/>
          </p:nvCxnSpPr>
          <p:spPr>
            <a:xfrm>
              <a:off x="1217" y="1815"/>
              <a:ext cx="0" cy="214"/>
            </a:xfrm>
            <a:prstGeom prst="straightConnector1">
              <a:avLst/>
            </a:prstGeom>
            <a:noFill/>
            <a:ln cap="flat" cmpd="sng" w="25400">
              <a:solidFill>
                <a:schemeClr val="lt2"/>
              </a:solidFill>
              <a:prstDash val="solid"/>
              <a:miter lim="800000"/>
              <a:headEnd len="med" w="med" type="none"/>
              <a:tailEnd len="med" w="med" type="triangle"/>
            </a:ln>
          </p:spPr>
        </p:cxnSp>
        <p:sp>
          <p:nvSpPr>
            <p:cNvPr id="1499" name="Google Shape;1499;p92"/>
            <p:cNvSpPr txBox="1"/>
            <p:nvPr/>
          </p:nvSpPr>
          <p:spPr>
            <a:xfrm>
              <a:off x="432" y="2057"/>
              <a:ext cx="1570" cy="28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Verdana"/>
                <a:buNone/>
              </a:pPr>
              <a:r>
                <a:rPr b="0" i="0" lang="en-US" sz="1200" u="none">
                  <a:solidFill>
                    <a:schemeClr val="lt1"/>
                  </a:solidFill>
                  <a:latin typeface="Verdana"/>
                  <a:ea typeface="Verdana"/>
                  <a:cs typeface="Verdana"/>
                  <a:sym typeface="Verdana"/>
                </a:rPr>
                <a:t>Import prosthesis (STL or any CAD format)</a:t>
              </a:r>
              <a:endParaRPr/>
            </a:p>
          </p:txBody>
        </p:sp>
      </p:grpSp>
      <p:pic>
        <p:nvPicPr>
          <p:cNvPr id="1500" name="Google Shape;1500;p92"/>
          <p:cNvPicPr preferRelativeResize="0"/>
          <p:nvPr/>
        </p:nvPicPr>
        <p:blipFill rotWithShape="1">
          <a:blip r:embed="rId4">
            <a:alphaModFix/>
          </a:blip>
          <a:srcRect b="0" l="0" r="0" t="0"/>
          <a:stretch/>
        </p:blipFill>
        <p:spPr>
          <a:xfrm>
            <a:off x="4929187" y="2392362"/>
            <a:ext cx="1735137" cy="2890837"/>
          </a:xfrm>
          <a:prstGeom prst="rect">
            <a:avLst/>
          </a:prstGeom>
          <a:noFill/>
          <a:ln>
            <a:noFill/>
          </a:ln>
        </p:spPr>
      </p:pic>
      <p:pic>
        <p:nvPicPr>
          <p:cNvPr id="1501" name="Google Shape;1501;p92"/>
          <p:cNvPicPr preferRelativeResize="0"/>
          <p:nvPr/>
        </p:nvPicPr>
        <p:blipFill rotWithShape="1">
          <a:blip r:embed="rId5">
            <a:alphaModFix/>
          </a:blip>
          <a:srcRect b="0" l="0" r="0" t="0"/>
          <a:stretch/>
        </p:blipFill>
        <p:spPr>
          <a:xfrm>
            <a:off x="5270500" y="2387600"/>
            <a:ext cx="925512" cy="2895600"/>
          </a:xfrm>
          <a:prstGeom prst="rect">
            <a:avLst/>
          </a:prstGeom>
          <a:noFill/>
          <a:ln>
            <a:noFill/>
          </a:ln>
        </p:spPr>
      </p:pic>
      <p:grpSp>
        <p:nvGrpSpPr>
          <p:cNvPr id="1502" name="Google Shape;1502;p92"/>
          <p:cNvGrpSpPr/>
          <p:nvPr/>
        </p:nvGrpSpPr>
        <p:grpSpPr>
          <a:xfrm>
            <a:off x="446087" y="3040062"/>
            <a:ext cx="2828925" cy="803275"/>
            <a:chOff x="281" y="2345"/>
            <a:chExt cx="1782" cy="506"/>
          </a:xfrm>
        </p:grpSpPr>
        <p:sp>
          <p:nvSpPr>
            <p:cNvPr id="1503" name="Google Shape;1503;p92"/>
            <p:cNvSpPr txBox="1"/>
            <p:nvPr/>
          </p:nvSpPr>
          <p:spPr>
            <a:xfrm>
              <a:off x="281" y="2563"/>
              <a:ext cx="1782" cy="28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Verdana"/>
                <a:buNone/>
              </a:pPr>
              <a:r>
                <a:rPr b="0" i="0" lang="en-US" sz="1200" u="none">
                  <a:solidFill>
                    <a:schemeClr val="lt1"/>
                  </a:solidFill>
                  <a:latin typeface="Verdana"/>
                  <a:ea typeface="Verdana"/>
                  <a:cs typeface="Verdana"/>
                  <a:sym typeface="Verdana"/>
                </a:rPr>
                <a:t>Move the implant to the “datum” position (never the femur)</a:t>
              </a:r>
              <a:endParaRPr/>
            </a:p>
          </p:txBody>
        </p:sp>
        <p:cxnSp>
          <p:nvCxnSpPr>
            <p:cNvPr id="1504" name="Google Shape;1504;p92"/>
            <p:cNvCxnSpPr/>
            <p:nvPr/>
          </p:nvCxnSpPr>
          <p:spPr>
            <a:xfrm>
              <a:off x="1217" y="2345"/>
              <a:ext cx="0" cy="214"/>
            </a:xfrm>
            <a:prstGeom prst="straightConnector1">
              <a:avLst/>
            </a:prstGeom>
            <a:noFill/>
            <a:ln cap="flat" cmpd="sng" w="25400">
              <a:solidFill>
                <a:schemeClr val="lt2"/>
              </a:solidFill>
              <a:prstDash val="solid"/>
              <a:miter lim="800000"/>
              <a:headEnd len="med" w="med" type="none"/>
              <a:tailEnd len="med" w="med" type="triangle"/>
            </a:ln>
          </p:spPr>
        </p:cxnSp>
      </p:grpSp>
      <p:pic>
        <p:nvPicPr>
          <p:cNvPr id="1505" name="Google Shape;1505;p92"/>
          <p:cNvPicPr preferRelativeResize="0"/>
          <p:nvPr/>
        </p:nvPicPr>
        <p:blipFill rotWithShape="1">
          <a:blip r:embed="rId6">
            <a:alphaModFix/>
          </a:blip>
          <a:srcRect b="0" l="0" r="0" t="0"/>
          <a:stretch/>
        </p:blipFill>
        <p:spPr>
          <a:xfrm>
            <a:off x="4929187" y="2392362"/>
            <a:ext cx="1423987" cy="2890837"/>
          </a:xfrm>
          <a:prstGeom prst="rect">
            <a:avLst/>
          </a:prstGeom>
          <a:noFill/>
          <a:ln>
            <a:noFill/>
          </a:ln>
        </p:spPr>
      </p:pic>
      <p:grpSp>
        <p:nvGrpSpPr>
          <p:cNvPr id="1506" name="Google Shape;1506;p92"/>
          <p:cNvGrpSpPr/>
          <p:nvPr/>
        </p:nvGrpSpPr>
        <p:grpSpPr>
          <a:xfrm>
            <a:off x="463550" y="3843337"/>
            <a:ext cx="2959100" cy="796925"/>
            <a:chOff x="292" y="2851"/>
            <a:chExt cx="1864" cy="502"/>
          </a:xfrm>
        </p:grpSpPr>
        <p:sp>
          <p:nvSpPr>
            <p:cNvPr id="1507" name="Google Shape;1507;p92"/>
            <p:cNvSpPr txBox="1"/>
            <p:nvPr/>
          </p:nvSpPr>
          <p:spPr>
            <a:xfrm>
              <a:off x="292" y="3065"/>
              <a:ext cx="1864" cy="28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Verdana"/>
                <a:buNone/>
              </a:pPr>
              <a:r>
                <a:rPr b="0" i="0" lang="en-US" sz="1200" u="none">
                  <a:solidFill>
                    <a:schemeClr val="lt1"/>
                  </a:solidFill>
                  <a:latin typeface="Verdana"/>
                  <a:ea typeface="Verdana"/>
                  <a:cs typeface="Verdana"/>
                  <a:sym typeface="Verdana"/>
                </a:rPr>
                <a:t>Cutter for osteotomy (alternative real femoral broach)</a:t>
              </a:r>
              <a:endParaRPr/>
            </a:p>
          </p:txBody>
        </p:sp>
        <p:cxnSp>
          <p:nvCxnSpPr>
            <p:cNvPr id="1508" name="Google Shape;1508;p92"/>
            <p:cNvCxnSpPr/>
            <p:nvPr/>
          </p:nvCxnSpPr>
          <p:spPr>
            <a:xfrm>
              <a:off x="1224" y="2851"/>
              <a:ext cx="0" cy="214"/>
            </a:xfrm>
            <a:prstGeom prst="straightConnector1">
              <a:avLst/>
            </a:prstGeom>
            <a:noFill/>
            <a:ln cap="flat" cmpd="sng" w="25400">
              <a:solidFill>
                <a:schemeClr val="lt2"/>
              </a:solidFill>
              <a:prstDash val="solid"/>
              <a:miter lim="800000"/>
              <a:headEnd len="med" w="med" type="none"/>
              <a:tailEnd len="med" w="med" type="triangle"/>
            </a:ln>
          </p:spPr>
        </p:cxnSp>
      </p:grpSp>
      <p:pic>
        <p:nvPicPr>
          <p:cNvPr id="1509" name="Google Shape;1509;p92"/>
          <p:cNvPicPr preferRelativeResize="0"/>
          <p:nvPr/>
        </p:nvPicPr>
        <p:blipFill rotWithShape="1">
          <a:blip r:embed="rId7">
            <a:alphaModFix/>
          </a:blip>
          <a:srcRect b="0" l="0" r="0" t="0"/>
          <a:stretch/>
        </p:blipFill>
        <p:spPr>
          <a:xfrm>
            <a:off x="4699000" y="2387600"/>
            <a:ext cx="2219325" cy="2882900"/>
          </a:xfrm>
          <a:prstGeom prst="rect">
            <a:avLst/>
          </a:prstGeom>
          <a:noFill/>
          <a:ln>
            <a:noFill/>
          </a:ln>
        </p:spPr>
      </p:pic>
      <p:grpSp>
        <p:nvGrpSpPr>
          <p:cNvPr id="1510" name="Google Shape;1510;p92"/>
          <p:cNvGrpSpPr/>
          <p:nvPr/>
        </p:nvGrpSpPr>
        <p:grpSpPr>
          <a:xfrm>
            <a:off x="446087" y="4624387"/>
            <a:ext cx="2884487" cy="979487"/>
            <a:chOff x="281" y="3343"/>
            <a:chExt cx="1817" cy="617"/>
          </a:xfrm>
        </p:grpSpPr>
        <p:sp>
          <p:nvSpPr>
            <p:cNvPr id="1511" name="Google Shape;1511;p92"/>
            <p:cNvSpPr txBox="1"/>
            <p:nvPr/>
          </p:nvSpPr>
          <p:spPr>
            <a:xfrm>
              <a:off x="281" y="3557"/>
              <a:ext cx="1817" cy="403"/>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Verdana"/>
                <a:buNone/>
              </a:pPr>
              <a:r>
                <a:rPr b="0" i="0" lang="en-US" sz="1200" u="none">
                  <a:solidFill>
                    <a:schemeClr val="lt1"/>
                  </a:solidFill>
                  <a:latin typeface="Verdana"/>
                  <a:ea typeface="Verdana"/>
                  <a:cs typeface="Verdana"/>
                  <a:sym typeface="Verdana"/>
                </a:rPr>
                <a:t>Boolean operations: Remove femoral head, femur &amp; implant are partitioned</a:t>
              </a:r>
              <a:endParaRPr/>
            </a:p>
          </p:txBody>
        </p:sp>
        <p:cxnSp>
          <p:nvCxnSpPr>
            <p:cNvPr id="1512" name="Google Shape;1512;p92"/>
            <p:cNvCxnSpPr/>
            <p:nvPr/>
          </p:nvCxnSpPr>
          <p:spPr>
            <a:xfrm>
              <a:off x="1217" y="3343"/>
              <a:ext cx="0" cy="214"/>
            </a:xfrm>
            <a:prstGeom prst="straightConnector1">
              <a:avLst/>
            </a:prstGeom>
            <a:noFill/>
            <a:ln cap="flat" cmpd="sng" w="25400">
              <a:solidFill>
                <a:schemeClr val="lt2"/>
              </a:solidFill>
              <a:prstDash val="solid"/>
              <a:miter lim="800000"/>
              <a:headEnd len="med" w="med" type="none"/>
              <a:tailEnd len="med" w="med" type="triangle"/>
            </a:ln>
          </p:spPr>
        </p:cxnSp>
      </p:grpSp>
      <p:grpSp>
        <p:nvGrpSpPr>
          <p:cNvPr id="1513" name="Google Shape;1513;p92"/>
          <p:cNvGrpSpPr/>
          <p:nvPr/>
        </p:nvGrpSpPr>
        <p:grpSpPr>
          <a:xfrm>
            <a:off x="6664325" y="3492500"/>
            <a:ext cx="1793875" cy="396875"/>
            <a:chOff x="4198" y="2630"/>
            <a:chExt cx="1130" cy="250"/>
          </a:xfrm>
        </p:grpSpPr>
        <p:sp>
          <p:nvSpPr>
            <p:cNvPr id="1514" name="Google Shape;1514;p92"/>
            <p:cNvSpPr txBox="1"/>
            <p:nvPr/>
          </p:nvSpPr>
          <p:spPr>
            <a:xfrm>
              <a:off x="4198" y="2630"/>
              <a:ext cx="724" cy="2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CC3300"/>
                </a:buClr>
                <a:buSzPts val="2000"/>
                <a:buFont typeface="Verdana"/>
                <a:buNone/>
              </a:pPr>
              <a:r>
                <a:rPr b="0" i="0" lang="en-US" sz="2000" u="none">
                  <a:solidFill>
                    <a:srgbClr val="CC3300"/>
                  </a:solidFill>
                  <a:latin typeface="Verdana"/>
                  <a:ea typeface="Verdana"/>
                  <a:cs typeface="Verdana"/>
                  <a:sym typeface="Verdana"/>
                </a:rPr>
                <a:t>Export</a:t>
              </a:r>
              <a:endParaRPr/>
            </a:p>
          </p:txBody>
        </p:sp>
        <p:sp>
          <p:nvSpPr>
            <p:cNvPr id="1515" name="Google Shape;1515;p92"/>
            <p:cNvSpPr/>
            <p:nvPr/>
          </p:nvSpPr>
          <p:spPr>
            <a:xfrm>
              <a:off x="4904" y="2630"/>
              <a:ext cx="424" cy="250"/>
            </a:xfrm>
            <a:prstGeom prst="rightArrow">
              <a:avLst>
                <a:gd fmla="val 50000" name="adj1"/>
                <a:gd fmla="val 50000" name="adj2"/>
              </a:avLst>
            </a:prstGeom>
            <a:solidFill>
              <a:schemeClr val="lt2"/>
            </a:solidFill>
            <a:ln cap="flat" cmpd="sng" w="254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6"/>
                                        </p:tgtEl>
                                        <p:attrNameLst>
                                          <p:attrName>style.visibility</p:attrName>
                                        </p:attrNameLst>
                                      </p:cBhvr>
                                      <p:to>
                                        <p:strVal val="visible"/>
                                      </p:to>
                                    </p:set>
                                    <p:animEffect filter="fade" transition="in">
                                      <p:cBhvr>
                                        <p:cTn dur="500"/>
                                        <p:tgtEl>
                                          <p:spTgt spid="1496"/>
                                        </p:tgtEl>
                                      </p:cBhvr>
                                    </p:animEffect>
                                  </p:childTnLst>
                                </p:cTn>
                              </p:par>
                              <p:par>
                                <p:cTn fill="hold" nodeType="withEffect" presetClass="entr" presetID="10" presetSubtype="0">
                                  <p:stCondLst>
                                    <p:cond delay="0"/>
                                  </p:stCondLst>
                                  <p:childTnLst>
                                    <p:set>
                                      <p:cBhvr>
                                        <p:cTn dur="1" fill="hold">
                                          <p:stCondLst>
                                            <p:cond delay="0"/>
                                          </p:stCondLst>
                                        </p:cTn>
                                        <p:tgtEl>
                                          <p:spTgt spid="1495"/>
                                        </p:tgtEl>
                                        <p:attrNameLst>
                                          <p:attrName>style.visibility</p:attrName>
                                        </p:attrNameLst>
                                      </p:cBhvr>
                                      <p:to>
                                        <p:strVal val="visible"/>
                                      </p:to>
                                    </p:set>
                                    <p:animEffect filter="fade" transition="in">
                                      <p:cBhvr>
                                        <p:cTn dur="500"/>
                                        <p:tgtEl>
                                          <p:spTgt spid="14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0"/>
                                        </p:tgtEl>
                                        <p:attrNameLst>
                                          <p:attrName>style.visibility</p:attrName>
                                        </p:attrNameLst>
                                      </p:cBhvr>
                                      <p:to>
                                        <p:strVal val="visible"/>
                                      </p:to>
                                    </p:set>
                                    <p:animEffect filter="fade" transition="in">
                                      <p:cBhvr>
                                        <p:cTn dur="500"/>
                                        <p:tgtEl>
                                          <p:spTgt spid="15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1"/>
                                        </p:tgtEl>
                                        <p:attrNameLst>
                                          <p:attrName>style.visibility</p:attrName>
                                        </p:attrNameLst>
                                      </p:cBhvr>
                                      <p:to>
                                        <p:strVal val="visible"/>
                                      </p:to>
                                    </p:set>
                                    <p:animEffect filter="fade" transition="in">
                                      <p:cBhvr>
                                        <p:cTn dur="500"/>
                                        <p:tgtEl>
                                          <p:spTgt spid="15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5"/>
                                        </p:tgtEl>
                                        <p:attrNameLst>
                                          <p:attrName>style.visibility</p:attrName>
                                        </p:attrNameLst>
                                      </p:cBhvr>
                                      <p:to>
                                        <p:strVal val="visible"/>
                                      </p:to>
                                    </p:set>
                                    <p:animEffect filter="fade" transition="in">
                                      <p:cBhvr>
                                        <p:cTn dur="500"/>
                                        <p:tgtEl>
                                          <p:spTgt spid="15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9"/>
                                        </p:tgtEl>
                                        <p:attrNameLst>
                                          <p:attrName>style.visibility</p:attrName>
                                        </p:attrNameLst>
                                      </p:cBhvr>
                                      <p:to>
                                        <p:strVal val="visible"/>
                                      </p:to>
                                    </p:set>
                                    <p:animEffect filter="fade" transition="in">
                                      <p:cBhvr>
                                        <p:cTn dur="500"/>
                                        <p:tgtEl>
                                          <p:spTgt spid="15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9" name="Shape 1519"/>
        <p:cNvGrpSpPr/>
        <p:nvPr/>
      </p:nvGrpSpPr>
      <p:grpSpPr>
        <a:xfrm>
          <a:off x="0" y="0"/>
          <a:ext cx="0" cy="0"/>
          <a:chOff x="0" y="0"/>
          <a:chExt cx="0" cy="0"/>
        </a:xfrm>
      </p:grpSpPr>
      <p:sp>
        <p:nvSpPr>
          <p:cNvPr id="1520" name="Google Shape;1520;p93"/>
          <p:cNvSpPr txBox="1"/>
          <p:nvPr/>
        </p:nvSpPr>
        <p:spPr>
          <a:xfrm>
            <a:off x="142875" y="6381750"/>
            <a:ext cx="433387"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grpSp>
        <p:nvGrpSpPr>
          <p:cNvPr id="1521" name="Google Shape;1521;p93"/>
          <p:cNvGrpSpPr/>
          <p:nvPr/>
        </p:nvGrpSpPr>
        <p:grpSpPr>
          <a:xfrm>
            <a:off x="1835150" y="700087"/>
            <a:ext cx="5581650" cy="6011862"/>
            <a:chOff x="0" y="0"/>
            <a:chExt cx="5286373" cy="5692886"/>
          </a:xfrm>
        </p:grpSpPr>
        <p:grpSp>
          <p:nvGrpSpPr>
            <p:cNvPr id="1522" name="Google Shape;1522;p93"/>
            <p:cNvGrpSpPr/>
            <p:nvPr/>
          </p:nvGrpSpPr>
          <p:grpSpPr>
            <a:xfrm>
              <a:off x="0" y="0"/>
              <a:ext cx="5286373" cy="5692886"/>
              <a:chOff x="0" y="209566"/>
              <a:chExt cx="5287617" cy="5911847"/>
            </a:xfrm>
          </p:grpSpPr>
          <p:sp>
            <p:nvSpPr>
              <p:cNvPr id="1523" name="Google Shape;1523;p93"/>
              <p:cNvSpPr/>
              <p:nvPr/>
            </p:nvSpPr>
            <p:spPr>
              <a:xfrm>
                <a:off x="66261" y="209566"/>
                <a:ext cx="1802295" cy="413286"/>
              </a:xfrm>
              <a:prstGeom prst="flowChartAlternateProcess">
                <a:avLst/>
              </a:prstGeom>
              <a:noFill/>
              <a:ln cap="flat" cmpd="sng" w="12700">
                <a:solidFill>
                  <a:srgbClr val="FFFF0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accent1"/>
                  </a:buClr>
                  <a:buSzPts val="1000"/>
                  <a:buFont typeface="Times New Roman"/>
                  <a:buNone/>
                </a:pPr>
                <a:r>
                  <a:rPr b="0" i="0" lang="en-US" sz="1000" u="none">
                    <a:solidFill>
                      <a:schemeClr val="accent1"/>
                    </a:solidFill>
                    <a:latin typeface="Times New Roman"/>
                    <a:ea typeface="Times New Roman"/>
                    <a:cs typeface="Times New Roman"/>
                    <a:sym typeface="Times New Roman"/>
                  </a:rPr>
                  <a:t>Initiation of Tissue Differentiation Simulation</a:t>
                </a:r>
                <a:endParaRPr/>
              </a:p>
            </p:txBody>
          </p:sp>
          <p:sp>
            <p:nvSpPr>
              <p:cNvPr id="1524" name="Google Shape;1524;p93"/>
              <p:cNvSpPr/>
              <p:nvPr/>
            </p:nvSpPr>
            <p:spPr>
              <a:xfrm>
                <a:off x="0" y="1722262"/>
                <a:ext cx="1815175" cy="916360"/>
              </a:xfrm>
              <a:prstGeom prst="flowChartProcess">
                <a:avLst/>
              </a:prstGeom>
              <a:noFill/>
              <a:ln cap="flat" cmpd="sng" w="12700">
                <a:solidFill>
                  <a:srgbClr val="FFFF00"/>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l">
                  <a:lnSpc>
                    <a:spcPct val="100000"/>
                  </a:lnSpc>
                  <a:spcBef>
                    <a:spcPts val="0"/>
                  </a:spcBef>
                  <a:spcAft>
                    <a:spcPts val="0"/>
                  </a:spcAft>
                  <a:buClr>
                    <a:schemeClr val="accent1"/>
                  </a:buClr>
                  <a:buSzPts val="1000"/>
                  <a:buFont typeface="Times New Roman"/>
                  <a:buNone/>
                </a:pPr>
                <a:r>
                  <a:rPr b="0" i="0" lang="en-US" sz="1000" u="none">
                    <a:solidFill>
                      <a:schemeClr val="accent1"/>
                    </a:solidFill>
                    <a:latin typeface="Times New Roman"/>
                    <a:ea typeface="Times New Roman"/>
                    <a:cs typeface="Times New Roman"/>
                    <a:sym typeface="Times New Roman"/>
                  </a:rPr>
                  <a:t>     Structural Analysis</a:t>
                </a:r>
                <a:endParaRPr b="0" i="0" sz="1200" u="none">
                  <a:solidFill>
                    <a:schemeClr val="accent1"/>
                  </a:solidFill>
                  <a:latin typeface="Times New Roman"/>
                  <a:ea typeface="Times New Roman"/>
                  <a:cs typeface="Times New Roman"/>
                  <a:sym typeface="Times New Roman"/>
                </a:endParaRPr>
              </a:p>
              <a:p>
                <a:pPr indent="-171450" lvl="1" marL="628650" marR="0" rtl="0" algn="l">
                  <a:lnSpc>
                    <a:spcPct val="107000"/>
                  </a:lnSpc>
                  <a:spcBef>
                    <a:spcPts val="0"/>
                  </a:spcBef>
                  <a:spcAft>
                    <a:spcPts val="0"/>
                  </a:spcAft>
                  <a:buClr>
                    <a:schemeClr val="accent1"/>
                  </a:buClr>
                  <a:buSzPts val="1000"/>
                  <a:buFont typeface="Arial"/>
                  <a:buChar char="•"/>
                </a:pPr>
                <a:r>
                  <a:rPr b="0" i="0" lang="en-US" sz="1000" u="none" cap="none" strike="noStrike">
                    <a:solidFill>
                      <a:schemeClr val="accent1"/>
                    </a:solidFill>
                    <a:latin typeface="Times New Roman"/>
                    <a:ea typeface="Times New Roman"/>
                    <a:cs typeface="Times New Roman"/>
                    <a:sym typeface="Times New Roman"/>
                  </a:rPr>
                  <a:t>Geometry</a:t>
                </a:r>
                <a:endParaRPr b="0" i="0" sz="1100" u="none" cap="none" strike="noStrike">
                  <a:solidFill>
                    <a:schemeClr val="accent1"/>
                  </a:solidFill>
                  <a:latin typeface="Calibri"/>
                  <a:ea typeface="Calibri"/>
                  <a:cs typeface="Calibri"/>
                  <a:sym typeface="Calibri"/>
                </a:endParaRPr>
              </a:p>
              <a:p>
                <a:pPr indent="-171450" lvl="1" marL="628650" marR="0" rtl="0" algn="l">
                  <a:lnSpc>
                    <a:spcPct val="107000"/>
                  </a:lnSpc>
                  <a:spcBef>
                    <a:spcPts val="0"/>
                  </a:spcBef>
                  <a:spcAft>
                    <a:spcPts val="0"/>
                  </a:spcAft>
                  <a:buClr>
                    <a:schemeClr val="accent1"/>
                  </a:buClr>
                  <a:buSzPts val="1000"/>
                  <a:buFont typeface="Arial"/>
                  <a:buChar char="•"/>
                </a:pPr>
                <a:r>
                  <a:rPr b="0" i="0" lang="en-US" sz="1000" u="none" cap="none" strike="noStrike">
                    <a:solidFill>
                      <a:schemeClr val="accent1"/>
                    </a:solidFill>
                    <a:latin typeface="Times New Roman"/>
                    <a:ea typeface="Times New Roman"/>
                    <a:cs typeface="Times New Roman"/>
                    <a:sym typeface="Times New Roman"/>
                  </a:rPr>
                  <a:t>Material Properties</a:t>
                </a:r>
                <a:endParaRPr b="0" i="0" sz="1100" u="none" cap="none" strike="noStrike">
                  <a:solidFill>
                    <a:schemeClr val="accent1"/>
                  </a:solidFill>
                  <a:latin typeface="Calibri"/>
                  <a:ea typeface="Calibri"/>
                  <a:cs typeface="Calibri"/>
                  <a:sym typeface="Calibri"/>
                </a:endParaRPr>
              </a:p>
              <a:p>
                <a:pPr indent="-171450" lvl="1" marL="628650" marR="0" rtl="0" algn="l">
                  <a:lnSpc>
                    <a:spcPct val="107000"/>
                  </a:lnSpc>
                  <a:spcBef>
                    <a:spcPts val="0"/>
                  </a:spcBef>
                  <a:spcAft>
                    <a:spcPts val="0"/>
                  </a:spcAft>
                  <a:buClr>
                    <a:schemeClr val="accent1"/>
                  </a:buClr>
                  <a:buSzPts val="1000"/>
                  <a:buFont typeface="Arial"/>
                  <a:buChar char="•"/>
                </a:pPr>
                <a:r>
                  <a:rPr b="0" i="0" lang="en-US" sz="1000" u="none" cap="none" strike="noStrike">
                    <a:solidFill>
                      <a:schemeClr val="accent1"/>
                    </a:solidFill>
                    <a:latin typeface="Times New Roman"/>
                    <a:ea typeface="Times New Roman"/>
                    <a:cs typeface="Times New Roman"/>
                    <a:sym typeface="Times New Roman"/>
                  </a:rPr>
                  <a:t>Loads</a:t>
                </a:r>
                <a:endParaRPr b="0" i="0" sz="1100" u="none" cap="none" strike="noStrike">
                  <a:solidFill>
                    <a:schemeClr val="accent1"/>
                  </a:solidFill>
                  <a:latin typeface="Calibri"/>
                  <a:ea typeface="Calibri"/>
                  <a:cs typeface="Calibri"/>
                  <a:sym typeface="Calibri"/>
                </a:endParaRPr>
              </a:p>
              <a:p>
                <a:pPr indent="-171450" lvl="1" marL="628650" marR="0" rtl="0" algn="l">
                  <a:lnSpc>
                    <a:spcPct val="107000"/>
                  </a:lnSpc>
                  <a:spcBef>
                    <a:spcPts val="0"/>
                  </a:spcBef>
                  <a:spcAft>
                    <a:spcPts val="0"/>
                  </a:spcAft>
                  <a:buClr>
                    <a:schemeClr val="accent1"/>
                  </a:buClr>
                  <a:buSzPts val="1000"/>
                  <a:buFont typeface="Arial"/>
                  <a:buChar char="•"/>
                </a:pPr>
                <a:r>
                  <a:rPr b="0" i="0" lang="en-US" sz="1000" u="none" cap="none" strike="noStrike">
                    <a:solidFill>
                      <a:schemeClr val="accent1"/>
                    </a:solidFill>
                    <a:latin typeface="Times New Roman"/>
                    <a:ea typeface="Times New Roman"/>
                    <a:cs typeface="Times New Roman"/>
                    <a:sym typeface="Times New Roman"/>
                  </a:rPr>
                  <a:t>Boundary condition</a:t>
                </a:r>
                <a:endParaRPr/>
              </a:p>
            </p:txBody>
          </p:sp>
          <p:sp>
            <p:nvSpPr>
              <p:cNvPr id="1525" name="Google Shape;1525;p93"/>
              <p:cNvSpPr/>
              <p:nvPr/>
            </p:nvSpPr>
            <p:spPr>
              <a:xfrm>
                <a:off x="2332507" y="1748801"/>
                <a:ext cx="1815174" cy="889821"/>
              </a:xfrm>
              <a:prstGeom prst="flowChartProcess">
                <a:avLst/>
              </a:prstGeom>
              <a:noFill/>
              <a:ln cap="flat" cmpd="sng" w="12700">
                <a:solidFill>
                  <a:srgbClr val="FFFF00"/>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l">
                  <a:lnSpc>
                    <a:spcPct val="100000"/>
                  </a:lnSpc>
                  <a:spcBef>
                    <a:spcPts val="0"/>
                  </a:spcBef>
                  <a:spcAft>
                    <a:spcPts val="0"/>
                  </a:spcAft>
                  <a:buClr>
                    <a:schemeClr val="accent1"/>
                  </a:buClr>
                  <a:buSzPts val="1000"/>
                  <a:buFont typeface="Times New Roman"/>
                  <a:buNone/>
                </a:pPr>
                <a:r>
                  <a:rPr b="0" i="0" lang="en-US" sz="1000" u="none">
                    <a:solidFill>
                      <a:schemeClr val="accent1"/>
                    </a:solidFill>
                    <a:latin typeface="Times New Roman"/>
                    <a:ea typeface="Times New Roman"/>
                    <a:cs typeface="Times New Roman"/>
                    <a:sym typeface="Times New Roman"/>
                  </a:rPr>
                  <a:t>     Diffusion Model Analysis</a:t>
                </a:r>
                <a:endParaRPr b="0" i="0" sz="1200" u="none">
                  <a:solidFill>
                    <a:schemeClr val="accent1"/>
                  </a:solidFill>
                  <a:latin typeface="Times New Roman"/>
                  <a:ea typeface="Times New Roman"/>
                  <a:cs typeface="Times New Roman"/>
                  <a:sym typeface="Times New Roman"/>
                </a:endParaRPr>
              </a:p>
              <a:p>
                <a:pPr indent="-171450" lvl="1" marL="628650" marR="0" rtl="0" algn="l">
                  <a:lnSpc>
                    <a:spcPct val="107000"/>
                  </a:lnSpc>
                  <a:spcBef>
                    <a:spcPts val="0"/>
                  </a:spcBef>
                  <a:spcAft>
                    <a:spcPts val="0"/>
                  </a:spcAft>
                  <a:buClr>
                    <a:schemeClr val="accent1"/>
                  </a:buClr>
                  <a:buSzPts val="1000"/>
                  <a:buFont typeface="Arial"/>
                  <a:buChar char="•"/>
                </a:pPr>
                <a:r>
                  <a:rPr b="0" i="0" lang="en-US" sz="1000" u="none" cap="none" strike="noStrike">
                    <a:solidFill>
                      <a:schemeClr val="accent1"/>
                    </a:solidFill>
                    <a:latin typeface="Times New Roman"/>
                    <a:ea typeface="Times New Roman"/>
                    <a:cs typeface="Times New Roman"/>
                    <a:sym typeface="Times New Roman"/>
                  </a:rPr>
                  <a:t>Geometry</a:t>
                </a:r>
                <a:endParaRPr b="0" i="0" sz="1100" u="none" cap="none" strike="noStrike">
                  <a:solidFill>
                    <a:schemeClr val="accent1"/>
                  </a:solidFill>
                  <a:latin typeface="Calibri"/>
                  <a:ea typeface="Calibri"/>
                  <a:cs typeface="Calibri"/>
                  <a:sym typeface="Calibri"/>
                </a:endParaRPr>
              </a:p>
              <a:p>
                <a:pPr indent="-171450" lvl="1" marL="628650" marR="0" rtl="0" algn="l">
                  <a:lnSpc>
                    <a:spcPct val="107000"/>
                  </a:lnSpc>
                  <a:spcBef>
                    <a:spcPts val="0"/>
                  </a:spcBef>
                  <a:spcAft>
                    <a:spcPts val="0"/>
                  </a:spcAft>
                  <a:buClr>
                    <a:schemeClr val="accent1"/>
                  </a:buClr>
                  <a:buSzPts val="1000"/>
                  <a:buFont typeface="Arial"/>
                  <a:buChar char="•"/>
                </a:pPr>
                <a:r>
                  <a:rPr b="0" i="0" lang="en-US" sz="1000" u="none" cap="none" strike="noStrike">
                    <a:solidFill>
                      <a:schemeClr val="accent1"/>
                    </a:solidFill>
                    <a:latin typeface="Times New Roman"/>
                    <a:ea typeface="Times New Roman"/>
                    <a:cs typeface="Times New Roman"/>
                    <a:sym typeface="Times New Roman"/>
                  </a:rPr>
                  <a:t>Material Properties</a:t>
                </a:r>
                <a:endParaRPr b="0" i="0" sz="1100" u="none" cap="none" strike="noStrike">
                  <a:solidFill>
                    <a:schemeClr val="accent1"/>
                  </a:solidFill>
                  <a:latin typeface="Calibri"/>
                  <a:ea typeface="Calibri"/>
                  <a:cs typeface="Calibri"/>
                  <a:sym typeface="Calibri"/>
                </a:endParaRPr>
              </a:p>
              <a:p>
                <a:pPr indent="-171450" lvl="1" marL="628650" marR="0" rtl="0" algn="l">
                  <a:lnSpc>
                    <a:spcPct val="107000"/>
                  </a:lnSpc>
                  <a:spcBef>
                    <a:spcPts val="0"/>
                  </a:spcBef>
                  <a:spcAft>
                    <a:spcPts val="0"/>
                  </a:spcAft>
                  <a:buClr>
                    <a:schemeClr val="accent1"/>
                  </a:buClr>
                  <a:buSzPts val="1000"/>
                  <a:buFont typeface="Arial"/>
                  <a:buChar char="•"/>
                </a:pPr>
                <a:r>
                  <a:rPr b="0" i="0" lang="en-US" sz="1000" u="none" cap="none" strike="noStrike">
                    <a:solidFill>
                      <a:schemeClr val="accent1"/>
                    </a:solidFill>
                    <a:latin typeface="Times New Roman"/>
                    <a:ea typeface="Times New Roman"/>
                    <a:cs typeface="Times New Roman"/>
                    <a:sym typeface="Times New Roman"/>
                  </a:rPr>
                  <a:t>Loads</a:t>
                </a:r>
                <a:endParaRPr b="0" i="0" sz="1100" u="none" cap="none" strike="noStrike">
                  <a:solidFill>
                    <a:schemeClr val="accent1"/>
                  </a:solidFill>
                  <a:latin typeface="Calibri"/>
                  <a:ea typeface="Calibri"/>
                  <a:cs typeface="Calibri"/>
                  <a:sym typeface="Calibri"/>
                </a:endParaRPr>
              </a:p>
              <a:p>
                <a:pPr indent="-171450" lvl="1" marL="628650" marR="0" rtl="0" algn="l">
                  <a:lnSpc>
                    <a:spcPct val="107000"/>
                  </a:lnSpc>
                  <a:spcBef>
                    <a:spcPts val="0"/>
                  </a:spcBef>
                  <a:spcAft>
                    <a:spcPts val="0"/>
                  </a:spcAft>
                  <a:buClr>
                    <a:schemeClr val="accent1"/>
                  </a:buClr>
                  <a:buSzPts val="1000"/>
                  <a:buFont typeface="Arial"/>
                  <a:buChar char="•"/>
                </a:pPr>
                <a:r>
                  <a:rPr b="0" i="0" lang="en-US" sz="1000" u="none" cap="none" strike="noStrike">
                    <a:solidFill>
                      <a:schemeClr val="accent1"/>
                    </a:solidFill>
                    <a:latin typeface="Times New Roman"/>
                    <a:ea typeface="Times New Roman"/>
                    <a:cs typeface="Times New Roman"/>
                    <a:sym typeface="Times New Roman"/>
                  </a:rPr>
                  <a:t>Boundary condition</a:t>
                </a:r>
                <a:endParaRPr/>
              </a:p>
            </p:txBody>
          </p:sp>
          <p:sp>
            <p:nvSpPr>
              <p:cNvPr id="1526" name="Google Shape;1526;p93"/>
              <p:cNvSpPr/>
              <p:nvPr/>
            </p:nvSpPr>
            <p:spPr>
              <a:xfrm>
                <a:off x="179660" y="3122197"/>
                <a:ext cx="1450539" cy="609600"/>
              </a:xfrm>
              <a:prstGeom prst="flowChartProcess">
                <a:avLst/>
              </a:prstGeom>
              <a:noFill/>
              <a:ln cap="flat" cmpd="sng" w="12700">
                <a:solidFill>
                  <a:srgbClr val="CCFF99"/>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accent1"/>
                  </a:buClr>
                  <a:buSzPts val="1000"/>
                  <a:buFont typeface="Times New Roman"/>
                  <a:buNone/>
                </a:pPr>
                <a:r>
                  <a:rPr b="0" i="0" lang="en-US" sz="1000" u="none">
                    <a:solidFill>
                      <a:schemeClr val="accent1"/>
                    </a:solidFill>
                    <a:latin typeface="Times New Roman"/>
                    <a:ea typeface="Times New Roman"/>
                    <a:cs typeface="Times New Roman"/>
                    <a:sym typeface="Times New Roman"/>
                  </a:rPr>
                  <a:t>Tissue Differentiation Algorithm</a:t>
                </a:r>
                <a:endParaRPr/>
              </a:p>
            </p:txBody>
          </p:sp>
          <p:sp>
            <p:nvSpPr>
              <p:cNvPr id="1527" name="Google Shape;1527;p93"/>
              <p:cNvSpPr/>
              <p:nvPr/>
            </p:nvSpPr>
            <p:spPr>
              <a:xfrm>
                <a:off x="39452" y="4288346"/>
                <a:ext cx="4333461" cy="628886"/>
              </a:xfrm>
              <a:prstGeom prst="flowChartProcess">
                <a:avLst/>
              </a:prstGeom>
              <a:blipFill rotWithShape="1">
                <a:blip r:embed="rId3">
                  <a:alphaModFix/>
                </a:blip>
                <a:stretch>
                  <a:fillRect b="-170088" l="0" r="0" t="-84107"/>
                </a:stretch>
              </a:blipFill>
              <a:ln cap="flat" cmpd="sng" w="12700">
                <a:solidFill>
                  <a:srgbClr val="FFFF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800"/>
                  <a:buFont typeface="Arial"/>
                  <a:buNone/>
                </a:pPr>
                <a:r>
                  <a:rPr b="0" i="0" lang="en-US" sz="1800" u="none" cap="none" strike="noStrike">
                    <a:latin typeface="Arial"/>
                    <a:ea typeface="Arial"/>
                    <a:cs typeface="Arial"/>
                    <a:sym typeface="Arial"/>
                  </a:rPr>
                  <a:t> </a:t>
                </a:r>
                <a:endParaRPr/>
              </a:p>
            </p:txBody>
          </p:sp>
          <p:sp>
            <p:nvSpPr>
              <p:cNvPr id="1528" name="Google Shape;1528;p93"/>
              <p:cNvSpPr/>
              <p:nvPr/>
            </p:nvSpPr>
            <p:spPr>
              <a:xfrm>
                <a:off x="58309" y="5341298"/>
                <a:ext cx="4319905" cy="780115"/>
              </a:xfrm>
              <a:prstGeom prst="flowChartProcess">
                <a:avLst/>
              </a:prstGeom>
              <a:blipFill rotWithShape="1">
                <a:blip r:embed="rId4">
                  <a:alphaModFix/>
                </a:blip>
                <a:stretch>
                  <a:fillRect b="-87876" l="0" r="0" t="-24997"/>
                </a:stretch>
              </a:blipFill>
              <a:ln cap="flat" cmpd="sng" w="12700">
                <a:solidFill>
                  <a:srgbClr val="FFFF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800"/>
                  <a:buFont typeface="Arial"/>
                  <a:buNone/>
                </a:pPr>
                <a:r>
                  <a:rPr b="0" i="0" lang="en-US" sz="1800" u="none" cap="none" strike="noStrike">
                    <a:latin typeface="Arial"/>
                    <a:ea typeface="Arial"/>
                    <a:cs typeface="Arial"/>
                    <a:sym typeface="Arial"/>
                  </a:rPr>
                  <a:t> </a:t>
                </a:r>
                <a:endParaRPr/>
              </a:p>
            </p:txBody>
          </p:sp>
          <p:cxnSp>
            <p:nvCxnSpPr>
              <p:cNvPr id="1529" name="Google Shape;1529;p93"/>
              <p:cNvCxnSpPr/>
              <p:nvPr/>
            </p:nvCxnSpPr>
            <p:spPr>
              <a:xfrm>
                <a:off x="940904" y="622852"/>
                <a:ext cx="0" cy="1099820"/>
              </a:xfrm>
              <a:prstGeom prst="straightConnector1">
                <a:avLst/>
              </a:prstGeom>
              <a:noFill/>
              <a:ln cap="flat" cmpd="sng" w="12700">
                <a:solidFill>
                  <a:srgbClr val="CCFF99"/>
                </a:solidFill>
                <a:prstDash val="solid"/>
                <a:miter lim="800000"/>
                <a:headEnd len="med" w="med" type="none"/>
                <a:tailEnd len="med" w="med" type="triangle"/>
              </a:ln>
            </p:spPr>
          </p:cxnSp>
          <p:cxnSp>
            <p:nvCxnSpPr>
              <p:cNvPr id="1530" name="Google Shape;1530;p93"/>
              <p:cNvCxnSpPr/>
              <p:nvPr/>
            </p:nvCxnSpPr>
            <p:spPr>
              <a:xfrm flipH="1">
                <a:off x="904929" y="2638713"/>
                <a:ext cx="2804" cy="483484"/>
              </a:xfrm>
              <a:prstGeom prst="straightConnector1">
                <a:avLst/>
              </a:prstGeom>
              <a:noFill/>
              <a:ln cap="flat" cmpd="sng" w="12700">
                <a:solidFill>
                  <a:srgbClr val="CCFF99"/>
                </a:solidFill>
                <a:prstDash val="solid"/>
                <a:miter lim="800000"/>
                <a:headEnd len="med" w="med" type="none"/>
                <a:tailEnd len="med" w="med" type="triangle"/>
              </a:ln>
            </p:spPr>
          </p:cxnSp>
          <p:cxnSp>
            <p:nvCxnSpPr>
              <p:cNvPr id="1531" name="Google Shape;1531;p93"/>
              <p:cNvCxnSpPr/>
              <p:nvPr/>
            </p:nvCxnSpPr>
            <p:spPr>
              <a:xfrm>
                <a:off x="940904" y="3731797"/>
                <a:ext cx="0" cy="556550"/>
              </a:xfrm>
              <a:prstGeom prst="straightConnector1">
                <a:avLst/>
              </a:prstGeom>
              <a:noFill/>
              <a:ln cap="flat" cmpd="sng" w="12700">
                <a:solidFill>
                  <a:srgbClr val="CCFF99"/>
                </a:solidFill>
                <a:prstDash val="solid"/>
                <a:miter lim="800000"/>
                <a:headEnd len="med" w="med" type="none"/>
                <a:tailEnd len="med" w="med" type="triangle"/>
              </a:ln>
            </p:spPr>
          </p:cxnSp>
          <p:cxnSp>
            <p:nvCxnSpPr>
              <p:cNvPr id="1532" name="Google Shape;1532;p93"/>
              <p:cNvCxnSpPr/>
              <p:nvPr/>
            </p:nvCxnSpPr>
            <p:spPr>
              <a:xfrm>
                <a:off x="3239579" y="2638713"/>
                <a:ext cx="7203" cy="1649633"/>
              </a:xfrm>
              <a:prstGeom prst="straightConnector1">
                <a:avLst/>
              </a:prstGeom>
              <a:noFill/>
              <a:ln cap="flat" cmpd="sng" w="12700">
                <a:solidFill>
                  <a:srgbClr val="CCFF99"/>
                </a:solidFill>
                <a:prstDash val="solid"/>
                <a:miter lim="800000"/>
                <a:headEnd len="med" w="med" type="none"/>
                <a:tailEnd len="med" w="med" type="triangle"/>
              </a:ln>
            </p:spPr>
          </p:cxnSp>
          <p:cxnSp>
            <p:nvCxnSpPr>
              <p:cNvPr id="1533" name="Google Shape;1533;p93"/>
              <p:cNvCxnSpPr/>
              <p:nvPr/>
            </p:nvCxnSpPr>
            <p:spPr>
              <a:xfrm>
                <a:off x="2214908" y="4917232"/>
                <a:ext cx="0" cy="424066"/>
              </a:xfrm>
              <a:prstGeom prst="straightConnector1">
                <a:avLst/>
              </a:prstGeom>
              <a:noFill/>
              <a:ln cap="flat" cmpd="sng" w="12700">
                <a:solidFill>
                  <a:srgbClr val="CCFF99"/>
                </a:solidFill>
                <a:prstDash val="solid"/>
                <a:miter lim="800000"/>
                <a:headEnd len="med" w="med" type="none"/>
                <a:tailEnd len="med" w="med" type="triangle"/>
              </a:ln>
            </p:spPr>
          </p:cxnSp>
          <p:sp>
            <p:nvSpPr>
              <p:cNvPr id="1534" name="Google Shape;1534;p93"/>
              <p:cNvSpPr/>
              <p:nvPr/>
            </p:nvSpPr>
            <p:spPr>
              <a:xfrm>
                <a:off x="3246782" y="861391"/>
                <a:ext cx="1682750" cy="662305"/>
              </a:xfrm>
              <a:prstGeom prst="flowChartDecision">
                <a:avLst/>
              </a:prstGeom>
              <a:noFill/>
              <a:ln cap="flat" cmpd="sng" w="12700">
                <a:solidFill>
                  <a:srgbClr val="FFFF0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accent1"/>
                  </a:buClr>
                  <a:buSzPts val="1000"/>
                  <a:buFont typeface="Times New Roman"/>
                  <a:buNone/>
                </a:pPr>
                <a:r>
                  <a:rPr b="0" i="0" lang="en-US" sz="1000" u="none">
                    <a:solidFill>
                      <a:schemeClr val="accent1"/>
                    </a:solidFill>
                    <a:latin typeface="Times New Roman"/>
                    <a:ea typeface="Times New Roman"/>
                    <a:cs typeface="Times New Roman"/>
                    <a:sym typeface="Times New Roman"/>
                  </a:rPr>
                  <a:t>Equilibrium Attained?</a:t>
                </a:r>
                <a:endParaRPr/>
              </a:p>
            </p:txBody>
          </p:sp>
          <p:cxnSp>
            <p:nvCxnSpPr>
              <p:cNvPr id="1535" name="Google Shape;1535;p93"/>
              <p:cNvCxnSpPr/>
              <p:nvPr/>
            </p:nvCxnSpPr>
            <p:spPr>
              <a:xfrm rot="10800000">
                <a:off x="1400504" y="1192695"/>
                <a:ext cx="1846086" cy="0"/>
              </a:xfrm>
              <a:prstGeom prst="straightConnector1">
                <a:avLst/>
              </a:prstGeom>
              <a:noFill/>
              <a:ln cap="flat" cmpd="sng" w="12700">
                <a:solidFill>
                  <a:srgbClr val="CCFF99"/>
                </a:solidFill>
                <a:prstDash val="solid"/>
                <a:miter lim="800000"/>
                <a:headEnd len="med" w="med" type="none"/>
                <a:tailEnd len="med" w="med" type="none"/>
              </a:ln>
            </p:spPr>
          </p:cxnSp>
          <p:cxnSp>
            <p:nvCxnSpPr>
              <p:cNvPr id="1536" name="Google Shape;1536;p93"/>
              <p:cNvCxnSpPr/>
              <p:nvPr/>
            </p:nvCxnSpPr>
            <p:spPr>
              <a:xfrm>
                <a:off x="2809461" y="1192695"/>
                <a:ext cx="0" cy="556260"/>
              </a:xfrm>
              <a:prstGeom prst="straightConnector1">
                <a:avLst/>
              </a:prstGeom>
              <a:noFill/>
              <a:ln cap="flat" cmpd="sng" w="12700">
                <a:solidFill>
                  <a:srgbClr val="CCFF99"/>
                </a:solidFill>
                <a:prstDash val="solid"/>
                <a:miter lim="800000"/>
                <a:headEnd len="med" w="med" type="none"/>
                <a:tailEnd len="med" w="med" type="triangle"/>
              </a:ln>
            </p:spPr>
          </p:cxnSp>
          <p:sp>
            <p:nvSpPr>
              <p:cNvPr id="1537" name="Google Shape;1537;p93"/>
              <p:cNvSpPr txBox="1"/>
              <p:nvPr/>
            </p:nvSpPr>
            <p:spPr>
              <a:xfrm>
                <a:off x="2822713" y="967409"/>
                <a:ext cx="422910" cy="25146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000"/>
                  <a:buFont typeface="Times New Roman"/>
                  <a:buNone/>
                </a:pPr>
                <a:r>
                  <a:rPr b="0" i="0" lang="en-US" sz="1000" u="none">
                    <a:solidFill>
                      <a:srgbClr val="FFFF00"/>
                    </a:solidFill>
                    <a:latin typeface="Times New Roman"/>
                    <a:ea typeface="Times New Roman"/>
                    <a:cs typeface="Times New Roman"/>
                    <a:sym typeface="Times New Roman"/>
                  </a:rPr>
                  <a:t>NO</a:t>
                </a:r>
                <a:endParaRPr/>
              </a:p>
            </p:txBody>
          </p:sp>
          <p:sp>
            <p:nvSpPr>
              <p:cNvPr id="1538" name="Google Shape;1538;p93"/>
              <p:cNvSpPr/>
              <p:nvPr/>
            </p:nvSpPr>
            <p:spPr>
              <a:xfrm>
                <a:off x="3207027" y="209566"/>
                <a:ext cx="1575073" cy="439215"/>
              </a:xfrm>
              <a:prstGeom prst="flowChartAlternateProcess">
                <a:avLst/>
              </a:prstGeom>
              <a:noFill/>
              <a:ln cap="flat" cmpd="sng" w="12700">
                <a:solidFill>
                  <a:srgbClr val="FFFF00"/>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accent1"/>
                  </a:buClr>
                  <a:buSzPts val="1000"/>
                  <a:buFont typeface="Times New Roman"/>
                  <a:buNone/>
                </a:pPr>
                <a:r>
                  <a:rPr b="0" i="0" lang="en-US" sz="1000" u="none">
                    <a:solidFill>
                      <a:schemeClr val="accent1"/>
                    </a:solidFill>
                    <a:latin typeface="Times New Roman"/>
                    <a:ea typeface="Times New Roman"/>
                    <a:cs typeface="Times New Roman"/>
                    <a:sym typeface="Times New Roman"/>
                  </a:rPr>
                  <a:t>Tissue Distribution at Equilibrium Condition</a:t>
                </a:r>
                <a:endParaRPr/>
              </a:p>
            </p:txBody>
          </p:sp>
          <p:cxnSp>
            <p:nvCxnSpPr>
              <p:cNvPr id="1539" name="Google Shape;1539;p93"/>
              <p:cNvCxnSpPr/>
              <p:nvPr/>
            </p:nvCxnSpPr>
            <p:spPr>
              <a:xfrm flipH="1" rot="10800000">
                <a:off x="4378213" y="5729385"/>
                <a:ext cx="869399" cy="1971"/>
              </a:xfrm>
              <a:prstGeom prst="straightConnector1">
                <a:avLst/>
              </a:prstGeom>
              <a:noFill/>
              <a:ln cap="flat" cmpd="sng" w="12700">
                <a:solidFill>
                  <a:srgbClr val="CCFF99"/>
                </a:solidFill>
                <a:prstDash val="solid"/>
                <a:miter lim="800000"/>
                <a:headEnd len="med" w="med" type="none"/>
                <a:tailEnd len="med" w="med" type="none"/>
              </a:ln>
            </p:spPr>
          </p:cxnSp>
          <p:cxnSp>
            <p:nvCxnSpPr>
              <p:cNvPr id="1540" name="Google Shape;1540;p93"/>
              <p:cNvCxnSpPr/>
              <p:nvPr/>
            </p:nvCxnSpPr>
            <p:spPr>
              <a:xfrm>
                <a:off x="5247861" y="1192695"/>
                <a:ext cx="275" cy="4536690"/>
              </a:xfrm>
              <a:prstGeom prst="straightConnector1">
                <a:avLst/>
              </a:prstGeom>
              <a:noFill/>
              <a:ln cap="flat" cmpd="sng" w="12700">
                <a:solidFill>
                  <a:srgbClr val="CCFF99"/>
                </a:solidFill>
                <a:prstDash val="solid"/>
                <a:miter lim="800000"/>
                <a:headEnd len="med" w="med" type="none"/>
                <a:tailEnd len="med" w="med" type="none"/>
              </a:ln>
            </p:spPr>
          </p:cxnSp>
          <p:cxnSp>
            <p:nvCxnSpPr>
              <p:cNvPr id="1541" name="Google Shape;1541;p93"/>
              <p:cNvCxnSpPr/>
              <p:nvPr/>
            </p:nvCxnSpPr>
            <p:spPr>
              <a:xfrm rot="10800000">
                <a:off x="4929808" y="1192695"/>
                <a:ext cx="318329" cy="0"/>
              </a:xfrm>
              <a:prstGeom prst="straightConnector1">
                <a:avLst/>
              </a:prstGeom>
              <a:noFill/>
              <a:ln cap="flat" cmpd="sng" w="12700">
                <a:solidFill>
                  <a:srgbClr val="CCFF99"/>
                </a:solidFill>
                <a:prstDash val="solid"/>
                <a:miter lim="800000"/>
                <a:headEnd len="med" w="med" type="none"/>
                <a:tailEnd len="med" w="med" type="triangle"/>
              </a:ln>
            </p:spPr>
          </p:cxnSp>
          <p:cxnSp>
            <p:nvCxnSpPr>
              <p:cNvPr id="1542" name="Google Shape;1542;p93"/>
              <p:cNvCxnSpPr/>
              <p:nvPr/>
            </p:nvCxnSpPr>
            <p:spPr>
              <a:xfrm rot="10800000">
                <a:off x="4081669" y="636104"/>
                <a:ext cx="0" cy="212587"/>
              </a:xfrm>
              <a:prstGeom prst="straightConnector1">
                <a:avLst/>
              </a:prstGeom>
              <a:noFill/>
              <a:ln cap="flat" cmpd="sng" w="12700">
                <a:solidFill>
                  <a:srgbClr val="CCFF99"/>
                </a:solidFill>
                <a:prstDash val="solid"/>
                <a:miter lim="800000"/>
                <a:headEnd len="med" w="med" type="none"/>
                <a:tailEnd len="med" w="med" type="triangle"/>
              </a:ln>
            </p:spPr>
          </p:cxnSp>
          <p:sp>
            <p:nvSpPr>
              <p:cNvPr id="1543" name="Google Shape;1543;p93"/>
              <p:cNvSpPr txBox="1"/>
              <p:nvPr/>
            </p:nvSpPr>
            <p:spPr>
              <a:xfrm>
                <a:off x="3483583" y="648782"/>
                <a:ext cx="609600" cy="23812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FFFF00"/>
                  </a:buClr>
                  <a:buSzPts val="1000"/>
                  <a:buFont typeface="Times New Roman"/>
                  <a:buNone/>
                </a:pPr>
                <a:r>
                  <a:rPr b="0" i="0" lang="en-US" sz="1000" u="none">
                    <a:solidFill>
                      <a:srgbClr val="FFFF00"/>
                    </a:solidFill>
                    <a:latin typeface="Times New Roman"/>
                    <a:ea typeface="Times New Roman"/>
                    <a:cs typeface="Times New Roman"/>
                    <a:sym typeface="Times New Roman"/>
                  </a:rPr>
                  <a:t>YES</a:t>
                </a:r>
                <a:endParaRPr/>
              </a:p>
            </p:txBody>
          </p:sp>
          <p:sp>
            <p:nvSpPr>
              <p:cNvPr id="1544" name="Google Shape;1544;p93"/>
              <p:cNvSpPr txBox="1"/>
              <p:nvPr/>
            </p:nvSpPr>
            <p:spPr>
              <a:xfrm>
                <a:off x="40307" y="2638713"/>
                <a:ext cx="927100" cy="463551"/>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FFFF00"/>
                  </a:buClr>
                  <a:buSzPts val="1000"/>
                  <a:buFont typeface="Times New Roman"/>
                  <a:buNone/>
                </a:pPr>
                <a:r>
                  <a:rPr b="0" i="0" lang="en-US" sz="1000" u="none">
                    <a:solidFill>
                      <a:srgbClr val="FFFF00"/>
                    </a:solidFill>
                    <a:latin typeface="Times New Roman"/>
                    <a:ea typeface="Times New Roman"/>
                    <a:cs typeface="Times New Roman"/>
                    <a:sym typeface="Times New Roman"/>
                  </a:rPr>
                  <a:t>Mechanical Stimulus</a:t>
                </a:r>
                <a:endParaRPr/>
              </a:p>
            </p:txBody>
          </p:sp>
          <p:sp>
            <p:nvSpPr>
              <p:cNvPr id="1545" name="Google Shape;1545;p93"/>
              <p:cNvSpPr txBox="1"/>
              <p:nvPr/>
            </p:nvSpPr>
            <p:spPr>
              <a:xfrm>
                <a:off x="68034" y="3776869"/>
                <a:ext cx="927100" cy="384963"/>
              </a:xfrm>
              <a:prstGeom prst="rect">
                <a:avLst/>
              </a:prstGeom>
              <a:noFill/>
              <a:ln>
                <a:noFill/>
              </a:ln>
            </p:spPr>
            <p:txBody>
              <a:bodyPr anchorCtr="0" anchor="t" bIns="0" lIns="91425" spcFirstLastPara="1" rIns="91425" wrap="square" tIns="0">
                <a:noAutofit/>
              </a:bodyPr>
              <a:lstStyle/>
              <a:p>
                <a:pPr indent="0" lvl="0" marL="0" marR="0" rtl="0" algn="r">
                  <a:lnSpc>
                    <a:spcPct val="100000"/>
                  </a:lnSpc>
                  <a:spcBef>
                    <a:spcPts val="0"/>
                  </a:spcBef>
                  <a:spcAft>
                    <a:spcPts val="0"/>
                  </a:spcAft>
                  <a:buClr>
                    <a:srgbClr val="FFFF00"/>
                  </a:buClr>
                  <a:buSzPts val="1000"/>
                  <a:buFont typeface="Times New Roman"/>
                  <a:buNone/>
                </a:pPr>
                <a:r>
                  <a:rPr b="0" i="0" lang="en-US" sz="1000" u="none">
                    <a:solidFill>
                      <a:srgbClr val="FFFF00"/>
                    </a:solidFill>
                    <a:latin typeface="Times New Roman"/>
                    <a:ea typeface="Times New Roman"/>
                    <a:cs typeface="Times New Roman"/>
                    <a:sym typeface="Times New Roman"/>
                  </a:rPr>
                  <a:t>Neo-Tissue Phenotype</a:t>
                </a:r>
                <a:endParaRPr/>
              </a:p>
            </p:txBody>
          </p:sp>
          <p:sp>
            <p:nvSpPr>
              <p:cNvPr id="1546" name="Google Shape;1546;p93"/>
              <p:cNvSpPr txBox="1"/>
              <p:nvPr/>
            </p:nvSpPr>
            <p:spPr>
              <a:xfrm>
                <a:off x="2194349" y="3313043"/>
                <a:ext cx="1086678" cy="463826"/>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FFFF00"/>
                  </a:buClr>
                  <a:buSzPts val="1000"/>
                  <a:buFont typeface="Times New Roman"/>
                  <a:buNone/>
                </a:pPr>
                <a:r>
                  <a:rPr b="0" i="0" lang="en-US" sz="1000" u="none">
                    <a:solidFill>
                      <a:srgbClr val="FFFF00"/>
                    </a:solidFill>
                    <a:latin typeface="Times New Roman"/>
                    <a:ea typeface="Times New Roman"/>
                    <a:cs typeface="Times New Roman"/>
                    <a:sym typeface="Times New Roman"/>
                  </a:rPr>
                  <a:t>Cellular Concentration</a:t>
                </a:r>
                <a:endParaRPr/>
              </a:p>
            </p:txBody>
          </p:sp>
          <p:sp>
            <p:nvSpPr>
              <p:cNvPr id="1547" name="Google Shape;1547;p93"/>
              <p:cNvSpPr txBox="1"/>
              <p:nvPr/>
            </p:nvSpPr>
            <p:spPr>
              <a:xfrm>
                <a:off x="4200939" y="3152669"/>
                <a:ext cx="1086678" cy="75537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FFFF00"/>
                  </a:buClr>
                  <a:buSzPts val="1000"/>
                  <a:buFont typeface="Times New Roman"/>
                  <a:buNone/>
                </a:pPr>
                <a:r>
                  <a:rPr b="0" i="0" lang="en-US" sz="1000" u="none">
                    <a:solidFill>
                      <a:srgbClr val="FFFF00"/>
                    </a:solidFill>
                    <a:latin typeface="Times New Roman"/>
                    <a:ea typeface="Times New Roman"/>
                    <a:cs typeface="Times New Roman"/>
                    <a:sym typeface="Times New Roman"/>
                  </a:rPr>
                  <a:t>Updated Material Properties</a:t>
                </a:r>
                <a:endParaRPr/>
              </a:p>
            </p:txBody>
          </p:sp>
        </p:grpSp>
        <p:cxnSp>
          <p:nvCxnSpPr>
            <p:cNvPr id="1548" name="Google Shape;1548;p93"/>
            <p:cNvCxnSpPr/>
            <p:nvPr/>
          </p:nvCxnSpPr>
          <p:spPr>
            <a:xfrm>
              <a:off x="1400175" y="942975"/>
              <a:ext cx="0" cy="521403"/>
            </a:xfrm>
            <a:prstGeom prst="straightConnector1">
              <a:avLst/>
            </a:prstGeom>
            <a:noFill/>
            <a:ln cap="flat" cmpd="sng" w="12700">
              <a:solidFill>
                <a:srgbClr val="CCFF99"/>
              </a:solidFill>
              <a:prstDash val="solid"/>
              <a:miter lim="800000"/>
              <a:headEnd len="med" w="med" type="none"/>
              <a:tailEnd len="med" w="med" type="triangle"/>
            </a:ln>
          </p:spPr>
        </p:cxnSp>
      </p:grpSp>
      <p:sp>
        <p:nvSpPr>
          <p:cNvPr id="1549" name="Google Shape;1549;p93"/>
          <p:cNvSpPr txBox="1"/>
          <p:nvPr/>
        </p:nvSpPr>
        <p:spPr>
          <a:xfrm>
            <a:off x="215900" y="152400"/>
            <a:ext cx="8820150" cy="431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D757"/>
              </a:buClr>
              <a:buSzPts val="2200"/>
              <a:buFont typeface="Arial"/>
              <a:buNone/>
            </a:pPr>
            <a:r>
              <a:rPr b="1" i="0" lang="en-US" sz="2200" u="none">
                <a:solidFill>
                  <a:srgbClr val="FFD757"/>
                </a:solidFill>
                <a:latin typeface="Arial"/>
                <a:ea typeface="Arial"/>
                <a:cs typeface="Arial"/>
                <a:sym typeface="Arial"/>
              </a:rPr>
              <a:t>Scheme for Mechanoregulatory Tissue Differentiation Simulation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28"/>
          <p:cNvSpPr txBox="1"/>
          <p:nvPr/>
        </p:nvSpPr>
        <p:spPr>
          <a:xfrm>
            <a:off x="142875" y="6381750"/>
            <a:ext cx="433387"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sp>
        <p:nvSpPr>
          <p:cNvPr id="226" name="Google Shape;226;p28"/>
          <p:cNvSpPr txBox="1"/>
          <p:nvPr/>
        </p:nvSpPr>
        <p:spPr>
          <a:xfrm>
            <a:off x="639762" y="412750"/>
            <a:ext cx="8072437" cy="4603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000"/>
              </a:buClr>
              <a:buSzPts val="2400"/>
              <a:buFont typeface="Arial"/>
              <a:buNone/>
            </a:pPr>
            <a:r>
              <a:rPr b="1" i="0" lang="en-US" sz="2400" u="none">
                <a:solidFill>
                  <a:srgbClr val="FFC000"/>
                </a:solidFill>
                <a:latin typeface="Arial"/>
                <a:ea typeface="Arial"/>
                <a:cs typeface="Arial"/>
                <a:sym typeface="Arial"/>
              </a:rPr>
              <a:t>Geometric Reconstruction and Modelling Techniques</a:t>
            </a:r>
            <a:endParaRPr/>
          </a:p>
        </p:txBody>
      </p:sp>
      <p:grpSp>
        <p:nvGrpSpPr>
          <p:cNvPr id="227" name="Google Shape;227;p28"/>
          <p:cNvGrpSpPr/>
          <p:nvPr/>
        </p:nvGrpSpPr>
        <p:grpSpPr>
          <a:xfrm>
            <a:off x="565150" y="1173162"/>
            <a:ext cx="7929562" cy="2736850"/>
            <a:chOff x="531604" y="1736812"/>
            <a:chExt cx="7930213" cy="2736303"/>
          </a:xfrm>
        </p:grpSpPr>
        <p:pic>
          <p:nvPicPr>
            <p:cNvPr id="228" name="Google Shape;228;p28"/>
            <p:cNvPicPr preferRelativeResize="0"/>
            <p:nvPr/>
          </p:nvPicPr>
          <p:blipFill rotWithShape="1">
            <a:blip r:embed="rId3">
              <a:alphaModFix/>
            </a:blip>
            <a:srcRect b="0" l="0" r="0" t="0"/>
            <a:stretch/>
          </p:blipFill>
          <p:spPr>
            <a:xfrm>
              <a:off x="531604" y="1736812"/>
              <a:ext cx="7930213" cy="2736303"/>
            </a:xfrm>
            <a:prstGeom prst="rect">
              <a:avLst/>
            </a:prstGeom>
            <a:noFill/>
            <a:ln>
              <a:noFill/>
            </a:ln>
          </p:spPr>
        </p:pic>
        <p:sp>
          <p:nvSpPr>
            <p:cNvPr id="229" name="Google Shape;229;p28"/>
            <p:cNvSpPr txBox="1"/>
            <p:nvPr/>
          </p:nvSpPr>
          <p:spPr>
            <a:xfrm>
              <a:off x="5619059" y="3777633"/>
              <a:ext cx="2808544" cy="646202"/>
            </a:xfrm>
            <a:prstGeom prst="rect">
              <a:avLst/>
            </a:prstGeom>
            <a:solidFill>
              <a:srgbClr val="CCFF99"/>
            </a:solidFill>
            <a:ln cap="flat" cmpd="sng" w="381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MESH GENERATION &amp;</a:t>
              </a:r>
              <a:endParaRPr/>
            </a:p>
            <a:p>
              <a:pPr indent="0" lvl="0" marL="0" marR="0" rtl="0" algn="ctr">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FE ANALYSIS</a:t>
              </a:r>
              <a:endParaRPr/>
            </a:p>
          </p:txBody>
        </p:sp>
        <p:sp>
          <p:nvSpPr>
            <p:cNvPr id="230" name="Google Shape;230;p28"/>
            <p:cNvSpPr txBox="1"/>
            <p:nvPr/>
          </p:nvSpPr>
          <p:spPr>
            <a:xfrm>
              <a:off x="2866509" y="2727039"/>
              <a:ext cx="1728193" cy="923331"/>
            </a:xfrm>
            <a:prstGeom prst="rect">
              <a:avLst/>
            </a:prstGeom>
            <a:solidFill>
              <a:srgbClr val="CCFF99"/>
            </a:solidFill>
            <a:ln cap="flat" cmpd="sng" w="381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DIGITAL IMAGE PROCESSING</a:t>
              </a:r>
              <a:endParaRPr/>
            </a:p>
          </p:txBody>
        </p:sp>
        <p:sp>
          <p:nvSpPr>
            <p:cNvPr id="231" name="Google Shape;231;p28"/>
            <p:cNvSpPr txBox="1"/>
            <p:nvPr/>
          </p:nvSpPr>
          <p:spPr>
            <a:xfrm>
              <a:off x="647565" y="2790343"/>
              <a:ext cx="1728193" cy="646331"/>
            </a:xfrm>
            <a:prstGeom prst="rect">
              <a:avLst/>
            </a:prstGeom>
            <a:solidFill>
              <a:srgbClr val="CCFF99"/>
            </a:solidFill>
            <a:ln cap="flat" cmpd="sng" w="381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IMAGE ACQUISITION</a:t>
              </a:r>
              <a:endParaRPr/>
            </a:p>
          </p:txBody>
        </p:sp>
        <p:sp>
          <p:nvSpPr>
            <p:cNvPr id="232" name="Google Shape;232;p28"/>
            <p:cNvSpPr txBox="1"/>
            <p:nvPr/>
          </p:nvSpPr>
          <p:spPr>
            <a:xfrm>
              <a:off x="6120172" y="1855468"/>
              <a:ext cx="2290994" cy="646331"/>
            </a:xfrm>
            <a:prstGeom prst="rect">
              <a:avLst/>
            </a:prstGeom>
            <a:solidFill>
              <a:srgbClr val="CCFF99"/>
            </a:solidFill>
            <a:ln cap="flat" cmpd="sng" w="381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SOLID MODEL VISUALIZATION</a:t>
              </a:r>
              <a:endParaRPr/>
            </a:p>
          </p:txBody>
        </p:sp>
      </p:grpSp>
      <p:sp>
        <p:nvSpPr>
          <p:cNvPr id="233" name="Google Shape;233;p28"/>
          <p:cNvSpPr txBox="1"/>
          <p:nvPr/>
        </p:nvSpPr>
        <p:spPr>
          <a:xfrm>
            <a:off x="531812" y="4365625"/>
            <a:ext cx="4832350" cy="16303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800"/>
              <a:buFont typeface="Arial"/>
              <a:buNone/>
            </a:pPr>
            <a:r>
              <a:rPr b="1" i="0" lang="en-US" sz="1800" u="none">
                <a:solidFill>
                  <a:srgbClr val="FFFF00"/>
                </a:solidFill>
                <a:latin typeface="Arial"/>
                <a:ea typeface="Arial"/>
                <a:cs typeface="Arial"/>
                <a:sym typeface="Arial"/>
              </a:rPr>
              <a:t>Quantitative CT-scan data specification:</a:t>
            </a:r>
            <a:r>
              <a:rPr b="0" i="0" lang="en-US" sz="1800" u="none">
                <a:solidFill>
                  <a:srgbClr val="FFFF00"/>
                </a:solidFill>
                <a:latin typeface="Arial"/>
                <a:ea typeface="Arial"/>
                <a:cs typeface="Arial"/>
                <a:sym typeface="Arial"/>
              </a:rPr>
              <a:t> </a:t>
            </a:r>
            <a:endParaRPr/>
          </a:p>
          <a:p>
            <a:pPr indent="0" lvl="0" marL="0" marR="0" rtl="0" algn="l">
              <a:lnSpc>
                <a:spcPct val="100000"/>
              </a:lnSpc>
              <a:spcBef>
                <a:spcPts val="1200"/>
              </a:spcBef>
              <a:spcAft>
                <a:spcPts val="0"/>
              </a:spcAft>
              <a:buClr>
                <a:srgbClr val="FFFF00"/>
              </a:buClr>
              <a:buSzPts val="1800"/>
              <a:buFont typeface="Arial"/>
              <a:buNone/>
            </a:pPr>
            <a:r>
              <a:rPr b="0" i="0" lang="en-US" sz="1800" u="none">
                <a:solidFill>
                  <a:srgbClr val="FFFF00"/>
                </a:solidFill>
                <a:latin typeface="Arial"/>
                <a:ea typeface="Arial"/>
                <a:cs typeface="Arial"/>
                <a:sym typeface="Arial"/>
              </a:rPr>
              <a:t>Images stored in 512 X 512 pixels</a:t>
            </a:r>
            <a:endParaRPr/>
          </a:p>
          <a:p>
            <a:pPr indent="0" lvl="0" marL="0" marR="0" rtl="0" algn="l">
              <a:lnSpc>
                <a:spcPct val="100000"/>
              </a:lnSpc>
              <a:spcBef>
                <a:spcPts val="0"/>
              </a:spcBef>
              <a:spcAft>
                <a:spcPts val="0"/>
              </a:spcAft>
              <a:buClr>
                <a:srgbClr val="FFFF00"/>
              </a:buClr>
              <a:buSzPts val="1800"/>
              <a:buFont typeface="Arial"/>
              <a:buNone/>
            </a:pPr>
            <a:r>
              <a:rPr b="0" i="0" lang="en-US" sz="1800" u="none">
                <a:solidFill>
                  <a:srgbClr val="FFFF00"/>
                </a:solidFill>
                <a:latin typeface="Arial"/>
                <a:ea typeface="Arial"/>
                <a:cs typeface="Arial"/>
                <a:sym typeface="Arial"/>
              </a:rPr>
              <a:t>Pixel size 0.5 mm X 0.5 mm</a:t>
            </a:r>
            <a:endParaRPr/>
          </a:p>
          <a:p>
            <a:pPr indent="0" lvl="0" marL="0" marR="0" rtl="0" algn="l">
              <a:lnSpc>
                <a:spcPct val="100000"/>
              </a:lnSpc>
              <a:spcBef>
                <a:spcPts val="0"/>
              </a:spcBef>
              <a:spcAft>
                <a:spcPts val="0"/>
              </a:spcAft>
              <a:buClr>
                <a:srgbClr val="FFFF00"/>
              </a:buClr>
              <a:buSzPts val="1800"/>
              <a:buFont typeface="Arial"/>
              <a:buNone/>
            </a:pPr>
            <a:r>
              <a:rPr b="0" i="0" lang="en-US" sz="1800" u="none">
                <a:solidFill>
                  <a:srgbClr val="FFFF00"/>
                </a:solidFill>
                <a:latin typeface="Arial"/>
                <a:ea typeface="Arial"/>
                <a:cs typeface="Arial"/>
                <a:sym typeface="Arial"/>
              </a:rPr>
              <a:t>Slice thickness: 1 mm</a:t>
            </a:r>
            <a:endParaRPr/>
          </a:p>
          <a:p>
            <a:pPr indent="0" lvl="0" marL="0" marR="0" rtl="0" algn="l">
              <a:lnSpc>
                <a:spcPct val="100000"/>
              </a:lnSpc>
              <a:spcBef>
                <a:spcPts val="0"/>
              </a:spcBef>
              <a:spcAft>
                <a:spcPts val="0"/>
              </a:spcAft>
              <a:buClr>
                <a:srgbClr val="FFFF00"/>
              </a:buClr>
              <a:buSzPts val="1800"/>
              <a:buFont typeface="Arial"/>
              <a:buNone/>
            </a:pPr>
            <a:r>
              <a:rPr b="0" i="0" lang="en-US" sz="1800" u="none">
                <a:solidFill>
                  <a:srgbClr val="FFFF00"/>
                </a:solidFill>
                <a:latin typeface="Arial"/>
                <a:ea typeface="Arial"/>
                <a:cs typeface="Arial"/>
                <a:sym typeface="Arial"/>
              </a:rPr>
              <a:t>Distance between slices: 1 mm </a:t>
            </a:r>
            <a:endParaRPr/>
          </a:p>
        </p:txBody>
      </p:sp>
      <p:pic>
        <p:nvPicPr>
          <p:cNvPr descr="0 axial" id="234" name="Google Shape;234;p28"/>
          <p:cNvPicPr preferRelativeResize="0"/>
          <p:nvPr/>
        </p:nvPicPr>
        <p:blipFill rotWithShape="1">
          <a:blip r:embed="rId4">
            <a:alphaModFix/>
          </a:blip>
          <a:srcRect b="0" l="0" r="0" t="0"/>
          <a:stretch/>
        </p:blipFill>
        <p:spPr>
          <a:xfrm>
            <a:off x="5759450" y="4411662"/>
            <a:ext cx="2735262" cy="2257425"/>
          </a:xfrm>
          <a:prstGeom prst="rect">
            <a:avLst/>
          </a:prstGeom>
          <a:noFill/>
          <a:ln>
            <a:noFill/>
          </a:ln>
        </p:spPr>
      </p:pic>
      <p:sp>
        <p:nvSpPr>
          <p:cNvPr id="235" name="Google Shape;235;p28"/>
          <p:cNvSpPr txBox="1"/>
          <p:nvPr/>
        </p:nvSpPr>
        <p:spPr>
          <a:xfrm>
            <a:off x="5257800" y="2206625"/>
            <a:ext cx="1582737" cy="646112"/>
          </a:xfrm>
          <a:prstGeom prst="rect">
            <a:avLst/>
          </a:prstGeom>
          <a:solidFill>
            <a:srgbClr val="CCFF99"/>
          </a:solidFill>
          <a:ln cap="flat" cmpd="sng" w="381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SOLID MODELLING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29"/>
          <p:cNvSpPr/>
          <p:nvPr/>
        </p:nvSpPr>
        <p:spPr>
          <a:xfrm>
            <a:off x="5508625" y="895350"/>
            <a:ext cx="971550" cy="3721100"/>
          </a:xfrm>
          <a:prstGeom prst="downArrow">
            <a:avLst>
              <a:gd fmla="val 19605" name="adj1"/>
              <a:gd fmla="val 50000" name="adj2"/>
            </a:avLst>
          </a:prstGeom>
          <a:solidFill>
            <a:srgbClr val="FFFF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CC66"/>
              </a:buClr>
              <a:buSzPts val="1800"/>
              <a:buFont typeface="Verdana"/>
              <a:buNone/>
            </a:pPr>
            <a:r>
              <a:rPr b="0" i="0" lang="en-US" sz="1800" u="none">
                <a:solidFill>
                  <a:srgbClr val="00CC66"/>
                </a:solidFill>
                <a:latin typeface="Verdana"/>
                <a:ea typeface="Verdana"/>
                <a:cs typeface="Verdana"/>
                <a:sym typeface="Verdana"/>
              </a:rPr>
              <a:t>Specialist Software</a:t>
            </a:r>
            <a:endParaRPr/>
          </a:p>
          <a:p>
            <a:pPr indent="0" lvl="0" marL="0" marR="0" rtl="0" algn="ctr">
              <a:lnSpc>
                <a:spcPct val="100000"/>
              </a:lnSpc>
              <a:spcBef>
                <a:spcPts val="900"/>
              </a:spcBef>
              <a:spcAft>
                <a:spcPts val="0"/>
              </a:spcAft>
              <a:buClr>
                <a:srgbClr val="00CC66"/>
              </a:buClr>
              <a:buSzPts val="1800"/>
              <a:buFont typeface="Verdana"/>
              <a:buNone/>
            </a:pPr>
            <a:r>
              <a:rPr b="0" i="0" lang="en-US" sz="1800" u="none">
                <a:solidFill>
                  <a:srgbClr val="00CC66"/>
                </a:solidFill>
                <a:latin typeface="Verdana"/>
                <a:ea typeface="Verdana"/>
                <a:cs typeface="Verdana"/>
                <a:sym typeface="Verdana"/>
              </a:rPr>
              <a:t>   (e.g. Mimics/Amira)</a:t>
            </a:r>
            <a:endParaRPr/>
          </a:p>
        </p:txBody>
      </p:sp>
      <p:sp>
        <p:nvSpPr>
          <p:cNvPr id="241" name="Google Shape;241;p29"/>
          <p:cNvSpPr/>
          <p:nvPr/>
        </p:nvSpPr>
        <p:spPr>
          <a:xfrm>
            <a:off x="7416800" y="4184650"/>
            <a:ext cx="900112" cy="2232025"/>
          </a:xfrm>
          <a:prstGeom prst="downArrow">
            <a:avLst>
              <a:gd fmla="val 18731" name="adj1"/>
              <a:gd fmla="val 50000" name="adj2"/>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2000"/>
              <a:buFont typeface="Verdana"/>
              <a:buNone/>
            </a:pPr>
            <a:r>
              <a:rPr b="0" i="0" lang="en-US" sz="2000" u="none">
                <a:solidFill>
                  <a:srgbClr val="FF0000"/>
                </a:solidFill>
                <a:latin typeface="Verdana"/>
                <a:ea typeface="Verdana"/>
                <a:cs typeface="Verdana"/>
                <a:sym typeface="Verdana"/>
              </a:rPr>
              <a:t>CAD/FEA Package</a:t>
            </a:r>
            <a:endParaRPr/>
          </a:p>
        </p:txBody>
      </p:sp>
      <p:sp>
        <p:nvSpPr>
          <p:cNvPr id="242" name="Google Shape;242;p29"/>
          <p:cNvSpPr txBox="1"/>
          <p:nvPr>
            <p:ph idx="4294967295" type="title"/>
          </p:nvPr>
        </p:nvSpPr>
        <p:spPr>
          <a:xfrm>
            <a:off x="1511300" y="44450"/>
            <a:ext cx="5905500" cy="769937"/>
          </a:xfrm>
          <a:prstGeom prst="rect">
            <a:avLst/>
          </a:prstGeom>
          <a:noFill/>
          <a:ln>
            <a:noFill/>
          </a:ln>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rgbClr val="FFCC66"/>
              </a:buClr>
              <a:buSzPts val="2800"/>
              <a:buFont typeface="Arial"/>
              <a:buNone/>
            </a:pPr>
            <a:r>
              <a:rPr b="1" i="0" lang="en-US" sz="2800" u="none" cap="none" strike="noStrike">
                <a:solidFill>
                  <a:srgbClr val="FFCC66"/>
                </a:solidFill>
                <a:latin typeface="Arial"/>
                <a:ea typeface="Arial"/>
                <a:cs typeface="Arial"/>
                <a:sym typeface="Arial"/>
              </a:rPr>
              <a:t>Methods</a:t>
            </a:r>
            <a:endParaRPr/>
          </a:p>
        </p:txBody>
      </p:sp>
      <p:sp>
        <p:nvSpPr>
          <p:cNvPr id="243" name="Google Shape;243;p29"/>
          <p:cNvSpPr txBox="1"/>
          <p:nvPr>
            <p:ph idx="4294967295" type="body"/>
          </p:nvPr>
        </p:nvSpPr>
        <p:spPr>
          <a:xfrm>
            <a:off x="323850" y="765175"/>
            <a:ext cx="5548312" cy="5362575"/>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rgbClr val="FFFFCC"/>
              </a:buClr>
              <a:buSzPts val="2400"/>
              <a:buFont typeface="Arial"/>
              <a:buChar char="•"/>
            </a:pPr>
            <a:r>
              <a:rPr b="0" i="0" lang="en-US" sz="2400" u="none" cap="none" strike="noStrike">
                <a:solidFill>
                  <a:srgbClr val="FFFFCC"/>
                </a:solidFill>
                <a:latin typeface="Arial"/>
                <a:ea typeface="Arial"/>
                <a:cs typeface="Arial"/>
                <a:sym typeface="Arial"/>
              </a:rPr>
              <a:t>Segmentation of images isolates structure(s) of interest</a:t>
            </a:r>
            <a:endParaRPr/>
          </a:p>
          <a:p>
            <a:pPr indent="-190500" lvl="0" marL="342900" marR="0" rtl="0" algn="l">
              <a:lnSpc>
                <a:spcPct val="80000"/>
              </a:lnSpc>
              <a:spcBef>
                <a:spcPts val="480"/>
              </a:spcBef>
              <a:spcAft>
                <a:spcPts val="0"/>
              </a:spcAft>
              <a:buClr>
                <a:schemeClr val="dk1"/>
              </a:buClr>
              <a:buSzPts val="2400"/>
              <a:buFont typeface="Arial"/>
              <a:buNone/>
            </a:pPr>
            <a:r>
              <a:t/>
            </a:r>
            <a:endParaRPr b="0" i="0" sz="2400" u="none" cap="none" strike="noStrike">
              <a:solidFill>
                <a:srgbClr val="FFFFCC"/>
              </a:solidFill>
              <a:latin typeface="Arial"/>
              <a:ea typeface="Arial"/>
              <a:cs typeface="Arial"/>
              <a:sym typeface="Arial"/>
            </a:endParaRPr>
          </a:p>
          <a:p>
            <a:pPr indent="-342900" lvl="0" marL="342900" marR="0" rtl="0" algn="l">
              <a:lnSpc>
                <a:spcPct val="80000"/>
              </a:lnSpc>
              <a:spcBef>
                <a:spcPts val="480"/>
              </a:spcBef>
              <a:spcAft>
                <a:spcPts val="0"/>
              </a:spcAft>
              <a:buClr>
                <a:srgbClr val="FFFFCC"/>
              </a:buClr>
              <a:buSzPts val="2400"/>
              <a:buFont typeface="Arial"/>
              <a:buChar char="•"/>
            </a:pPr>
            <a:r>
              <a:rPr b="0" i="0" lang="en-US" sz="2400" u="none" cap="none" strike="noStrike">
                <a:solidFill>
                  <a:srgbClr val="FFFFCC"/>
                </a:solidFill>
                <a:latin typeface="Arial"/>
                <a:ea typeface="Arial"/>
                <a:cs typeface="Arial"/>
                <a:sym typeface="Arial"/>
              </a:rPr>
              <a:t>Contour/boundary extraction</a:t>
            </a:r>
            <a:endParaRPr/>
          </a:p>
          <a:p>
            <a:pPr indent="-190500" lvl="0" marL="342900" marR="0" rtl="0" algn="l">
              <a:lnSpc>
                <a:spcPct val="80000"/>
              </a:lnSpc>
              <a:spcBef>
                <a:spcPts val="480"/>
              </a:spcBef>
              <a:spcAft>
                <a:spcPts val="0"/>
              </a:spcAft>
              <a:buClr>
                <a:schemeClr val="dk1"/>
              </a:buClr>
              <a:buSzPts val="2400"/>
              <a:buFont typeface="Arial"/>
              <a:buNone/>
            </a:pPr>
            <a:r>
              <a:t/>
            </a:r>
            <a:endParaRPr b="0" i="0" sz="2400" u="none" cap="none" strike="noStrike">
              <a:solidFill>
                <a:srgbClr val="FFFFCC"/>
              </a:solidFill>
              <a:latin typeface="Arial"/>
              <a:ea typeface="Arial"/>
              <a:cs typeface="Arial"/>
              <a:sym typeface="Arial"/>
            </a:endParaRPr>
          </a:p>
          <a:p>
            <a:pPr indent="-190500" lvl="0" marL="342900" marR="0" rtl="0" algn="l">
              <a:lnSpc>
                <a:spcPct val="80000"/>
              </a:lnSpc>
              <a:spcBef>
                <a:spcPts val="480"/>
              </a:spcBef>
              <a:spcAft>
                <a:spcPts val="0"/>
              </a:spcAft>
              <a:buClr>
                <a:schemeClr val="dk1"/>
              </a:buClr>
              <a:buSzPts val="2400"/>
              <a:buFont typeface="Arial"/>
              <a:buNone/>
            </a:pPr>
            <a:r>
              <a:t/>
            </a:r>
            <a:endParaRPr b="0" i="0" sz="2400" u="none" cap="none" strike="noStrike">
              <a:solidFill>
                <a:srgbClr val="FFFFCC"/>
              </a:solidFill>
              <a:latin typeface="Arial"/>
              <a:ea typeface="Arial"/>
              <a:cs typeface="Arial"/>
              <a:sym typeface="Arial"/>
            </a:endParaRPr>
          </a:p>
          <a:p>
            <a:pPr indent="-190500" lvl="0" marL="342900" marR="0" rtl="0" algn="l">
              <a:lnSpc>
                <a:spcPct val="80000"/>
              </a:lnSpc>
              <a:spcBef>
                <a:spcPts val="480"/>
              </a:spcBef>
              <a:spcAft>
                <a:spcPts val="0"/>
              </a:spcAft>
              <a:buClr>
                <a:schemeClr val="dk1"/>
              </a:buClr>
              <a:buSzPts val="2400"/>
              <a:buFont typeface="Arial"/>
              <a:buNone/>
            </a:pPr>
            <a:r>
              <a:t/>
            </a:r>
            <a:endParaRPr b="0" i="0" sz="2400" u="none" cap="none" strike="noStrike">
              <a:solidFill>
                <a:srgbClr val="FFFFCC"/>
              </a:solidFill>
              <a:latin typeface="Arial"/>
              <a:ea typeface="Arial"/>
              <a:cs typeface="Arial"/>
              <a:sym typeface="Arial"/>
            </a:endParaRPr>
          </a:p>
          <a:p>
            <a:pPr indent="-190500" lvl="0" marL="342900" marR="0" rtl="0" algn="l">
              <a:lnSpc>
                <a:spcPct val="80000"/>
              </a:lnSpc>
              <a:spcBef>
                <a:spcPts val="480"/>
              </a:spcBef>
              <a:spcAft>
                <a:spcPts val="0"/>
              </a:spcAft>
              <a:buClr>
                <a:schemeClr val="dk1"/>
              </a:buClr>
              <a:buSzPts val="2400"/>
              <a:buFont typeface="Arial"/>
              <a:buNone/>
            </a:pPr>
            <a:r>
              <a:t/>
            </a:r>
            <a:endParaRPr b="0" i="0" sz="2400" u="none" cap="none" strike="noStrike">
              <a:solidFill>
                <a:srgbClr val="FFFFCC"/>
              </a:solidFill>
              <a:latin typeface="Arial"/>
              <a:ea typeface="Arial"/>
              <a:cs typeface="Arial"/>
              <a:sym typeface="Arial"/>
            </a:endParaRPr>
          </a:p>
          <a:p>
            <a:pPr indent="-342900" lvl="0" marL="342900" marR="0" rtl="0" algn="l">
              <a:lnSpc>
                <a:spcPct val="80000"/>
              </a:lnSpc>
              <a:spcBef>
                <a:spcPts val="480"/>
              </a:spcBef>
              <a:spcAft>
                <a:spcPts val="0"/>
              </a:spcAft>
              <a:buClr>
                <a:srgbClr val="FFFFCC"/>
              </a:buClr>
              <a:buSzPts val="2400"/>
              <a:buFont typeface="Arial"/>
              <a:buChar char="•"/>
            </a:pPr>
            <a:r>
              <a:rPr b="0" i="0" lang="en-US" sz="2400" u="none" cap="none" strike="noStrike">
                <a:solidFill>
                  <a:srgbClr val="FFFFCC"/>
                </a:solidFill>
                <a:latin typeface="Arial"/>
                <a:ea typeface="Arial"/>
                <a:cs typeface="Arial"/>
                <a:sym typeface="Arial"/>
              </a:rPr>
              <a:t>Surface fitting</a:t>
            </a:r>
            <a:endParaRPr/>
          </a:p>
          <a:p>
            <a:pPr indent="-190500" lvl="0" marL="342900" marR="0" rtl="0" algn="l">
              <a:lnSpc>
                <a:spcPct val="80000"/>
              </a:lnSpc>
              <a:spcBef>
                <a:spcPts val="480"/>
              </a:spcBef>
              <a:spcAft>
                <a:spcPts val="0"/>
              </a:spcAft>
              <a:buClr>
                <a:schemeClr val="dk1"/>
              </a:buClr>
              <a:buSzPts val="2400"/>
              <a:buFont typeface="Arial"/>
              <a:buNone/>
            </a:pPr>
            <a:r>
              <a:t/>
            </a:r>
            <a:endParaRPr b="0" i="0" sz="2400" u="none" cap="none" strike="noStrike">
              <a:solidFill>
                <a:srgbClr val="FFFFCC"/>
              </a:solidFill>
              <a:latin typeface="Arial"/>
              <a:ea typeface="Arial"/>
              <a:cs typeface="Arial"/>
              <a:sym typeface="Arial"/>
            </a:endParaRPr>
          </a:p>
          <a:p>
            <a:pPr indent="-342900" lvl="0" marL="342900" marR="0" rtl="0" algn="l">
              <a:lnSpc>
                <a:spcPct val="80000"/>
              </a:lnSpc>
              <a:spcBef>
                <a:spcPts val="480"/>
              </a:spcBef>
              <a:spcAft>
                <a:spcPts val="0"/>
              </a:spcAft>
              <a:buClr>
                <a:srgbClr val="FFFFCC"/>
              </a:buClr>
              <a:buSzPts val="2400"/>
              <a:buFont typeface="Arial"/>
              <a:buChar char="•"/>
            </a:pPr>
            <a:r>
              <a:rPr b="0" i="0" lang="en-US" sz="2400" u="none" cap="none" strike="noStrike">
                <a:solidFill>
                  <a:srgbClr val="FFFFCC"/>
                </a:solidFill>
                <a:latin typeface="Arial"/>
                <a:ea typeface="Arial"/>
                <a:cs typeface="Arial"/>
                <a:sym typeface="Arial"/>
              </a:rPr>
              <a:t>Volume generation</a:t>
            </a:r>
            <a:endParaRPr/>
          </a:p>
          <a:p>
            <a:pPr indent="-342900" lvl="0" marL="342900" marR="0" rtl="0" algn="l">
              <a:lnSpc>
                <a:spcPct val="80000"/>
              </a:lnSpc>
              <a:spcBef>
                <a:spcPts val="480"/>
              </a:spcBef>
              <a:spcAft>
                <a:spcPts val="0"/>
              </a:spcAft>
              <a:buClr>
                <a:schemeClr val="dk1"/>
              </a:buClr>
              <a:buSzPts val="2400"/>
              <a:buFont typeface="Arial"/>
              <a:buNone/>
            </a:pPr>
            <a:r>
              <a:t/>
            </a:r>
            <a:endParaRPr b="0" i="0" sz="2400" u="none" cap="none" strike="noStrike">
              <a:solidFill>
                <a:srgbClr val="FFFFCC"/>
              </a:solidFill>
              <a:latin typeface="Arial"/>
              <a:ea typeface="Arial"/>
              <a:cs typeface="Arial"/>
              <a:sym typeface="Arial"/>
            </a:endParaRPr>
          </a:p>
          <a:p>
            <a:pPr indent="-342900" lvl="0" marL="342900" marR="0" rtl="0" algn="l">
              <a:lnSpc>
                <a:spcPct val="70000"/>
              </a:lnSpc>
              <a:spcBef>
                <a:spcPts val="480"/>
              </a:spcBef>
              <a:spcAft>
                <a:spcPts val="0"/>
              </a:spcAft>
              <a:buClr>
                <a:srgbClr val="FFFFCC"/>
              </a:buClr>
              <a:buSzPts val="2400"/>
              <a:buFont typeface="Arial"/>
              <a:buChar char="•"/>
            </a:pPr>
            <a:r>
              <a:rPr b="0" i="0" lang="en-US" sz="2400" u="none" cap="none" strike="noStrike">
                <a:solidFill>
                  <a:srgbClr val="FFFFCC"/>
                </a:solidFill>
                <a:latin typeface="Arial"/>
                <a:ea typeface="Arial"/>
                <a:cs typeface="Arial"/>
                <a:sym typeface="Arial"/>
              </a:rPr>
              <a:t>Solid modelling operations (e.g. placement of implants)</a:t>
            </a:r>
            <a:endParaRPr/>
          </a:p>
          <a:p>
            <a:pPr indent="-190500" lvl="0" marL="342900" marR="0" rtl="0" algn="l">
              <a:lnSpc>
                <a:spcPct val="80000"/>
              </a:lnSpc>
              <a:spcBef>
                <a:spcPts val="480"/>
              </a:spcBef>
              <a:spcAft>
                <a:spcPts val="0"/>
              </a:spcAft>
              <a:buClr>
                <a:schemeClr val="dk1"/>
              </a:buClr>
              <a:buSzPts val="2400"/>
              <a:buFont typeface="Arial"/>
              <a:buNone/>
            </a:pPr>
            <a:r>
              <a:t/>
            </a:r>
            <a:endParaRPr b="0" i="0" sz="2400" u="none" cap="none" strike="noStrike">
              <a:solidFill>
                <a:srgbClr val="FFFFCC"/>
              </a:solidFill>
              <a:latin typeface="Arial"/>
              <a:ea typeface="Arial"/>
              <a:cs typeface="Arial"/>
              <a:sym typeface="Arial"/>
            </a:endParaRPr>
          </a:p>
          <a:p>
            <a:pPr indent="-342900" lvl="0" marL="342900" marR="0" rtl="0" algn="l">
              <a:lnSpc>
                <a:spcPct val="80000"/>
              </a:lnSpc>
              <a:spcBef>
                <a:spcPts val="480"/>
              </a:spcBef>
              <a:spcAft>
                <a:spcPts val="0"/>
              </a:spcAft>
              <a:buClr>
                <a:srgbClr val="FFFFCC"/>
              </a:buClr>
              <a:buSzPts val="2400"/>
              <a:buFont typeface="Arial"/>
              <a:buChar char="•"/>
            </a:pPr>
            <a:r>
              <a:rPr b="0" i="0" lang="en-US" sz="2400" u="none" cap="none" strike="noStrike">
                <a:solidFill>
                  <a:srgbClr val="FFFFCC"/>
                </a:solidFill>
                <a:latin typeface="Arial"/>
                <a:ea typeface="Arial"/>
                <a:cs typeface="Arial"/>
                <a:sym typeface="Arial"/>
              </a:rPr>
              <a:t>Finite element meshing</a:t>
            </a:r>
            <a:endParaRPr/>
          </a:p>
        </p:txBody>
      </p:sp>
      <p:cxnSp>
        <p:nvCxnSpPr>
          <p:cNvPr id="244" name="Google Shape;244;p29"/>
          <p:cNvCxnSpPr/>
          <p:nvPr/>
        </p:nvCxnSpPr>
        <p:spPr>
          <a:xfrm>
            <a:off x="323850" y="5984875"/>
            <a:ext cx="8505825" cy="0"/>
          </a:xfrm>
          <a:prstGeom prst="straightConnector1">
            <a:avLst/>
          </a:prstGeom>
          <a:noFill/>
          <a:ln cap="flat" cmpd="sng" w="9525">
            <a:solidFill>
              <a:schemeClr val="lt2"/>
            </a:solidFill>
            <a:prstDash val="solid"/>
            <a:miter lim="800000"/>
            <a:headEnd len="med" w="med" type="none"/>
            <a:tailEnd len="med" w="med" type="none"/>
          </a:ln>
        </p:spPr>
      </p:cxnSp>
      <p:cxnSp>
        <p:nvCxnSpPr>
          <p:cNvPr id="245" name="Google Shape;245;p29"/>
          <p:cNvCxnSpPr/>
          <p:nvPr/>
        </p:nvCxnSpPr>
        <p:spPr>
          <a:xfrm>
            <a:off x="269875" y="4184650"/>
            <a:ext cx="8505825" cy="0"/>
          </a:xfrm>
          <a:prstGeom prst="straightConnector1">
            <a:avLst/>
          </a:prstGeom>
          <a:noFill/>
          <a:ln cap="flat" cmpd="sng" w="9525">
            <a:solidFill>
              <a:schemeClr val="lt2"/>
            </a:solidFill>
            <a:prstDash val="solid"/>
            <a:miter lim="800000"/>
            <a:headEnd len="med" w="med" type="none"/>
            <a:tailEnd len="med" w="med" type="none"/>
          </a:ln>
        </p:spPr>
      </p:cxnSp>
      <p:pic>
        <p:nvPicPr>
          <p:cNvPr id="246" name="Google Shape;246;p29"/>
          <p:cNvPicPr preferRelativeResize="0"/>
          <p:nvPr/>
        </p:nvPicPr>
        <p:blipFill rotWithShape="1">
          <a:blip r:embed="rId3">
            <a:alphaModFix/>
          </a:blip>
          <a:srcRect b="0" l="0" r="0" t="0"/>
          <a:stretch/>
        </p:blipFill>
        <p:spPr>
          <a:xfrm>
            <a:off x="7288212" y="123825"/>
            <a:ext cx="1747837" cy="1289050"/>
          </a:xfrm>
          <a:prstGeom prst="rect">
            <a:avLst/>
          </a:prstGeom>
          <a:noFill/>
          <a:ln>
            <a:noFill/>
          </a:ln>
        </p:spPr>
      </p:pic>
      <p:pic>
        <p:nvPicPr>
          <p:cNvPr id="247" name="Google Shape;247;p29"/>
          <p:cNvPicPr preferRelativeResize="0"/>
          <p:nvPr/>
        </p:nvPicPr>
        <p:blipFill rotWithShape="1">
          <a:blip r:embed="rId4">
            <a:alphaModFix/>
          </a:blip>
          <a:srcRect b="0" l="0" r="0" t="0"/>
          <a:stretch/>
        </p:blipFill>
        <p:spPr>
          <a:xfrm>
            <a:off x="7292975" y="1484312"/>
            <a:ext cx="1712912" cy="1316037"/>
          </a:xfrm>
          <a:prstGeom prst="rect">
            <a:avLst/>
          </a:prstGeom>
          <a:noFill/>
          <a:ln>
            <a:noFill/>
          </a:ln>
        </p:spPr>
      </p:pic>
      <p:pic>
        <p:nvPicPr>
          <p:cNvPr id="248" name="Google Shape;248;p29"/>
          <p:cNvPicPr preferRelativeResize="0"/>
          <p:nvPr/>
        </p:nvPicPr>
        <p:blipFill rotWithShape="1">
          <a:blip r:embed="rId5">
            <a:alphaModFix/>
          </a:blip>
          <a:srcRect b="0" l="0" r="0" t="0"/>
          <a:stretch/>
        </p:blipFill>
        <p:spPr>
          <a:xfrm>
            <a:off x="1150937" y="2312987"/>
            <a:ext cx="2359025" cy="1236662"/>
          </a:xfrm>
          <a:prstGeom prst="rect">
            <a:avLst/>
          </a:prstGeom>
          <a:noFill/>
          <a:ln>
            <a:noFill/>
          </a:ln>
        </p:spPr>
      </p:pic>
      <p:pic>
        <p:nvPicPr>
          <p:cNvPr id="249" name="Google Shape;249;p29"/>
          <p:cNvPicPr preferRelativeResize="0"/>
          <p:nvPr/>
        </p:nvPicPr>
        <p:blipFill rotWithShape="1">
          <a:blip r:embed="rId6">
            <a:alphaModFix/>
          </a:blip>
          <a:srcRect b="0" l="0" r="0" t="0"/>
          <a:stretch/>
        </p:blipFill>
        <p:spPr>
          <a:xfrm>
            <a:off x="3851275" y="2168525"/>
            <a:ext cx="892175" cy="1625600"/>
          </a:xfrm>
          <a:prstGeom prst="rect">
            <a:avLst/>
          </a:prstGeom>
          <a:noFill/>
          <a:ln>
            <a:noFill/>
          </a:ln>
        </p:spPr>
      </p:pic>
      <p:pic>
        <p:nvPicPr>
          <p:cNvPr id="250" name="Google Shape;250;p29"/>
          <p:cNvPicPr preferRelativeResize="0"/>
          <p:nvPr/>
        </p:nvPicPr>
        <p:blipFill rotWithShape="1">
          <a:blip r:embed="rId7">
            <a:alphaModFix/>
          </a:blip>
          <a:srcRect b="0" l="0" r="0" t="0"/>
          <a:stretch/>
        </p:blipFill>
        <p:spPr>
          <a:xfrm>
            <a:off x="3851275" y="3825875"/>
            <a:ext cx="892175" cy="119538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3_Default Design">
  <a:themeElements>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fault Design">
  <a:themeElements>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2_Default Design">
  <a:themeElements>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1_Default Design">
  <a:themeElements>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